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C0A"/>
    <a:srgbClr val="E46C0A"/>
    <a:srgbClr val="A50021"/>
    <a:srgbClr val="A8A69C"/>
    <a:srgbClr val="CDCDCD"/>
    <a:srgbClr val="D4A8A7"/>
    <a:srgbClr val="B0625F"/>
    <a:srgbClr val="D4112F"/>
    <a:srgbClr val="FF859C"/>
    <a:srgbClr val="FF3B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87" autoAdjust="0"/>
  </p:normalViewPr>
  <p:slideViewPr>
    <p:cSldViewPr>
      <p:cViewPr varScale="1">
        <p:scale>
          <a:sx n="95" d="100"/>
          <a:sy n="95" d="100"/>
        </p:scale>
        <p:origin x="-4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7B7F-3ACD-48DA-B6DB-357D0D3CA362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03D6-6F6C-4AD1-BEE1-4FF6A85A28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790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image" Target="../media/image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image" Target="../media/image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-2"/>
            <a:ext cx="9142105" cy="987576"/>
            <a:chOff x="1" y="-2"/>
            <a:chExt cx="9142105" cy="987576"/>
          </a:xfrm>
          <a:solidFill>
            <a:srgbClr val="A50021"/>
          </a:solidFill>
        </p:grpSpPr>
        <p:sp>
          <p:nvSpPr>
            <p:cNvPr id="4" name="矩形 18"/>
            <p:cNvSpPr/>
            <p:nvPr/>
          </p:nvSpPr>
          <p:spPr>
            <a:xfrm>
              <a:off x="1" y="-1"/>
              <a:ext cx="4571999" cy="987575"/>
            </a:xfrm>
            <a:custGeom>
              <a:avLst/>
              <a:gdLst/>
              <a:ahLst/>
              <a:cxnLst/>
              <a:rect l="l" t="t" r="r" b="b"/>
              <a:pathLst>
                <a:path w="1512167" h="2801567">
                  <a:moveTo>
                    <a:pt x="0" y="0"/>
                  </a:moveTo>
                  <a:lnTo>
                    <a:pt x="1512167" y="0"/>
                  </a:lnTo>
                  <a:lnTo>
                    <a:pt x="1512167" y="2801567"/>
                  </a:lnTo>
                  <a:lnTo>
                    <a:pt x="1480244" y="2801567"/>
                  </a:lnTo>
                  <a:lnTo>
                    <a:pt x="1397937" y="2636953"/>
                  </a:lnTo>
                  <a:lnTo>
                    <a:pt x="1315630" y="2801567"/>
                  </a:lnTo>
                  <a:lnTo>
                    <a:pt x="1263876" y="2801567"/>
                  </a:lnTo>
                  <a:lnTo>
                    <a:pt x="1181569" y="2636953"/>
                  </a:lnTo>
                  <a:lnTo>
                    <a:pt x="1099262" y="2801567"/>
                  </a:lnTo>
                  <a:lnTo>
                    <a:pt x="1047507" y="2801567"/>
                  </a:lnTo>
                  <a:lnTo>
                    <a:pt x="965200" y="2636953"/>
                  </a:lnTo>
                  <a:lnTo>
                    <a:pt x="882893" y="2801567"/>
                  </a:lnTo>
                  <a:lnTo>
                    <a:pt x="831138" y="2801567"/>
                  </a:lnTo>
                  <a:lnTo>
                    <a:pt x="748831" y="2636953"/>
                  </a:lnTo>
                  <a:lnTo>
                    <a:pt x="666524" y="2801567"/>
                  </a:lnTo>
                  <a:lnTo>
                    <a:pt x="614769" y="2801567"/>
                  </a:lnTo>
                  <a:lnTo>
                    <a:pt x="532462" y="2636953"/>
                  </a:lnTo>
                  <a:lnTo>
                    <a:pt x="450155" y="2801567"/>
                  </a:lnTo>
                  <a:lnTo>
                    <a:pt x="398400" y="2801567"/>
                  </a:lnTo>
                  <a:lnTo>
                    <a:pt x="316093" y="2636953"/>
                  </a:lnTo>
                  <a:lnTo>
                    <a:pt x="233786" y="2801567"/>
                  </a:lnTo>
                  <a:lnTo>
                    <a:pt x="182031" y="2801567"/>
                  </a:lnTo>
                  <a:lnTo>
                    <a:pt x="99724" y="2636953"/>
                  </a:lnTo>
                  <a:lnTo>
                    <a:pt x="17417" y="2801567"/>
                  </a:lnTo>
                  <a:lnTo>
                    <a:pt x="0" y="28015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8"/>
            <p:cNvSpPr/>
            <p:nvPr/>
          </p:nvSpPr>
          <p:spPr>
            <a:xfrm>
              <a:off x="4570107" y="-2"/>
              <a:ext cx="4571999" cy="987575"/>
            </a:xfrm>
            <a:custGeom>
              <a:avLst/>
              <a:gdLst/>
              <a:ahLst/>
              <a:cxnLst/>
              <a:rect l="l" t="t" r="r" b="b"/>
              <a:pathLst>
                <a:path w="1512167" h="2801567">
                  <a:moveTo>
                    <a:pt x="0" y="0"/>
                  </a:moveTo>
                  <a:lnTo>
                    <a:pt x="1512167" y="0"/>
                  </a:lnTo>
                  <a:lnTo>
                    <a:pt x="1512167" y="2801567"/>
                  </a:lnTo>
                  <a:lnTo>
                    <a:pt x="1480244" y="2801567"/>
                  </a:lnTo>
                  <a:lnTo>
                    <a:pt x="1397937" y="2636953"/>
                  </a:lnTo>
                  <a:lnTo>
                    <a:pt x="1315630" y="2801567"/>
                  </a:lnTo>
                  <a:lnTo>
                    <a:pt x="1263876" y="2801567"/>
                  </a:lnTo>
                  <a:lnTo>
                    <a:pt x="1181569" y="2636953"/>
                  </a:lnTo>
                  <a:lnTo>
                    <a:pt x="1099262" y="2801567"/>
                  </a:lnTo>
                  <a:lnTo>
                    <a:pt x="1047507" y="2801567"/>
                  </a:lnTo>
                  <a:lnTo>
                    <a:pt x="965200" y="2636953"/>
                  </a:lnTo>
                  <a:lnTo>
                    <a:pt x="882893" y="2801567"/>
                  </a:lnTo>
                  <a:lnTo>
                    <a:pt x="831138" y="2801567"/>
                  </a:lnTo>
                  <a:lnTo>
                    <a:pt x="748831" y="2636953"/>
                  </a:lnTo>
                  <a:lnTo>
                    <a:pt x="666524" y="2801567"/>
                  </a:lnTo>
                  <a:lnTo>
                    <a:pt x="614769" y="2801567"/>
                  </a:lnTo>
                  <a:lnTo>
                    <a:pt x="532462" y="2636953"/>
                  </a:lnTo>
                  <a:lnTo>
                    <a:pt x="450155" y="2801567"/>
                  </a:lnTo>
                  <a:lnTo>
                    <a:pt x="398400" y="2801567"/>
                  </a:lnTo>
                  <a:lnTo>
                    <a:pt x="316093" y="2636953"/>
                  </a:lnTo>
                  <a:lnTo>
                    <a:pt x="233786" y="2801567"/>
                  </a:lnTo>
                  <a:lnTo>
                    <a:pt x="182031" y="2801567"/>
                  </a:lnTo>
                  <a:lnTo>
                    <a:pt x="99724" y="2636953"/>
                  </a:lnTo>
                  <a:lnTo>
                    <a:pt x="17417" y="2801567"/>
                  </a:lnTo>
                  <a:lnTo>
                    <a:pt x="0" y="28015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971600" y="2139702"/>
            <a:ext cx="73532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习近平总书记系列重要讲话</a:t>
            </a:r>
            <a:r>
              <a:rPr lang="zh-CN" altLang="en-US" sz="4000" b="1" spc="3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4000" b="1" spc="300" dirty="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spc="3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4000" b="1" spc="3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要义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232" b="13232"/>
          <a:stretch/>
        </p:blipFill>
        <p:spPr>
          <a:xfrm>
            <a:off x="35496" y="2801421"/>
            <a:ext cx="2822724" cy="2135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37195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6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984452" y="2427733"/>
            <a:ext cx="2615736" cy="597159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矩形 42"/>
          <p:cNvSpPr/>
          <p:nvPr/>
        </p:nvSpPr>
        <p:spPr>
          <a:xfrm>
            <a:off x="4471689" y="2257502"/>
            <a:ext cx="3839872" cy="890312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TextBox 47"/>
          <p:cNvSpPr txBox="1"/>
          <p:nvPr/>
        </p:nvSpPr>
        <p:spPr>
          <a:xfrm>
            <a:off x="4549580" y="2257502"/>
            <a:ext cx="383102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一条叫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封闭僵化的老路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另外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一条叫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改旗易帜的邪路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3886" y="2534395"/>
            <a:ext cx="267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避免走两条错误的路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936780" y="2625318"/>
            <a:ext cx="432048" cy="257215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 rot="308615">
            <a:off x="7913626" y="4331421"/>
            <a:ext cx="852109" cy="721790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TextBox 31"/>
          <p:cNvSpPr txBox="1"/>
          <p:nvPr/>
        </p:nvSpPr>
        <p:spPr>
          <a:xfrm>
            <a:off x="2910937" y="1025695"/>
            <a:ext cx="362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我们如何走好这条道路？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607649" y="1327485"/>
            <a:ext cx="248376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535641" y="1228705"/>
            <a:ext cx="0" cy="1395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91625" y="1089199"/>
            <a:ext cx="0" cy="279012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84452" y="3813262"/>
            <a:ext cx="2615736" cy="597159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矩形 21"/>
          <p:cNvSpPr/>
          <p:nvPr/>
        </p:nvSpPr>
        <p:spPr>
          <a:xfrm>
            <a:off x="4471689" y="3643031"/>
            <a:ext cx="3839872" cy="890312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47"/>
          <p:cNvSpPr txBox="1"/>
          <p:nvPr/>
        </p:nvSpPr>
        <p:spPr>
          <a:xfrm>
            <a:off x="4549580" y="3643031"/>
            <a:ext cx="383102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决不能在根本性问题上出现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颠覆性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错误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1310362" y="3940727"/>
            <a:ext cx="181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避免一个错误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3936780" y="4010847"/>
            <a:ext cx="432048" cy="257215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"/>
          <p:cNvSpPr txBox="1"/>
          <p:nvPr/>
        </p:nvSpPr>
        <p:spPr>
          <a:xfrm>
            <a:off x="517985" y="3405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二、坚定不移走中国特色社会主义道路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827584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7828257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1"/>
          <p:cNvSpPr txBox="1"/>
          <p:nvPr/>
        </p:nvSpPr>
        <p:spPr>
          <a:xfrm>
            <a:off x="1456172" y="1961790"/>
            <a:ext cx="638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079" y="4435369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3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826966"/>
            <a:ext cx="2185502" cy="820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0"/>
          <p:cNvSpPr/>
          <p:nvPr/>
        </p:nvSpPr>
        <p:spPr>
          <a:xfrm>
            <a:off x="2185503" y="2826966"/>
            <a:ext cx="413639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2599141" y="2826966"/>
            <a:ext cx="4779169" cy="1407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 flipV="1">
            <a:off x="0" y="2006744"/>
            <a:ext cx="2185502" cy="820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0"/>
          <p:cNvSpPr/>
          <p:nvPr/>
        </p:nvSpPr>
        <p:spPr>
          <a:xfrm flipV="1">
            <a:off x="2176325" y="1419622"/>
            <a:ext cx="419416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矩形 20"/>
          <p:cNvSpPr/>
          <p:nvPr/>
        </p:nvSpPr>
        <p:spPr>
          <a:xfrm flipV="1">
            <a:off x="2595741" y="1419622"/>
            <a:ext cx="4779169" cy="1407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文本框 73"/>
          <p:cNvSpPr txBox="1"/>
          <p:nvPr/>
        </p:nvSpPr>
        <p:spPr>
          <a:xfrm>
            <a:off x="262375" y="2194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9332" y="1778554"/>
            <a:ext cx="493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/>
              <a:t>经济领域中最重要的</a:t>
            </a:r>
            <a:r>
              <a:rPr lang="zh-CN" altLang="zh-CN" sz="2400" b="1" dirty="0" smtClean="0"/>
              <a:t>是</a:t>
            </a:r>
            <a:endParaRPr lang="en-US" altLang="zh-CN" sz="2400" b="1" dirty="0" smtClean="0"/>
          </a:p>
          <a:p>
            <a:pPr algn="ctr"/>
            <a:r>
              <a:rPr lang="zh-CN" altLang="zh-CN" sz="2400" b="1" dirty="0" smtClean="0"/>
              <a:t>加快转变经济</a:t>
            </a:r>
            <a:r>
              <a:rPr lang="zh-CN" altLang="zh-CN" sz="2400" b="1" dirty="0"/>
              <a:t>发展方式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799545" y="32320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经济体制改革是全面深化改革的重点</a:t>
            </a:r>
            <a:r>
              <a:rPr lang="zh-CN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,</a:t>
            </a:r>
            <a:endParaRPr lang="en-US" altLang="zh-CN" sz="2000" dirty="0" smtClean="0">
              <a:latin typeface="Adobe 黑体 Std R" panose="020B0400000000000000" pitchFamily="34" charset="-122"/>
              <a:ea typeface="Adobe 黑体 Std R" panose="020B0400000000000000" pitchFamily="34" charset="-122"/>
              <a:cs typeface="宋体" panose="02010600030101010101" pitchFamily="2" charset="-122"/>
            </a:endParaRPr>
          </a:p>
          <a:p>
            <a:r>
              <a:rPr lang="zh-CN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核心</a:t>
            </a:r>
            <a:r>
              <a:rPr lang="zh-CN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问题是处理好政府和市场的</a:t>
            </a:r>
            <a:r>
              <a:rPr lang="zh-CN" altLang="zh-CN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关系</a:t>
            </a:r>
            <a:r>
              <a:rPr lang="zh-CN" altLang="en-US" sz="2000" dirty="0" smtClean="0">
                <a:latin typeface="Adobe 黑体 Std R" panose="020B0400000000000000" pitchFamily="34" charset="-122"/>
                <a:ea typeface="Adobe 黑体 Std R" panose="020B0400000000000000" pitchFamily="34" charset="-122"/>
                <a:cs typeface="宋体" panose="02010600030101010101" pitchFamily="2" charset="-122"/>
              </a:rPr>
              <a:t>。</a:t>
            </a:r>
            <a:endParaRPr lang="zh-CN" altLang="en-US" sz="2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079" y="4435369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5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826966"/>
            <a:ext cx="2185502" cy="820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0"/>
          <p:cNvSpPr/>
          <p:nvPr/>
        </p:nvSpPr>
        <p:spPr>
          <a:xfrm>
            <a:off x="2185503" y="2826966"/>
            <a:ext cx="413639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2599141" y="2826966"/>
            <a:ext cx="4779169" cy="1407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 flipV="1">
            <a:off x="0" y="2006744"/>
            <a:ext cx="2185502" cy="820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0"/>
          <p:cNvSpPr/>
          <p:nvPr/>
        </p:nvSpPr>
        <p:spPr>
          <a:xfrm flipV="1">
            <a:off x="2176325" y="1419622"/>
            <a:ext cx="419416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矩形 20"/>
          <p:cNvSpPr/>
          <p:nvPr/>
        </p:nvSpPr>
        <p:spPr>
          <a:xfrm flipV="1">
            <a:off x="2595741" y="1419622"/>
            <a:ext cx="4779169" cy="1407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文本框 73"/>
          <p:cNvSpPr txBox="1"/>
          <p:nvPr/>
        </p:nvSpPr>
        <p:spPr>
          <a:xfrm>
            <a:off x="262375" y="2194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9332" y="1778554"/>
            <a:ext cx="493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在政治领域中</a:t>
            </a:r>
            <a:r>
              <a:rPr lang="zh-CN" altLang="en-US" sz="2400" b="1" dirty="0" smtClean="0"/>
              <a:t>，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我们</a:t>
            </a:r>
            <a:r>
              <a:rPr lang="zh-CN" altLang="en-US" sz="2400" b="1" dirty="0"/>
              <a:t>强调的是法治。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35687" y="2764249"/>
            <a:ext cx="4572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/>
              <a:t>1.对老百姓而言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zh-CN" altLang="en-US" b="1" dirty="0" smtClean="0"/>
              <a:t>依法</a:t>
            </a:r>
            <a:r>
              <a:rPr lang="zh-CN" altLang="en-US" b="1" dirty="0"/>
              <a:t>保障全体公民享有广泛的</a:t>
            </a:r>
            <a:r>
              <a:rPr lang="zh-CN" altLang="en-US" b="1" dirty="0" smtClean="0"/>
              <a:t>权利。</a:t>
            </a:r>
            <a:endParaRPr lang="zh-CN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2569800" y="3378640"/>
            <a:ext cx="4804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en-US" sz="2000" b="1" dirty="0"/>
              <a:t>对领导干部</a:t>
            </a:r>
            <a:r>
              <a:rPr lang="zh-CN" altLang="en-US" sz="2000" b="1" dirty="0" smtClean="0"/>
              <a:t>而言：</a:t>
            </a:r>
            <a:endParaRPr lang="en-US" altLang="zh-CN" sz="2000" b="1" dirty="0" smtClean="0"/>
          </a:p>
          <a:p>
            <a:r>
              <a:rPr lang="zh-CN" altLang="en-US" b="1" dirty="0" smtClean="0"/>
              <a:t>提高</a:t>
            </a:r>
            <a:r>
              <a:rPr lang="zh-CN" altLang="en-US" b="1" dirty="0"/>
              <a:t>运用法治思维和法治方式推进改革的能力和</a:t>
            </a:r>
            <a:r>
              <a:rPr lang="zh-CN" altLang="en-US" b="1" dirty="0" smtClean="0"/>
              <a:t>水平。</a:t>
            </a:r>
            <a:endParaRPr lang="zh-CN" altLang="zh-CN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763" y="442486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826966"/>
            <a:ext cx="2185502" cy="820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0"/>
          <p:cNvSpPr/>
          <p:nvPr/>
        </p:nvSpPr>
        <p:spPr>
          <a:xfrm>
            <a:off x="2185503" y="2826966"/>
            <a:ext cx="413639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2599141" y="2826966"/>
            <a:ext cx="4779169" cy="1407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 flipV="1">
            <a:off x="0" y="2006744"/>
            <a:ext cx="2185502" cy="820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0"/>
          <p:cNvSpPr/>
          <p:nvPr/>
        </p:nvSpPr>
        <p:spPr>
          <a:xfrm flipV="1">
            <a:off x="2176325" y="1419622"/>
            <a:ext cx="419416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矩形 20"/>
          <p:cNvSpPr/>
          <p:nvPr/>
        </p:nvSpPr>
        <p:spPr>
          <a:xfrm flipV="1">
            <a:off x="2595741" y="1419622"/>
            <a:ext cx="4779169" cy="1407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文本框 73"/>
          <p:cNvSpPr txBox="1"/>
          <p:nvPr/>
        </p:nvSpPr>
        <p:spPr>
          <a:xfrm>
            <a:off x="262375" y="2194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9332" y="1778554"/>
            <a:ext cx="493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重视文化软实力</a:t>
            </a:r>
            <a:r>
              <a:rPr lang="zh-CN" altLang="en-US" sz="2400" b="1" dirty="0" smtClean="0"/>
              <a:t>，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特别是</a:t>
            </a:r>
            <a:r>
              <a:rPr lang="zh-CN" altLang="en-US" sz="2400" b="1" dirty="0"/>
              <a:t>核心价值观的建构。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92424" y="2796578"/>
            <a:ext cx="4833295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b="1" dirty="0"/>
              <a:t>1.</a:t>
            </a:r>
            <a:r>
              <a:rPr lang="zh-CN" altLang="en-US" sz="2000" b="1" dirty="0"/>
              <a:t>文化软</a:t>
            </a:r>
            <a:r>
              <a:rPr lang="zh-CN" altLang="en-US" sz="2000" b="1" dirty="0" smtClean="0"/>
              <a:t>实力</a:t>
            </a:r>
            <a:endParaRPr lang="en-US" altLang="zh-CN" sz="2000" b="1" dirty="0" smtClean="0"/>
          </a:p>
          <a:p>
            <a:pPr>
              <a:lnSpc>
                <a:spcPts val="2800"/>
              </a:lnSpc>
            </a:pPr>
            <a:r>
              <a:rPr lang="en-US" altLang="zh-CN" sz="2000" b="1" dirty="0"/>
              <a:t>2.</a:t>
            </a:r>
            <a:r>
              <a:rPr lang="zh-CN" altLang="en-US" sz="2000" b="1" dirty="0"/>
              <a:t>中国</a:t>
            </a:r>
            <a:r>
              <a:rPr lang="zh-CN" altLang="en-US" sz="2000" b="1" dirty="0" smtClean="0"/>
              <a:t>梦</a:t>
            </a:r>
            <a:endParaRPr lang="en-US" altLang="zh-CN" sz="2000" b="1" dirty="0" smtClean="0"/>
          </a:p>
          <a:p>
            <a:pPr>
              <a:lnSpc>
                <a:spcPts val="2800"/>
              </a:lnSpc>
            </a:pPr>
            <a:r>
              <a:rPr lang="zh-CN" altLang="zh-CN" sz="2000" b="1" dirty="0" smtClean="0"/>
              <a:t>3</a:t>
            </a:r>
            <a:r>
              <a:rPr lang="zh-CN" altLang="zh-CN" sz="2000" b="1" dirty="0"/>
              <a:t>.宣传思想工作和意识形态建设</a:t>
            </a:r>
            <a:endParaRPr lang="zh-CN" altLang="zh-CN" sz="2000" dirty="0"/>
          </a:p>
          <a:p>
            <a:pPr>
              <a:lnSpc>
                <a:spcPts val="2800"/>
              </a:lnSpc>
            </a:pPr>
            <a:r>
              <a:rPr lang="zh-CN" altLang="zh-CN" sz="2000" b="1" dirty="0"/>
              <a:t>4.社会主义核心价值观</a:t>
            </a:r>
            <a:endParaRPr lang="zh-CN" altLang="zh-CN" sz="2000" dirty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zh-CN" altLang="zh-CN" sz="20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763" y="442486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826966"/>
            <a:ext cx="2185502" cy="820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0"/>
          <p:cNvSpPr/>
          <p:nvPr/>
        </p:nvSpPr>
        <p:spPr>
          <a:xfrm>
            <a:off x="2185503" y="2826966"/>
            <a:ext cx="413639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2599141" y="2826966"/>
            <a:ext cx="4779169" cy="1407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 flipV="1">
            <a:off x="0" y="2006744"/>
            <a:ext cx="2185502" cy="820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0"/>
          <p:cNvSpPr/>
          <p:nvPr/>
        </p:nvSpPr>
        <p:spPr>
          <a:xfrm flipV="1">
            <a:off x="2176325" y="1419622"/>
            <a:ext cx="419416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矩形 20"/>
          <p:cNvSpPr/>
          <p:nvPr/>
        </p:nvSpPr>
        <p:spPr>
          <a:xfrm flipV="1">
            <a:off x="2595741" y="1419622"/>
            <a:ext cx="4779169" cy="1407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文本框 73"/>
          <p:cNvSpPr txBox="1"/>
          <p:nvPr/>
        </p:nvSpPr>
        <p:spPr>
          <a:xfrm>
            <a:off x="262375" y="21940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67603" y="2006744"/>
            <a:ext cx="493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/>
              <a:t>促进社会“公平正义、共同富裕</a:t>
            </a:r>
            <a:r>
              <a:rPr lang="zh-CN" altLang="en-US" sz="2400" b="1" dirty="0" smtClean="0"/>
              <a:t>”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95741" y="2859871"/>
            <a:ext cx="48332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/>
              <a:t>习近平总书记在中央深改组第二十三次会议讲话中指出，让改革给人民群众带来更多获得感。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zh-CN" altLang="zh-CN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763" y="442486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3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三、坚持“五位一体” 开展布局设计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826966"/>
            <a:ext cx="2185502" cy="820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0"/>
          <p:cNvSpPr/>
          <p:nvPr/>
        </p:nvSpPr>
        <p:spPr>
          <a:xfrm>
            <a:off x="2185503" y="2826966"/>
            <a:ext cx="413639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2599141" y="2826966"/>
            <a:ext cx="4779169" cy="1407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 flipV="1">
            <a:off x="0" y="2006744"/>
            <a:ext cx="2185502" cy="820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0"/>
          <p:cNvSpPr/>
          <p:nvPr/>
        </p:nvSpPr>
        <p:spPr>
          <a:xfrm flipV="1">
            <a:off x="2176325" y="1419622"/>
            <a:ext cx="419416" cy="1407344"/>
          </a:xfrm>
          <a:custGeom>
            <a:avLst/>
            <a:gdLst>
              <a:gd name="connsiteX0" fmla="*/ 0 w 1310640"/>
              <a:gd name="connsiteY0" fmla="*/ 0 h 594360"/>
              <a:gd name="connsiteX1" fmla="*/ 1310640 w 1310640"/>
              <a:gd name="connsiteY1" fmla="*/ 0 h 594360"/>
              <a:gd name="connsiteX2" fmla="*/ 1310640 w 1310640"/>
              <a:gd name="connsiteY2" fmla="*/ 594360 h 594360"/>
              <a:gd name="connsiteX3" fmla="*/ 0 w 1310640"/>
              <a:gd name="connsiteY3" fmla="*/ 594360 h 594360"/>
              <a:gd name="connsiteX4" fmla="*/ 0 w 1310640"/>
              <a:gd name="connsiteY4" fmla="*/ 0 h 594360"/>
              <a:gd name="connsiteX0" fmla="*/ 0 w 1310640"/>
              <a:gd name="connsiteY0" fmla="*/ 0 h 1019810"/>
              <a:gd name="connsiteX1" fmla="*/ 1310640 w 1310640"/>
              <a:gd name="connsiteY1" fmla="*/ 0 h 1019810"/>
              <a:gd name="connsiteX2" fmla="*/ 1310640 w 1310640"/>
              <a:gd name="connsiteY2" fmla="*/ 1019810 h 1019810"/>
              <a:gd name="connsiteX3" fmla="*/ 0 w 1310640"/>
              <a:gd name="connsiteY3" fmla="*/ 594360 h 1019810"/>
              <a:gd name="connsiteX4" fmla="*/ 0 w 1310640"/>
              <a:gd name="connsiteY4" fmla="*/ 0 h 101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" h="1019810">
                <a:moveTo>
                  <a:pt x="0" y="0"/>
                </a:moveTo>
                <a:lnTo>
                  <a:pt x="1310640" y="0"/>
                </a:lnTo>
                <a:lnTo>
                  <a:pt x="1310640" y="101981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solidFill>
            <a:srgbClr val="6BA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矩形 20"/>
          <p:cNvSpPr/>
          <p:nvPr/>
        </p:nvSpPr>
        <p:spPr>
          <a:xfrm flipV="1">
            <a:off x="2595741" y="1419622"/>
            <a:ext cx="4779169" cy="1407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文本框 73"/>
          <p:cNvSpPr txBox="1"/>
          <p:nvPr/>
        </p:nvSpPr>
        <p:spPr>
          <a:xfrm>
            <a:off x="141599" y="22112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文明领域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6394" y="1785803"/>
            <a:ext cx="493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走向生态文明新时代</a:t>
            </a:r>
            <a:r>
              <a:rPr lang="zh-CN" altLang="en-US" sz="2400" b="1" dirty="0" smtClean="0"/>
              <a:t>，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建设</a:t>
            </a:r>
            <a:r>
              <a:rPr lang="zh-CN" altLang="en-US" sz="2400" b="1" dirty="0"/>
              <a:t>美丽</a:t>
            </a:r>
            <a:r>
              <a:rPr lang="zh-CN" altLang="en-US" sz="2400" b="1" dirty="0" smtClean="0"/>
              <a:t>中国。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2595741" y="2859871"/>
            <a:ext cx="4833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/>
              <a:t>十八大以来，我们提出绿色发展、美丽中国、美好乡村，这些都是生态文明建设的重要抓手。</a:t>
            </a:r>
            <a:endParaRPr lang="en-US" altLang="zh-CN" sz="2000" b="1" dirty="0" smtClean="0"/>
          </a:p>
          <a:p>
            <a:endParaRPr lang="zh-CN" altLang="zh-CN" sz="20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763" y="442486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0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827584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7828257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1"/>
          <p:cNvSpPr txBox="1"/>
          <p:nvPr/>
        </p:nvSpPr>
        <p:spPr>
          <a:xfrm>
            <a:off x="1428127" y="1822328"/>
            <a:ext cx="6385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四、党的领导是中国特色社会主义事业取得胜利的根本保证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763" y="4424860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9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79511" y="768354"/>
            <a:ext cx="3051067" cy="505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65584" y="188131"/>
            <a:ext cx="867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四、党的领导是中国特色社会主义事业取得胜利的根本保证</a:t>
            </a:r>
            <a:endParaRPr lang="zh-CN" altLang="en-US" sz="24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Other_1"/>
          <p:cNvSpPr/>
          <p:nvPr>
            <p:custDataLst>
              <p:tags r:id="rId1"/>
            </p:custDataLst>
          </p:nvPr>
        </p:nvSpPr>
        <p:spPr>
          <a:xfrm>
            <a:off x="4931123" y="2802806"/>
            <a:ext cx="677465" cy="1268015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8" name="MH_Other_2"/>
          <p:cNvSpPr/>
          <p:nvPr>
            <p:custDataLst>
              <p:tags r:id="rId2"/>
            </p:custDataLst>
          </p:nvPr>
        </p:nvSpPr>
        <p:spPr>
          <a:xfrm>
            <a:off x="4690616" y="1920552"/>
            <a:ext cx="677465" cy="2150269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3"/>
            </p:custDataLst>
          </p:nvPr>
        </p:nvSpPr>
        <p:spPr>
          <a:xfrm flipH="1">
            <a:off x="3658344" y="3485033"/>
            <a:ext cx="677466" cy="585788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0" name="MH_Other_4"/>
          <p:cNvSpPr/>
          <p:nvPr>
            <p:custDataLst>
              <p:tags r:id="rId4"/>
            </p:custDataLst>
          </p:nvPr>
        </p:nvSpPr>
        <p:spPr>
          <a:xfrm flipH="1">
            <a:off x="3898850" y="2638499"/>
            <a:ext cx="677466" cy="1432322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2" name="MH_Other_5"/>
          <p:cNvSpPr/>
          <p:nvPr>
            <p:custDataLst>
              <p:tags r:id="rId5"/>
            </p:custDataLst>
          </p:nvPr>
        </p:nvSpPr>
        <p:spPr>
          <a:xfrm flipH="1">
            <a:off x="3426172" y="1563638"/>
            <a:ext cx="677465" cy="2507183"/>
          </a:xfrm>
          <a:custGeom>
            <a:avLst/>
            <a:gdLst>
              <a:gd name="connsiteX0" fmla="*/ 221247 w 863600"/>
              <a:gd name="connsiteY0" fmla="*/ 0 h 3383233"/>
              <a:gd name="connsiteX1" fmla="*/ 0 w 863600"/>
              <a:gd name="connsiteY1" fmla="*/ 221247 h 3383233"/>
              <a:gd name="connsiteX2" fmla="*/ 0 w 863600"/>
              <a:gd name="connsiteY2" fmla="*/ 1547881 h 3383233"/>
              <a:gd name="connsiteX3" fmla="*/ 0 w 863600"/>
              <a:gd name="connsiteY3" fmla="*/ 1615441 h 3383233"/>
              <a:gd name="connsiteX4" fmla="*/ 1 w 863600"/>
              <a:gd name="connsiteY4" fmla="*/ 3383233 h 3383233"/>
              <a:gd name="connsiteX5" fmla="*/ 140965 w 863600"/>
              <a:gd name="connsiteY5" fmla="*/ 3383233 h 3383233"/>
              <a:gd name="connsiteX6" fmla="*/ 140965 w 863600"/>
              <a:gd name="connsiteY6" fmla="*/ 1547881 h 3383233"/>
              <a:gd name="connsiteX7" fmla="*/ 140964 w 863600"/>
              <a:gd name="connsiteY7" fmla="*/ 1547881 h 3383233"/>
              <a:gd name="connsiteX8" fmla="*/ 140965 w 863600"/>
              <a:gd name="connsiteY8" fmla="*/ 221247 h 3383233"/>
              <a:gd name="connsiteX9" fmla="*/ 221247 w 863600"/>
              <a:gd name="connsiteY9" fmla="*/ 140965 h 3383233"/>
              <a:gd name="connsiteX10" fmla="*/ 863600 w 863600"/>
              <a:gd name="connsiteY10" fmla="*/ 140965 h 3383233"/>
              <a:gd name="connsiteX11" fmla="*/ 863600 w 863600"/>
              <a:gd name="connsiteY11" fmla="*/ 1 h 338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3600" h="338323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547881"/>
                </a:lnTo>
                <a:lnTo>
                  <a:pt x="0" y="1615441"/>
                </a:lnTo>
                <a:lnTo>
                  <a:pt x="1" y="3383233"/>
                </a:lnTo>
                <a:lnTo>
                  <a:pt x="140965" y="3383233"/>
                </a:lnTo>
                <a:lnTo>
                  <a:pt x="140965" y="1547881"/>
                </a:lnTo>
                <a:lnTo>
                  <a:pt x="140964" y="154788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3" name="MH_Other_6"/>
          <p:cNvSpPr/>
          <p:nvPr>
            <p:custDataLst>
              <p:tags r:id="rId6"/>
            </p:custDataLst>
          </p:nvPr>
        </p:nvSpPr>
        <p:spPr>
          <a:xfrm>
            <a:off x="5585966" y="2670646"/>
            <a:ext cx="378619" cy="3786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FFFFFF"/>
                </a:solidFill>
              </a:rPr>
              <a:t>B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4" name="MH_Other_7"/>
          <p:cNvSpPr/>
          <p:nvPr>
            <p:custDataLst>
              <p:tags r:id="rId7"/>
            </p:custDataLst>
          </p:nvPr>
        </p:nvSpPr>
        <p:spPr>
          <a:xfrm>
            <a:off x="5344269" y="1786011"/>
            <a:ext cx="379810" cy="379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FFFFFF"/>
                </a:solidFill>
              </a:rPr>
              <a:t>D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5" name="MH_Other_8"/>
          <p:cNvSpPr/>
          <p:nvPr>
            <p:custDataLst>
              <p:tags r:id="rId8"/>
            </p:custDataLst>
          </p:nvPr>
        </p:nvSpPr>
        <p:spPr>
          <a:xfrm flipH="1">
            <a:off x="3302347" y="3351683"/>
            <a:ext cx="379809" cy="379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FFFFFF"/>
                </a:solidFill>
              </a:rPr>
              <a:t>A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6" name="MH_Other_9"/>
          <p:cNvSpPr/>
          <p:nvPr>
            <p:custDataLst>
              <p:tags r:id="rId9"/>
            </p:custDataLst>
          </p:nvPr>
        </p:nvSpPr>
        <p:spPr>
          <a:xfrm flipH="1">
            <a:off x="3544044" y="2505149"/>
            <a:ext cx="378619" cy="379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FFFFFF"/>
                </a:solidFill>
              </a:rPr>
              <a:t>C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7" name="MH_Other_10"/>
          <p:cNvSpPr/>
          <p:nvPr>
            <p:custDataLst>
              <p:tags r:id="rId10"/>
            </p:custDataLst>
          </p:nvPr>
        </p:nvSpPr>
        <p:spPr>
          <a:xfrm flipH="1">
            <a:off x="3112442" y="1411599"/>
            <a:ext cx="379810" cy="379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FFFFFF"/>
                </a:solidFill>
              </a:rPr>
              <a:t>E</a:t>
            </a:r>
            <a:endParaRPr lang="zh-CN" altLang="en-US" sz="1500" dirty="0">
              <a:solidFill>
                <a:srgbClr val="FFFFFF"/>
              </a:solidFill>
            </a:endParaRPr>
          </a:p>
        </p:txBody>
      </p:sp>
      <p:sp>
        <p:nvSpPr>
          <p:cNvPr id="28" name="MH_SubTitle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5516" y="1758706"/>
            <a:ext cx="1804988" cy="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000" b="1" dirty="0"/>
              <a:t>用制度作保障</a:t>
            </a:r>
            <a:endParaRPr lang="zh-CN" altLang="en-US" sz="2000" b="1" dirty="0"/>
          </a:p>
        </p:txBody>
      </p:sp>
      <p:sp>
        <p:nvSpPr>
          <p:cNvPr id="29" name="MH_Desc_1"/>
          <p:cNvSpPr txBox="1"/>
          <p:nvPr>
            <p:custDataLst>
              <p:tags r:id="rId12"/>
            </p:custDataLst>
          </p:nvPr>
        </p:nvSpPr>
        <p:spPr>
          <a:xfrm>
            <a:off x="1127212" y="4133924"/>
            <a:ext cx="6898208" cy="895350"/>
          </a:xfrm>
          <a:prstGeom prst="rect">
            <a:avLst/>
          </a:prstGeom>
          <a:noFill/>
        </p:spPr>
        <p:txBody>
          <a:bodyPr lIns="54000" tIns="54000" rIns="54000" bIns="0">
            <a:no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十八大以来，我们提出要全面从严治党，因为党的领导是中国特色社会主义事业取得胜利的根本</a:t>
            </a:r>
            <a:r>
              <a:rPr lang="zh-CN" altLang="en-US" sz="2200" dirty="0" smtClean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保证。</a:t>
            </a:r>
            <a:endParaRPr lang="zh-CN" altLang="en-US" sz="2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zh-CN" altLang="en-US" sz="2200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0" name="MH_Other_11"/>
          <p:cNvCxnSpPr/>
          <p:nvPr>
            <p:custDataLst>
              <p:tags r:id="rId13"/>
            </p:custDataLst>
          </p:nvPr>
        </p:nvCxnSpPr>
        <p:spPr>
          <a:xfrm>
            <a:off x="2411760" y="4073202"/>
            <a:ext cx="433149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SubTitle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08636" y="2629719"/>
            <a:ext cx="237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/>
              <a:t>从转变作风入手</a:t>
            </a:r>
          </a:p>
        </p:txBody>
      </p:sp>
      <p:sp>
        <p:nvSpPr>
          <p:cNvPr id="32" name="MH_SubTitle_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61278" y="1385078"/>
            <a:ext cx="2580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000" b="1" dirty="0"/>
              <a:t>以理想信念为根本</a:t>
            </a:r>
            <a:endParaRPr lang="zh-CN" altLang="en-US" sz="2000" b="1" dirty="0"/>
          </a:p>
        </p:txBody>
      </p:sp>
      <p:sp>
        <p:nvSpPr>
          <p:cNvPr id="33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42567" y="2449338"/>
            <a:ext cx="222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zh-CN" sz="2000" b="1" dirty="0"/>
              <a:t>通过反腐败发力</a:t>
            </a:r>
            <a:endParaRPr lang="zh-CN" altLang="en-US" sz="2000" b="1" dirty="0"/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180528" y="3345214"/>
            <a:ext cx="3438822" cy="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/>
              <a:t>维护中央权威</a:t>
            </a:r>
          </a:p>
        </p:txBody>
      </p:sp>
      <p:sp>
        <p:nvSpPr>
          <p:cNvPr id="35" name="MH_PageTitle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-108520" y="801413"/>
            <a:ext cx="3410867" cy="546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关于全面从严治党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471" y="4473593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7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827584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7828257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1"/>
          <p:cNvSpPr txBox="1"/>
          <p:nvPr/>
        </p:nvSpPr>
        <p:spPr>
          <a:xfrm>
            <a:off x="1463564" y="1899364"/>
            <a:ext cx="638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五、压力之下更要紧抓重要战略机遇期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60769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 rot="21073164">
            <a:off x="2809020" y="640933"/>
            <a:ext cx="5242777" cy="3365219"/>
            <a:chOff x="2270847" y="1343441"/>
            <a:chExt cx="5242777" cy="33652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 rot="526836">
              <a:off x="2304764" y="1343441"/>
              <a:ext cx="5208860" cy="32905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836019">
              <a:off x="2270847" y="1418147"/>
              <a:ext cx="5208860" cy="329051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826836">
              <a:off x="2540431" y="1965540"/>
              <a:ext cx="4819764" cy="2264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党的十八大以来，习近平总书记就多个重要领域发表了一系列重要讲话。这些讲话涉及治党治国治军、改革发展稳定、内政外交国防等方面，既构成了建设中国特色社会主义、推进社会主义现代化建设的新理念新思想新战略，也成为我们今天推进社会主义事业的行动指南和科学指导。</a:t>
              </a:r>
            </a:p>
          </p:txBody>
        </p:sp>
      </p:grpSp>
      <p:sp>
        <p:nvSpPr>
          <p:cNvPr id="39" name="矩形 18"/>
          <p:cNvSpPr/>
          <p:nvPr/>
        </p:nvSpPr>
        <p:spPr>
          <a:xfrm rot="5400000">
            <a:off x="-231991" y="4723377"/>
            <a:ext cx="2580356" cy="605222"/>
          </a:xfrm>
          <a:custGeom>
            <a:avLst/>
            <a:gdLst>
              <a:gd name="connsiteX0" fmla="*/ 0 w 1512167"/>
              <a:gd name="connsiteY0" fmla="*/ 0 h 4180643"/>
              <a:gd name="connsiteX1" fmla="*/ 1512167 w 1512167"/>
              <a:gd name="connsiteY1" fmla="*/ 0 h 4180643"/>
              <a:gd name="connsiteX2" fmla="*/ 1512167 w 1512167"/>
              <a:gd name="connsiteY2" fmla="*/ 2801567 h 4180643"/>
              <a:gd name="connsiteX3" fmla="*/ 1463229 w 1512167"/>
              <a:gd name="connsiteY3" fmla="*/ 4180643 h 4180643"/>
              <a:gd name="connsiteX4" fmla="*/ 1397937 w 1512167"/>
              <a:gd name="connsiteY4" fmla="*/ 2636953 h 4180643"/>
              <a:gd name="connsiteX5" fmla="*/ 1315630 w 1512167"/>
              <a:gd name="connsiteY5" fmla="*/ 2801567 h 4180643"/>
              <a:gd name="connsiteX6" fmla="*/ 1263876 w 1512167"/>
              <a:gd name="connsiteY6" fmla="*/ 2801567 h 4180643"/>
              <a:gd name="connsiteX7" fmla="*/ 1181569 w 1512167"/>
              <a:gd name="connsiteY7" fmla="*/ 2636953 h 4180643"/>
              <a:gd name="connsiteX8" fmla="*/ 1099262 w 1512167"/>
              <a:gd name="connsiteY8" fmla="*/ 2801567 h 4180643"/>
              <a:gd name="connsiteX9" fmla="*/ 1047507 w 1512167"/>
              <a:gd name="connsiteY9" fmla="*/ 2801567 h 4180643"/>
              <a:gd name="connsiteX10" fmla="*/ 965200 w 1512167"/>
              <a:gd name="connsiteY10" fmla="*/ 2636953 h 4180643"/>
              <a:gd name="connsiteX11" fmla="*/ 882893 w 1512167"/>
              <a:gd name="connsiteY11" fmla="*/ 2801567 h 4180643"/>
              <a:gd name="connsiteX12" fmla="*/ 831138 w 1512167"/>
              <a:gd name="connsiteY12" fmla="*/ 2801567 h 4180643"/>
              <a:gd name="connsiteX13" fmla="*/ 748831 w 1512167"/>
              <a:gd name="connsiteY13" fmla="*/ 2636953 h 4180643"/>
              <a:gd name="connsiteX14" fmla="*/ 666524 w 1512167"/>
              <a:gd name="connsiteY14" fmla="*/ 2801567 h 4180643"/>
              <a:gd name="connsiteX15" fmla="*/ 614769 w 1512167"/>
              <a:gd name="connsiteY15" fmla="*/ 2801567 h 4180643"/>
              <a:gd name="connsiteX16" fmla="*/ 532462 w 1512167"/>
              <a:gd name="connsiteY16" fmla="*/ 2636953 h 4180643"/>
              <a:gd name="connsiteX17" fmla="*/ 450155 w 1512167"/>
              <a:gd name="connsiteY17" fmla="*/ 2801567 h 4180643"/>
              <a:gd name="connsiteX18" fmla="*/ 398400 w 1512167"/>
              <a:gd name="connsiteY18" fmla="*/ 2801567 h 4180643"/>
              <a:gd name="connsiteX19" fmla="*/ 316093 w 1512167"/>
              <a:gd name="connsiteY19" fmla="*/ 2636953 h 4180643"/>
              <a:gd name="connsiteX20" fmla="*/ 233786 w 1512167"/>
              <a:gd name="connsiteY20" fmla="*/ 2801567 h 4180643"/>
              <a:gd name="connsiteX21" fmla="*/ 182031 w 1512167"/>
              <a:gd name="connsiteY21" fmla="*/ 2801567 h 4180643"/>
              <a:gd name="connsiteX22" fmla="*/ 99724 w 1512167"/>
              <a:gd name="connsiteY22" fmla="*/ 2636953 h 4180643"/>
              <a:gd name="connsiteX23" fmla="*/ 17417 w 1512167"/>
              <a:gd name="connsiteY23" fmla="*/ 2801567 h 4180643"/>
              <a:gd name="connsiteX24" fmla="*/ 0 w 1512167"/>
              <a:gd name="connsiteY24" fmla="*/ 2801567 h 4180643"/>
              <a:gd name="connsiteX25" fmla="*/ 0 w 1512167"/>
              <a:gd name="connsiteY25" fmla="*/ 0 h 4180643"/>
              <a:gd name="connsiteX0" fmla="*/ 0 w 1512167"/>
              <a:gd name="connsiteY0" fmla="*/ 0 h 2998572"/>
              <a:gd name="connsiteX1" fmla="*/ 1512167 w 1512167"/>
              <a:gd name="connsiteY1" fmla="*/ 0 h 2998572"/>
              <a:gd name="connsiteX2" fmla="*/ 1512167 w 1512167"/>
              <a:gd name="connsiteY2" fmla="*/ 2801567 h 2998572"/>
              <a:gd name="connsiteX3" fmla="*/ 1463229 w 1512167"/>
              <a:gd name="connsiteY3" fmla="*/ 2998572 h 2998572"/>
              <a:gd name="connsiteX4" fmla="*/ 1397937 w 1512167"/>
              <a:gd name="connsiteY4" fmla="*/ 2636953 h 2998572"/>
              <a:gd name="connsiteX5" fmla="*/ 1315630 w 1512167"/>
              <a:gd name="connsiteY5" fmla="*/ 2801567 h 2998572"/>
              <a:gd name="connsiteX6" fmla="*/ 1263876 w 1512167"/>
              <a:gd name="connsiteY6" fmla="*/ 2801567 h 2998572"/>
              <a:gd name="connsiteX7" fmla="*/ 1181569 w 1512167"/>
              <a:gd name="connsiteY7" fmla="*/ 2636953 h 2998572"/>
              <a:gd name="connsiteX8" fmla="*/ 1099262 w 1512167"/>
              <a:gd name="connsiteY8" fmla="*/ 2801567 h 2998572"/>
              <a:gd name="connsiteX9" fmla="*/ 1047507 w 1512167"/>
              <a:gd name="connsiteY9" fmla="*/ 2801567 h 2998572"/>
              <a:gd name="connsiteX10" fmla="*/ 965200 w 1512167"/>
              <a:gd name="connsiteY10" fmla="*/ 2636953 h 2998572"/>
              <a:gd name="connsiteX11" fmla="*/ 882893 w 1512167"/>
              <a:gd name="connsiteY11" fmla="*/ 2801567 h 2998572"/>
              <a:gd name="connsiteX12" fmla="*/ 831138 w 1512167"/>
              <a:gd name="connsiteY12" fmla="*/ 2801567 h 2998572"/>
              <a:gd name="connsiteX13" fmla="*/ 748831 w 1512167"/>
              <a:gd name="connsiteY13" fmla="*/ 2636953 h 2998572"/>
              <a:gd name="connsiteX14" fmla="*/ 666524 w 1512167"/>
              <a:gd name="connsiteY14" fmla="*/ 2801567 h 2998572"/>
              <a:gd name="connsiteX15" fmla="*/ 614769 w 1512167"/>
              <a:gd name="connsiteY15" fmla="*/ 2801567 h 2998572"/>
              <a:gd name="connsiteX16" fmla="*/ 532462 w 1512167"/>
              <a:gd name="connsiteY16" fmla="*/ 2636953 h 2998572"/>
              <a:gd name="connsiteX17" fmla="*/ 450155 w 1512167"/>
              <a:gd name="connsiteY17" fmla="*/ 2801567 h 2998572"/>
              <a:gd name="connsiteX18" fmla="*/ 398400 w 1512167"/>
              <a:gd name="connsiteY18" fmla="*/ 2801567 h 2998572"/>
              <a:gd name="connsiteX19" fmla="*/ 316093 w 1512167"/>
              <a:gd name="connsiteY19" fmla="*/ 2636953 h 2998572"/>
              <a:gd name="connsiteX20" fmla="*/ 233786 w 1512167"/>
              <a:gd name="connsiteY20" fmla="*/ 2801567 h 2998572"/>
              <a:gd name="connsiteX21" fmla="*/ 182031 w 1512167"/>
              <a:gd name="connsiteY21" fmla="*/ 2801567 h 2998572"/>
              <a:gd name="connsiteX22" fmla="*/ 99724 w 1512167"/>
              <a:gd name="connsiteY22" fmla="*/ 2636953 h 2998572"/>
              <a:gd name="connsiteX23" fmla="*/ 17417 w 1512167"/>
              <a:gd name="connsiteY23" fmla="*/ 2801567 h 2998572"/>
              <a:gd name="connsiteX24" fmla="*/ 0 w 1512167"/>
              <a:gd name="connsiteY24" fmla="*/ 2801567 h 2998572"/>
              <a:gd name="connsiteX25" fmla="*/ 0 w 1512167"/>
              <a:gd name="connsiteY25" fmla="*/ 0 h 2998572"/>
              <a:gd name="connsiteX0" fmla="*/ 0 w 2056974"/>
              <a:gd name="connsiteY0" fmla="*/ 1949251 h 2998572"/>
              <a:gd name="connsiteX1" fmla="*/ 2056974 w 2056974"/>
              <a:gd name="connsiteY1" fmla="*/ 0 h 2998572"/>
              <a:gd name="connsiteX2" fmla="*/ 2056974 w 2056974"/>
              <a:gd name="connsiteY2" fmla="*/ 2801567 h 2998572"/>
              <a:gd name="connsiteX3" fmla="*/ 2008036 w 2056974"/>
              <a:gd name="connsiteY3" fmla="*/ 2998572 h 2998572"/>
              <a:gd name="connsiteX4" fmla="*/ 1942744 w 2056974"/>
              <a:gd name="connsiteY4" fmla="*/ 2636953 h 2998572"/>
              <a:gd name="connsiteX5" fmla="*/ 1860437 w 2056974"/>
              <a:gd name="connsiteY5" fmla="*/ 2801567 h 2998572"/>
              <a:gd name="connsiteX6" fmla="*/ 1808683 w 2056974"/>
              <a:gd name="connsiteY6" fmla="*/ 2801567 h 2998572"/>
              <a:gd name="connsiteX7" fmla="*/ 1726376 w 2056974"/>
              <a:gd name="connsiteY7" fmla="*/ 2636953 h 2998572"/>
              <a:gd name="connsiteX8" fmla="*/ 1644069 w 2056974"/>
              <a:gd name="connsiteY8" fmla="*/ 2801567 h 2998572"/>
              <a:gd name="connsiteX9" fmla="*/ 1592314 w 2056974"/>
              <a:gd name="connsiteY9" fmla="*/ 2801567 h 2998572"/>
              <a:gd name="connsiteX10" fmla="*/ 1510007 w 2056974"/>
              <a:gd name="connsiteY10" fmla="*/ 2636953 h 2998572"/>
              <a:gd name="connsiteX11" fmla="*/ 1427700 w 2056974"/>
              <a:gd name="connsiteY11" fmla="*/ 2801567 h 2998572"/>
              <a:gd name="connsiteX12" fmla="*/ 1375945 w 2056974"/>
              <a:gd name="connsiteY12" fmla="*/ 2801567 h 2998572"/>
              <a:gd name="connsiteX13" fmla="*/ 1293638 w 2056974"/>
              <a:gd name="connsiteY13" fmla="*/ 2636953 h 2998572"/>
              <a:gd name="connsiteX14" fmla="*/ 1211331 w 2056974"/>
              <a:gd name="connsiteY14" fmla="*/ 2801567 h 2998572"/>
              <a:gd name="connsiteX15" fmla="*/ 1159576 w 2056974"/>
              <a:gd name="connsiteY15" fmla="*/ 2801567 h 2998572"/>
              <a:gd name="connsiteX16" fmla="*/ 1077269 w 2056974"/>
              <a:gd name="connsiteY16" fmla="*/ 2636953 h 2998572"/>
              <a:gd name="connsiteX17" fmla="*/ 994962 w 2056974"/>
              <a:gd name="connsiteY17" fmla="*/ 2801567 h 2998572"/>
              <a:gd name="connsiteX18" fmla="*/ 943207 w 2056974"/>
              <a:gd name="connsiteY18" fmla="*/ 2801567 h 2998572"/>
              <a:gd name="connsiteX19" fmla="*/ 860900 w 2056974"/>
              <a:gd name="connsiteY19" fmla="*/ 2636953 h 2998572"/>
              <a:gd name="connsiteX20" fmla="*/ 778593 w 2056974"/>
              <a:gd name="connsiteY20" fmla="*/ 2801567 h 2998572"/>
              <a:gd name="connsiteX21" fmla="*/ 726838 w 2056974"/>
              <a:gd name="connsiteY21" fmla="*/ 2801567 h 2998572"/>
              <a:gd name="connsiteX22" fmla="*/ 644531 w 2056974"/>
              <a:gd name="connsiteY22" fmla="*/ 2636953 h 2998572"/>
              <a:gd name="connsiteX23" fmla="*/ 562224 w 2056974"/>
              <a:gd name="connsiteY23" fmla="*/ 2801567 h 2998572"/>
              <a:gd name="connsiteX24" fmla="*/ 544807 w 2056974"/>
              <a:gd name="connsiteY24" fmla="*/ 2801567 h 2998572"/>
              <a:gd name="connsiteX25" fmla="*/ 0 w 2056974"/>
              <a:gd name="connsiteY25" fmla="*/ 1949251 h 2998572"/>
              <a:gd name="connsiteX0" fmla="*/ 0 w 1906104"/>
              <a:gd name="connsiteY0" fmla="*/ 1299547 h 2998572"/>
              <a:gd name="connsiteX1" fmla="*/ 1906104 w 1906104"/>
              <a:gd name="connsiteY1" fmla="*/ 0 h 2998572"/>
              <a:gd name="connsiteX2" fmla="*/ 1906104 w 1906104"/>
              <a:gd name="connsiteY2" fmla="*/ 2801567 h 2998572"/>
              <a:gd name="connsiteX3" fmla="*/ 1857166 w 1906104"/>
              <a:gd name="connsiteY3" fmla="*/ 2998572 h 2998572"/>
              <a:gd name="connsiteX4" fmla="*/ 1791874 w 1906104"/>
              <a:gd name="connsiteY4" fmla="*/ 2636953 h 2998572"/>
              <a:gd name="connsiteX5" fmla="*/ 1709567 w 1906104"/>
              <a:gd name="connsiteY5" fmla="*/ 2801567 h 2998572"/>
              <a:gd name="connsiteX6" fmla="*/ 1657813 w 1906104"/>
              <a:gd name="connsiteY6" fmla="*/ 2801567 h 2998572"/>
              <a:gd name="connsiteX7" fmla="*/ 1575506 w 1906104"/>
              <a:gd name="connsiteY7" fmla="*/ 2636953 h 2998572"/>
              <a:gd name="connsiteX8" fmla="*/ 1493199 w 1906104"/>
              <a:gd name="connsiteY8" fmla="*/ 2801567 h 2998572"/>
              <a:gd name="connsiteX9" fmla="*/ 1441444 w 1906104"/>
              <a:gd name="connsiteY9" fmla="*/ 2801567 h 2998572"/>
              <a:gd name="connsiteX10" fmla="*/ 1359137 w 1906104"/>
              <a:gd name="connsiteY10" fmla="*/ 2636953 h 2998572"/>
              <a:gd name="connsiteX11" fmla="*/ 1276830 w 1906104"/>
              <a:gd name="connsiteY11" fmla="*/ 2801567 h 2998572"/>
              <a:gd name="connsiteX12" fmla="*/ 1225075 w 1906104"/>
              <a:gd name="connsiteY12" fmla="*/ 2801567 h 2998572"/>
              <a:gd name="connsiteX13" fmla="*/ 1142768 w 1906104"/>
              <a:gd name="connsiteY13" fmla="*/ 2636953 h 2998572"/>
              <a:gd name="connsiteX14" fmla="*/ 1060461 w 1906104"/>
              <a:gd name="connsiteY14" fmla="*/ 2801567 h 2998572"/>
              <a:gd name="connsiteX15" fmla="*/ 1008706 w 1906104"/>
              <a:gd name="connsiteY15" fmla="*/ 2801567 h 2998572"/>
              <a:gd name="connsiteX16" fmla="*/ 926399 w 1906104"/>
              <a:gd name="connsiteY16" fmla="*/ 2636953 h 2998572"/>
              <a:gd name="connsiteX17" fmla="*/ 844092 w 1906104"/>
              <a:gd name="connsiteY17" fmla="*/ 2801567 h 2998572"/>
              <a:gd name="connsiteX18" fmla="*/ 792337 w 1906104"/>
              <a:gd name="connsiteY18" fmla="*/ 2801567 h 2998572"/>
              <a:gd name="connsiteX19" fmla="*/ 710030 w 1906104"/>
              <a:gd name="connsiteY19" fmla="*/ 2636953 h 2998572"/>
              <a:gd name="connsiteX20" fmla="*/ 627723 w 1906104"/>
              <a:gd name="connsiteY20" fmla="*/ 2801567 h 2998572"/>
              <a:gd name="connsiteX21" fmla="*/ 575968 w 1906104"/>
              <a:gd name="connsiteY21" fmla="*/ 2801567 h 2998572"/>
              <a:gd name="connsiteX22" fmla="*/ 493661 w 1906104"/>
              <a:gd name="connsiteY22" fmla="*/ 2636953 h 2998572"/>
              <a:gd name="connsiteX23" fmla="*/ 411354 w 1906104"/>
              <a:gd name="connsiteY23" fmla="*/ 2801567 h 2998572"/>
              <a:gd name="connsiteX24" fmla="*/ 393937 w 1906104"/>
              <a:gd name="connsiteY24" fmla="*/ 2801567 h 2998572"/>
              <a:gd name="connsiteX25" fmla="*/ 0 w 1906104"/>
              <a:gd name="connsiteY25" fmla="*/ 1299547 h 2998572"/>
              <a:gd name="connsiteX0" fmla="*/ 0 w 1906104"/>
              <a:gd name="connsiteY0" fmla="*/ 1299547 h 4101047"/>
              <a:gd name="connsiteX1" fmla="*/ 1906104 w 1906104"/>
              <a:gd name="connsiteY1" fmla="*/ 0 h 4101047"/>
              <a:gd name="connsiteX2" fmla="*/ 1906104 w 1906104"/>
              <a:gd name="connsiteY2" fmla="*/ 2801567 h 4101047"/>
              <a:gd name="connsiteX3" fmla="*/ 1857166 w 1906104"/>
              <a:gd name="connsiteY3" fmla="*/ 2998572 h 4101047"/>
              <a:gd name="connsiteX4" fmla="*/ 1791874 w 1906104"/>
              <a:gd name="connsiteY4" fmla="*/ 2636953 h 4101047"/>
              <a:gd name="connsiteX5" fmla="*/ 1709567 w 1906104"/>
              <a:gd name="connsiteY5" fmla="*/ 2801567 h 4101047"/>
              <a:gd name="connsiteX6" fmla="*/ 1657813 w 1906104"/>
              <a:gd name="connsiteY6" fmla="*/ 2801567 h 4101047"/>
              <a:gd name="connsiteX7" fmla="*/ 1575506 w 1906104"/>
              <a:gd name="connsiteY7" fmla="*/ 2636953 h 4101047"/>
              <a:gd name="connsiteX8" fmla="*/ 1493199 w 1906104"/>
              <a:gd name="connsiteY8" fmla="*/ 2801567 h 4101047"/>
              <a:gd name="connsiteX9" fmla="*/ 1441444 w 1906104"/>
              <a:gd name="connsiteY9" fmla="*/ 2801567 h 4101047"/>
              <a:gd name="connsiteX10" fmla="*/ 1359137 w 1906104"/>
              <a:gd name="connsiteY10" fmla="*/ 2636953 h 4101047"/>
              <a:gd name="connsiteX11" fmla="*/ 1276830 w 1906104"/>
              <a:gd name="connsiteY11" fmla="*/ 2801567 h 4101047"/>
              <a:gd name="connsiteX12" fmla="*/ 1225075 w 1906104"/>
              <a:gd name="connsiteY12" fmla="*/ 2801567 h 4101047"/>
              <a:gd name="connsiteX13" fmla="*/ 1142768 w 1906104"/>
              <a:gd name="connsiteY13" fmla="*/ 2636953 h 4101047"/>
              <a:gd name="connsiteX14" fmla="*/ 1060461 w 1906104"/>
              <a:gd name="connsiteY14" fmla="*/ 2801567 h 4101047"/>
              <a:gd name="connsiteX15" fmla="*/ 1008706 w 1906104"/>
              <a:gd name="connsiteY15" fmla="*/ 2801567 h 4101047"/>
              <a:gd name="connsiteX16" fmla="*/ 926399 w 1906104"/>
              <a:gd name="connsiteY16" fmla="*/ 2636953 h 4101047"/>
              <a:gd name="connsiteX17" fmla="*/ 844092 w 1906104"/>
              <a:gd name="connsiteY17" fmla="*/ 2801567 h 4101047"/>
              <a:gd name="connsiteX18" fmla="*/ 792337 w 1906104"/>
              <a:gd name="connsiteY18" fmla="*/ 2801567 h 4101047"/>
              <a:gd name="connsiteX19" fmla="*/ 710030 w 1906104"/>
              <a:gd name="connsiteY19" fmla="*/ 2636953 h 4101047"/>
              <a:gd name="connsiteX20" fmla="*/ 627723 w 1906104"/>
              <a:gd name="connsiteY20" fmla="*/ 2801567 h 4101047"/>
              <a:gd name="connsiteX21" fmla="*/ 575968 w 1906104"/>
              <a:gd name="connsiteY21" fmla="*/ 2801567 h 4101047"/>
              <a:gd name="connsiteX22" fmla="*/ 493661 w 1906104"/>
              <a:gd name="connsiteY22" fmla="*/ 2636953 h 4101047"/>
              <a:gd name="connsiteX23" fmla="*/ 411354 w 1906104"/>
              <a:gd name="connsiteY23" fmla="*/ 2801567 h 4101047"/>
              <a:gd name="connsiteX24" fmla="*/ 192778 w 1906104"/>
              <a:gd name="connsiteY24" fmla="*/ 4101047 h 4101047"/>
              <a:gd name="connsiteX25" fmla="*/ 0 w 1906104"/>
              <a:gd name="connsiteY25" fmla="*/ 1299547 h 4101047"/>
              <a:gd name="connsiteX0" fmla="*/ 0 w 1889339"/>
              <a:gd name="connsiteY0" fmla="*/ 779740 h 4101047"/>
              <a:gd name="connsiteX1" fmla="*/ 1889339 w 1889339"/>
              <a:gd name="connsiteY1" fmla="*/ 0 h 4101047"/>
              <a:gd name="connsiteX2" fmla="*/ 1889339 w 1889339"/>
              <a:gd name="connsiteY2" fmla="*/ 2801567 h 4101047"/>
              <a:gd name="connsiteX3" fmla="*/ 1840401 w 1889339"/>
              <a:gd name="connsiteY3" fmla="*/ 2998572 h 4101047"/>
              <a:gd name="connsiteX4" fmla="*/ 1775109 w 1889339"/>
              <a:gd name="connsiteY4" fmla="*/ 2636953 h 4101047"/>
              <a:gd name="connsiteX5" fmla="*/ 1692802 w 1889339"/>
              <a:gd name="connsiteY5" fmla="*/ 2801567 h 4101047"/>
              <a:gd name="connsiteX6" fmla="*/ 1641048 w 1889339"/>
              <a:gd name="connsiteY6" fmla="*/ 2801567 h 4101047"/>
              <a:gd name="connsiteX7" fmla="*/ 1558741 w 1889339"/>
              <a:gd name="connsiteY7" fmla="*/ 2636953 h 4101047"/>
              <a:gd name="connsiteX8" fmla="*/ 1476434 w 1889339"/>
              <a:gd name="connsiteY8" fmla="*/ 2801567 h 4101047"/>
              <a:gd name="connsiteX9" fmla="*/ 1424679 w 1889339"/>
              <a:gd name="connsiteY9" fmla="*/ 2801567 h 4101047"/>
              <a:gd name="connsiteX10" fmla="*/ 1342372 w 1889339"/>
              <a:gd name="connsiteY10" fmla="*/ 2636953 h 4101047"/>
              <a:gd name="connsiteX11" fmla="*/ 1260065 w 1889339"/>
              <a:gd name="connsiteY11" fmla="*/ 2801567 h 4101047"/>
              <a:gd name="connsiteX12" fmla="*/ 1208310 w 1889339"/>
              <a:gd name="connsiteY12" fmla="*/ 2801567 h 4101047"/>
              <a:gd name="connsiteX13" fmla="*/ 1126003 w 1889339"/>
              <a:gd name="connsiteY13" fmla="*/ 2636953 h 4101047"/>
              <a:gd name="connsiteX14" fmla="*/ 1043696 w 1889339"/>
              <a:gd name="connsiteY14" fmla="*/ 2801567 h 4101047"/>
              <a:gd name="connsiteX15" fmla="*/ 991941 w 1889339"/>
              <a:gd name="connsiteY15" fmla="*/ 2801567 h 4101047"/>
              <a:gd name="connsiteX16" fmla="*/ 909634 w 1889339"/>
              <a:gd name="connsiteY16" fmla="*/ 2636953 h 4101047"/>
              <a:gd name="connsiteX17" fmla="*/ 827327 w 1889339"/>
              <a:gd name="connsiteY17" fmla="*/ 2801567 h 4101047"/>
              <a:gd name="connsiteX18" fmla="*/ 775572 w 1889339"/>
              <a:gd name="connsiteY18" fmla="*/ 2801567 h 4101047"/>
              <a:gd name="connsiteX19" fmla="*/ 693265 w 1889339"/>
              <a:gd name="connsiteY19" fmla="*/ 2636953 h 4101047"/>
              <a:gd name="connsiteX20" fmla="*/ 610958 w 1889339"/>
              <a:gd name="connsiteY20" fmla="*/ 2801567 h 4101047"/>
              <a:gd name="connsiteX21" fmla="*/ 559203 w 1889339"/>
              <a:gd name="connsiteY21" fmla="*/ 2801567 h 4101047"/>
              <a:gd name="connsiteX22" fmla="*/ 476896 w 1889339"/>
              <a:gd name="connsiteY22" fmla="*/ 2636953 h 4101047"/>
              <a:gd name="connsiteX23" fmla="*/ 394589 w 1889339"/>
              <a:gd name="connsiteY23" fmla="*/ 2801567 h 4101047"/>
              <a:gd name="connsiteX24" fmla="*/ 176013 w 1889339"/>
              <a:gd name="connsiteY24" fmla="*/ 4101047 h 4101047"/>
              <a:gd name="connsiteX25" fmla="*/ 0 w 1889339"/>
              <a:gd name="connsiteY25" fmla="*/ 779740 h 4101047"/>
              <a:gd name="connsiteX0" fmla="*/ 0 w 1889339"/>
              <a:gd name="connsiteY0" fmla="*/ 779740 h 5816558"/>
              <a:gd name="connsiteX1" fmla="*/ 1889339 w 1889339"/>
              <a:gd name="connsiteY1" fmla="*/ 0 h 5816558"/>
              <a:gd name="connsiteX2" fmla="*/ 1889339 w 1889339"/>
              <a:gd name="connsiteY2" fmla="*/ 2801567 h 5816558"/>
              <a:gd name="connsiteX3" fmla="*/ 1840401 w 1889339"/>
              <a:gd name="connsiteY3" fmla="*/ 2998572 h 5816558"/>
              <a:gd name="connsiteX4" fmla="*/ 1775109 w 1889339"/>
              <a:gd name="connsiteY4" fmla="*/ 2636953 h 5816558"/>
              <a:gd name="connsiteX5" fmla="*/ 1692802 w 1889339"/>
              <a:gd name="connsiteY5" fmla="*/ 2801567 h 5816558"/>
              <a:gd name="connsiteX6" fmla="*/ 1641048 w 1889339"/>
              <a:gd name="connsiteY6" fmla="*/ 2801567 h 5816558"/>
              <a:gd name="connsiteX7" fmla="*/ 1558741 w 1889339"/>
              <a:gd name="connsiteY7" fmla="*/ 2636953 h 5816558"/>
              <a:gd name="connsiteX8" fmla="*/ 1476434 w 1889339"/>
              <a:gd name="connsiteY8" fmla="*/ 2801567 h 5816558"/>
              <a:gd name="connsiteX9" fmla="*/ 1424679 w 1889339"/>
              <a:gd name="connsiteY9" fmla="*/ 2801567 h 5816558"/>
              <a:gd name="connsiteX10" fmla="*/ 1342372 w 1889339"/>
              <a:gd name="connsiteY10" fmla="*/ 2636953 h 5816558"/>
              <a:gd name="connsiteX11" fmla="*/ 1260065 w 1889339"/>
              <a:gd name="connsiteY11" fmla="*/ 2801567 h 5816558"/>
              <a:gd name="connsiteX12" fmla="*/ 1208310 w 1889339"/>
              <a:gd name="connsiteY12" fmla="*/ 2801567 h 5816558"/>
              <a:gd name="connsiteX13" fmla="*/ 1126003 w 1889339"/>
              <a:gd name="connsiteY13" fmla="*/ 2636953 h 5816558"/>
              <a:gd name="connsiteX14" fmla="*/ 1043696 w 1889339"/>
              <a:gd name="connsiteY14" fmla="*/ 2801567 h 5816558"/>
              <a:gd name="connsiteX15" fmla="*/ 991941 w 1889339"/>
              <a:gd name="connsiteY15" fmla="*/ 2801567 h 5816558"/>
              <a:gd name="connsiteX16" fmla="*/ 909634 w 1889339"/>
              <a:gd name="connsiteY16" fmla="*/ 2636953 h 5816558"/>
              <a:gd name="connsiteX17" fmla="*/ 827327 w 1889339"/>
              <a:gd name="connsiteY17" fmla="*/ 2801567 h 5816558"/>
              <a:gd name="connsiteX18" fmla="*/ 775572 w 1889339"/>
              <a:gd name="connsiteY18" fmla="*/ 2801567 h 5816558"/>
              <a:gd name="connsiteX19" fmla="*/ 693265 w 1889339"/>
              <a:gd name="connsiteY19" fmla="*/ 2636953 h 5816558"/>
              <a:gd name="connsiteX20" fmla="*/ 610958 w 1889339"/>
              <a:gd name="connsiteY20" fmla="*/ 2801567 h 5816558"/>
              <a:gd name="connsiteX21" fmla="*/ 559203 w 1889339"/>
              <a:gd name="connsiteY21" fmla="*/ 2801567 h 5816558"/>
              <a:gd name="connsiteX22" fmla="*/ 476896 w 1889339"/>
              <a:gd name="connsiteY22" fmla="*/ 2636953 h 5816558"/>
              <a:gd name="connsiteX23" fmla="*/ 394589 w 1889339"/>
              <a:gd name="connsiteY23" fmla="*/ 2801567 h 5816558"/>
              <a:gd name="connsiteX24" fmla="*/ 176013 w 1889339"/>
              <a:gd name="connsiteY24" fmla="*/ 4101047 h 5816558"/>
              <a:gd name="connsiteX25" fmla="*/ 20808 w 1889339"/>
              <a:gd name="connsiteY25" fmla="*/ 5781390 h 5816558"/>
              <a:gd name="connsiteX26" fmla="*/ 0 w 1889339"/>
              <a:gd name="connsiteY26" fmla="*/ 779740 h 5816558"/>
              <a:gd name="connsiteX0" fmla="*/ 289313 w 1868531"/>
              <a:gd name="connsiteY0" fmla="*/ 1559434 h 5816558"/>
              <a:gd name="connsiteX1" fmla="*/ 1868531 w 1868531"/>
              <a:gd name="connsiteY1" fmla="*/ 0 h 5816558"/>
              <a:gd name="connsiteX2" fmla="*/ 1868531 w 1868531"/>
              <a:gd name="connsiteY2" fmla="*/ 2801567 h 5816558"/>
              <a:gd name="connsiteX3" fmla="*/ 1819593 w 1868531"/>
              <a:gd name="connsiteY3" fmla="*/ 2998572 h 5816558"/>
              <a:gd name="connsiteX4" fmla="*/ 1754301 w 1868531"/>
              <a:gd name="connsiteY4" fmla="*/ 2636953 h 5816558"/>
              <a:gd name="connsiteX5" fmla="*/ 1671994 w 1868531"/>
              <a:gd name="connsiteY5" fmla="*/ 2801567 h 5816558"/>
              <a:gd name="connsiteX6" fmla="*/ 1620240 w 1868531"/>
              <a:gd name="connsiteY6" fmla="*/ 2801567 h 5816558"/>
              <a:gd name="connsiteX7" fmla="*/ 1537933 w 1868531"/>
              <a:gd name="connsiteY7" fmla="*/ 2636953 h 5816558"/>
              <a:gd name="connsiteX8" fmla="*/ 1455626 w 1868531"/>
              <a:gd name="connsiteY8" fmla="*/ 2801567 h 5816558"/>
              <a:gd name="connsiteX9" fmla="*/ 1403871 w 1868531"/>
              <a:gd name="connsiteY9" fmla="*/ 2801567 h 5816558"/>
              <a:gd name="connsiteX10" fmla="*/ 1321564 w 1868531"/>
              <a:gd name="connsiteY10" fmla="*/ 2636953 h 5816558"/>
              <a:gd name="connsiteX11" fmla="*/ 1239257 w 1868531"/>
              <a:gd name="connsiteY11" fmla="*/ 2801567 h 5816558"/>
              <a:gd name="connsiteX12" fmla="*/ 1187502 w 1868531"/>
              <a:gd name="connsiteY12" fmla="*/ 2801567 h 5816558"/>
              <a:gd name="connsiteX13" fmla="*/ 1105195 w 1868531"/>
              <a:gd name="connsiteY13" fmla="*/ 2636953 h 5816558"/>
              <a:gd name="connsiteX14" fmla="*/ 1022888 w 1868531"/>
              <a:gd name="connsiteY14" fmla="*/ 2801567 h 5816558"/>
              <a:gd name="connsiteX15" fmla="*/ 971133 w 1868531"/>
              <a:gd name="connsiteY15" fmla="*/ 2801567 h 5816558"/>
              <a:gd name="connsiteX16" fmla="*/ 888826 w 1868531"/>
              <a:gd name="connsiteY16" fmla="*/ 2636953 h 5816558"/>
              <a:gd name="connsiteX17" fmla="*/ 806519 w 1868531"/>
              <a:gd name="connsiteY17" fmla="*/ 2801567 h 5816558"/>
              <a:gd name="connsiteX18" fmla="*/ 754764 w 1868531"/>
              <a:gd name="connsiteY18" fmla="*/ 2801567 h 5816558"/>
              <a:gd name="connsiteX19" fmla="*/ 672457 w 1868531"/>
              <a:gd name="connsiteY19" fmla="*/ 2636953 h 5816558"/>
              <a:gd name="connsiteX20" fmla="*/ 590150 w 1868531"/>
              <a:gd name="connsiteY20" fmla="*/ 2801567 h 5816558"/>
              <a:gd name="connsiteX21" fmla="*/ 538395 w 1868531"/>
              <a:gd name="connsiteY21" fmla="*/ 2801567 h 5816558"/>
              <a:gd name="connsiteX22" fmla="*/ 456088 w 1868531"/>
              <a:gd name="connsiteY22" fmla="*/ 2636953 h 5816558"/>
              <a:gd name="connsiteX23" fmla="*/ 373781 w 1868531"/>
              <a:gd name="connsiteY23" fmla="*/ 2801567 h 5816558"/>
              <a:gd name="connsiteX24" fmla="*/ 155205 w 1868531"/>
              <a:gd name="connsiteY24" fmla="*/ 4101047 h 5816558"/>
              <a:gd name="connsiteX25" fmla="*/ 0 w 1868531"/>
              <a:gd name="connsiteY25" fmla="*/ 5781390 h 5816558"/>
              <a:gd name="connsiteX26" fmla="*/ 289313 w 1868531"/>
              <a:gd name="connsiteY26" fmla="*/ 1559434 h 5816558"/>
              <a:gd name="connsiteX0" fmla="*/ 289313 w 1868531"/>
              <a:gd name="connsiteY0" fmla="*/ 1559434 h 5816558"/>
              <a:gd name="connsiteX1" fmla="*/ 1868531 w 1868531"/>
              <a:gd name="connsiteY1" fmla="*/ 0 h 5816558"/>
              <a:gd name="connsiteX2" fmla="*/ 1868531 w 1868531"/>
              <a:gd name="connsiteY2" fmla="*/ 2801567 h 5816558"/>
              <a:gd name="connsiteX3" fmla="*/ 1819593 w 1868531"/>
              <a:gd name="connsiteY3" fmla="*/ 2998572 h 5816558"/>
              <a:gd name="connsiteX4" fmla="*/ 1754301 w 1868531"/>
              <a:gd name="connsiteY4" fmla="*/ 2636953 h 5816558"/>
              <a:gd name="connsiteX5" fmla="*/ 1671994 w 1868531"/>
              <a:gd name="connsiteY5" fmla="*/ 2801567 h 5816558"/>
              <a:gd name="connsiteX6" fmla="*/ 1620240 w 1868531"/>
              <a:gd name="connsiteY6" fmla="*/ 2801567 h 5816558"/>
              <a:gd name="connsiteX7" fmla="*/ 1537933 w 1868531"/>
              <a:gd name="connsiteY7" fmla="*/ 2636953 h 5816558"/>
              <a:gd name="connsiteX8" fmla="*/ 1455626 w 1868531"/>
              <a:gd name="connsiteY8" fmla="*/ 2801567 h 5816558"/>
              <a:gd name="connsiteX9" fmla="*/ 1403871 w 1868531"/>
              <a:gd name="connsiteY9" fmla="*/ 2801567 h 5816558"/>
              <a:gd name="connsiteX10" fmla="*/ 1321564 w 1868531"/>
              <a:gd name="connsiteY10" fmla="*/ 2636953 h 5816558"/>
              <a:gd name="connsiteX11" fmla="*/ 1239257 w 1868531"/>
              <a:gd name="connsiteY11" fmla="*/ 2801567 h 5816558"/>
              <a:gd name="connsiteX12" fmla="*/ 1187502 w 1868531"/>
              <a:gd name="connsiteY12" fmla="*/ 2801567 h 5816558"/>
              <a:gd name="connsiteX13" fmla="*/ 1105195 w 1868531"/>
              <a:gd name="connsiteY13" fmla="*/ 2636953 h 5816558"/>
              <a:gd name="connsiteX14" fmla="*/ 1022888 w 1868531"/>
              <a:gd name="connsiteY14" fmla="*/ 2801567 h 5816558"/>
              <a:gd name="connsiteX15" fmla="*/ 971133 w 1868531"/>
              <a:gd name="connsiteY15" fmla="*/ 2801567 h 5816558"/>
              <a:gd name="connsiteX16" fmla="*/ 888826 w 1868531"/>
              <a:gd name="connsiteY16" fmla="*/ 2636953 h 5816558"/>
              <a:gd name="connsiteX17" fmla="*/ 806519 w 1868531"/>
              <a:gd name="connsiteY17" fmla="*/ 2801567 h 5816558"/>
              <a:gd name="connsiteX18" fmla="*/ 754764 w 1868531"/>
              <a:gd name="connsiteY18" fmla="*/ 2801567 h 5816558"/>
              <a:gd name="connsiteX19" fmla="*/ 672457 w 1868531"/>
              <a:gd name="connsiteY19" fmla="*/ 2636953 h 5816558"/>
              <a:gd name="connsiteX20" fmla="*/ 590150 w 1868531"/>
              <a:gd name="connsiteY20" fmla="*/ 2801567 h 5816558"/>
              <a:gd name="connsiteX21" fmla="*/ 538395 w 1868531"/>
              <a:gd name="connsiteY21" fmla="*/ 2801567 h 5816558"/>
              <a:gd name="connsiteX22" fmla="*/ 456088 w 1868531"/>
              <a:gd name="connsiteY22" fmla="*/ 2636953 h 5816558"/>
              <a:gd name="connsiteX23" fmla="*/ 373781 w 1868531"/>
              <a:gd name="connsiteY23" fmla="*/ 2801567 h 5816558"/>
              <a:gd name="connsiteX24" fmla="*/ 155205 w 1868531"/>
              <a:gd name="connsiteY24" fmla="*/ 4101047 h 5816558"/>
              <a:gd name="connsiteX25" fmla="*/ 0 w 1868531"/>
              <a:gd name="connsiteY25" fmla="*/ 5781390 h 5816558"/>
              <a:gd name="connsiteX26" fmla="*/ 217924 w 1868531"/>
              <a:gd name="connsiteY26" fmla="*/ 2012885 h 5816558"/>
              <a:gd name="connsiteX27" fmla="*/ 289313 w 1868531"/>
              <a:gd name="connsiteY27" fmla="*/ 1559434 h 5816558"/>
              <a:gd name="connsiteX0" fmla="*/ 289313 w 1868531"/>
              <a:gd name="connsiteY0" fmla="*/ 1559434 h 5816558"/>
              <a:gd name="connsiteX1" fmla="*/ 1868531 w 1868531"/>
              <a:gd name="connsiteY1" fmla="*/ 0 h 5816558"/>
              <a:gd name="connsiteX2" fmla="*/ 1868531 w 1868531"/>
              <a:gd name="connsiteY2" fmla="*/ 2801567 h 5816558"/>
              <a:gd name="connsiteX3" fmla="*/ 1819593 w 1868531"/>
              <a:gd name="connsiteY3" fmla="*/ 2998572 h 5816558"/>
              <a:gd name="connsiteX4" fmla="*/ 1754301 w 1868531"/>
              <a:gd name="connsiteY4" fmla="*/ 2636953 h 5816558"/>
              <a:gd name="connsiteX5" fmla="*/ 1671994 w 1868531"/>
              <a:gd name="connsiteY5" fmla="*/ 2801567 h 5816558"/>
              <a:gd name="connsiteX6" fmla="*/ 1620240 w 1868531"/>
              <a:gd name="connsiteY6" fmla="*/ 2801567 h 5816558"/>
              <a:gd name="connsiteX7" fmla="*/ 1537933 w 1868531"/>
              <a:gd name="connsiteY7" fmla="*/ 2636953 h 5816558"/>
              <a:gd name="connsiteX8" fmla="*/ 1455626 w 1868531"/>
              <a:gd name="connsiteY8" fmla="*/ 2801567 h 5816558"/>
              <a:gd name="connsiteX9" fmla="*/ 1403871 w 1868531"/>
              <a:gd name="connsiteY9" fmla="*/ 2801567 h 5816558"/>
              <a:gd name="connsiteX10" fmla="*/ 1321564 w 1868531"/>
              <a:gd name="connsiteY10" fmla="*/ 2636953 h 5816558"/>
              <a:gd name="connsiteX11" fmla="*/ 1239257 w 1868531"/>
              <a:gd name="connsiteY11" fmla="*/ 2801567 h 5816558"/>
              <a:gd name="connsiteX12" fmla="*/ 1187502 w 1868531"/>
              <a:gd name="connsiteY12" fmla="*/ 2801567 h 5816558"/>
              <a:gd name="connsiteX13" fmla="*/ 1105195 w 1868531"/>
              <a:gd name="connsiteY13" fmla="*/ 2636953 h 5816558"/>
              <a:gd name="connsiteX14" fmla="*/ 1022888 w 1868531"/>
              <a:gd name="connsiteY14" fmla="*/ 2801567 h 5816558"/>
              <a:gd name="connsiteX15" fmla="*/ 971133 w 1868531"/>
              <a:gd name="connsiteY15" fmla="*/ 2801567 h 5816558"/>
              <a:gd name="connsiteX16" fmla="*/ 888826 w 1868531"/>
              <a:gd name="connsiteY16" fmla="*/ 2636953 h 5816558"/>
              <a:gd name="connsiteX17" fmla="*/ 806519 w 1868531"/>
              <a:gd name="connsiteY17" fmla="*/ 2801567 h 5816558"/>
              <a:gd name="connsiteX18" fmla="*/ 754764 w 1868531"/>
              <a:gd name="connsiteY18" fmla="*/ 2801567 h 5816558"/>
              <a:gd name="connsiteX19" fmla="*/ 672457 w 1868531"/>
              <a:gd name="connsiteY19" fmla="*/ 2636953 h 5816558"/>
              <a:gd name="connsiteX20" fmla="*/ 590150 w 1868531"/>
              <a:gd name="connsiteY20" fmla="*/ 2801567 h 5816558"/>
              <a:gd name="connsiteX21" fmla="*/ 538395 w 1868531"/>
              <a:gd name="connsiteY21" fmla="*/ 2801567 h 5816558"/>
              <a:gd name="connsiteX22" fmla="*/ 456088 w 1868531"/>
              <a:gd name="connsiteY22" fmla="*/ 2636953 h 5816558"/>
              <a:gd name="connsiteX23" fmla="*/ 373781 w 1868531"/>
              <a:gd name="connsiteY23" fmla="*/ 2801567 h 5816558"/>
              <a:gd name="connsiteX24" fmla="*/ 155205 w 1868531"/>
              <a:gd name="connsiteY24" fmla="*/ 4101047 h 5816558"/>
              <a:gd name="connsiteX25" fmla="*/ 0 w 1868531"/>
              <a:gd name="connsiteY25" fmla="*/ 5781390 h 5816558"/>
              <a:gd name="connsiteX26" fmla="*/ 217924 w 1868531"/>
              <a:gd name="connsiteY26" fmla="*/ 2012885 h 5816558"/>
              <a:gd name="connsiteX27" fmla="*/ 289313 w 1868531"/>
              <a:gd name="connsiteY27" fmla="*/ 1559434 h 5816558"/>
              <a:gd name="connsiteX0" fmla="*/ 289313 w 1868531"/>
              <a:gd name="connsiteY0" fmla="*/ 2536841 h 6793965"/>
              <a:gd name="connsiteX1" fmla="*/ 1868531 w 1868531"/>
              <a:gd name="connsiteY1" fmla="*/ 977407 h 6793965"/>
              <a:gd name="connsiteX2" fmla="*/ 1868531 w 1868531"/>
              <a:gd name="connsiteY2" fmla="*/ 3778974 h 6793965"/>
              <a:gd name="connsiteX3" fmla="*/ 1819593 w 1868531"/>
              <a:gd name="connsiteY3" fmla="*/ 3975979 h 6793965"/>
              <a:gd name="connsiteX4" fmla="*/ 1754301 w 1868531"/>
              <a:gd name="connsiteY4" fmla="*/ 3614360 h 6793965"/>
              <a:gd name="connsiteX5" fmla="*/ 1671994 w 1868531"/>
              <a:gd name="connsiteY5" fmla="*/ 3778974 h 6793965"/>
              <a:gd name="connsiteX6" fmla="*/ 1620240 w 1868531"/>
              <a:gd name="connsiteY6" fmla="*/ 3778974 h 6793965"/>
              <a:gd name="connsiteX7" fmla="*/ 1537933 w 1868531"/>
              <a:gd name="connsiteY7" fmla="*/ 3614360 h 6793965"/>
              <a:gd name="connsiteX8" fmla="*/ 1455626 w 1868531"/>
              <a:gd name="connsiteY8" fmla="*/ 3778974 h 6793965"/>
              <a:gd name="connsiteX9" fmla="*/ 1403871 w 1868531"/>
              <a:gd name="connsiteY9" fmla="*/ 3778974 h 6793965"/>
              <a:gd name="connsiteX10" fmla="*/ 1321564 w 1868531"/>
              <a:gd name="connsiteY10" fmla="*/ 3614360 h 6793965"/>
              <a:gd name="connsiteX11" fmla="*/ 1239257 w 1868531"/>
              <a:gd name="connsiteY11" fmla="*/ 3778974 h 6793965"/>
              <a:gd name="connsiteX12" fmla="*/ 1187502 w 1868531"/>
              <a:gd name="connsiteY12" fmla="*/ 3778974 h 6793965"/>
              <a:gd name="connsiteX13" fmla="*/ 1105195 w 1868531"/>
              <a:gd name="connsiteY13" fmla="*/ 3614360 h 6793965"/>
              <a:gd name="connsiteX14" fmla="*/ 1022888 w 1868531"/>
              <a:gd name="connsiteY14" fmla="*/ 3778974 h 6793965"/>
              <a:gd name="connsiteX15" fmla="*/ 971133 w 1868531"/>
              <a:gd name="connsiteY15" fmla="*/ 3778974 h 6793965"/>
              <a:gd name="connsiteX16" fmla="*/ 888826 w 1868531"/>
              <a:gd name="connsiteY16" fmla="*/ 3614360 h 6793965"/>
              <a:gd name="connsiteX17" fmla="*/ 806519 w 1868531"/>
              <a:gd name="connsiteY17" fmla="*/ 3778974 h 6793965"/>
              <a:gd name="connsiteX18" fmla="*/ 754764 w 1868531"/>
              <a:gd name="connsiteY18" fmla="*/ 3778974 h 6793965"/>
              <a:gd name="connsiteX19" fmla="*/ 672457 w 1868531"/>
              <a:gd name="connsiteY19" fmla="*/ 3614360 h 6793965"/>
              <a:gd name="connsiteX20" fmla="*/ 590150 w 1868531"/>
              <a:gd name="connsiteY20" fmla="*/ 3778974 h 6793965"/>
              <a:gd name="connsiteX21" fmla="*/ 538395 w 1868531"/>
              <a:gd name="connsiteY21" fmla="*/ 3778974 h 6793965"/>
              <a:gd name="connsiteX22" fmla="*/ 456088 w 1868531"/>
              <a:gd name="connsiteY22" fmla="*/ 3614360 h 6793965"/>
              <a:gd name="connsiteX23" fmla="*/ 373781 w 1868531"/>
              <a:gd name="connsiteY23" fmla="*/ 3778974 h 6793965"/>
              <a:gd name="connsiteX24" fmla="*/ 155205 w 1868531"/>
              <a:gd name="connsiteY24" fmla="*/ 5078454 h 6793965"/>
              <a:gd name="connsiteX25" fmla="*/ 0 w 1868531"/>
              <a:gd name="connsiteY25" fmla="*/ 6758797 h 6793965"/>
              <a:gd name="connsiteX26" fmla="*/ 217924 w 1868531"/>
              <a:gd name="connsiteY26" fmla="*/ 2990292 h 6793965"/>
              <a:gd name="connsiteX27" fmla="*/ 167633 w 1868531"/>
              <a:gd name="connsiteY27" fmla="*/ 1488 h 6793965"/>
              <a:gd name="connsiteX28" fmla="*/ 289313 w 1868531"/>
              <a:gd name="connsiteY28" fmla="*/ 2536841 h 6793965"/>
              <a:gd name="connsiteX0" fmla="*/ 314458 w 1868531"/>
              <a:gd name="connsiteY0" fmla="*/ 2277083 h 6794111"/>
              <a:gd name="connsiteX1" fmla="*/ 1868531 w 1868531"/>
              <a:gd name="connsiteY1" fmla="*/ 977553 h 6794111"/>
              <a:gd name="connsiteX2" fmla="*/ 1868531 w 1868531"/>
              <a:gd name="connsiteY2" fmla="*/ 3779120 h 6794111"/>
              <a:gd name="connsiteX3" fmla="*/ 1819593 w 1868531"/>
              <a:gd name="connsiteY3" fmla="*/ 3976125 h 6794111"/>
              <a:gd name="connsiteX4" fmla="*/ 1754301 w 1868531"/>
              <a:gd name="connsiteY4" fmla="*/ 3614506 h 6794111"/>
              <a:gd name="connsiteX5" fmla="*/ 1671994 w 1868531"/>
              <a:gd name="connsiteY5" fmla="*/ 3779120 h 6794111"/>
              <a:gd name="connsiteX6" fmla="*/ 1620240 w 1868531"/>
              <a:gd name="connsiteY6" fmla="*/ 3779120 h 6794111"/>
              <a:gd name="connsiteX7" fmla="*/ 1537933 w 1868531"/>
              <a:gd name="connsiteY7" fmla="*/ 3614506 h 6794111"/>
              <a:gd name="connsiteX8" fmla="*/ 1455626 w 1868531"/>
              <a:gd name="connsiteY8" fmla="*/ 3779120 h 6794111"/>
              <a:gd name="connsiteX9" fmla="*/ 1403871 w 1868531"/>
              <a:gd name="connsiteY9" fmla="*/ 3779120 h 6794111"/>
              <a:gd name="connsiteX10" fmla="*/ 1321564 w 1868531"/>
              <a:gd name="connsiteY10" fmla="*/ 3614506 h 6794111"/>
              <a:gd name="connsiteX11" fmla="*/ 1239257 w 1868531"/>
              <a:gd name="connsiteY11" fmla="*/ 3779120 h 6794111"/>
              <a:gd name="connsiteX12" fmla="*/ 1187502 w 1868531"/>
              <a:gd name="connsiteY12" fmla="*/ 3779120 h 6794111"/>
              <a:gd name="connsiteX13" fmla="*/ 1105195 w 1868531"/>
              <a:gd name="connsiteY13" fmla="*/ 3614506 h 6794111"/>
              <a:gd name="connsiteX14" fmla="*/ 1022888 w 1868531"/>
              <a:gd name="connsiteY14" fmla="*/ 3779120 h 6794111"/>
              <a:gd name="connsiteX15" fmla="*/ 971133 w 1868531"/>
              <a:gd name="connsiteY15" fmla="*/ 3779120 h 6794111"/>
              <a:gd name="connsiteX16" fmla="*/ 888826 w 1868531"/>
              <a:gd name="connsiteY16" fmla="*/ 3614506 h 6794111"/>
              <a:gd name="connsiteX17" fmla="*/ 806519 w 1868531"/>
              <a:gd name="connsiteY17" fmla="*/ 3779120 h 6794111"/>
              <a:gd name="connsiteX18" fmla="*/ 754764 w 1868531"/>
              <a:gd name="connsiteY18" fmla="*/ 3779120 h 6794111"/>
              <a:gd name="connsiteX19" fmla="*/ 672457 w 1868531"/>
              <a:gd name="connsiteY19" fmla="*/ 3614506 h 6794111"/>
              <a:gd name="connsiteX20" fmla="*/ 590150 w 1868531"/>
              <a:gd name="connsiteY20" fmla="*/ 3779120 h 6794111"/>
              <a:gd name="connsiteX21" fmla="*/ 538395 w 1868531"/>
              <a:gd name="connsiteY21" fmla="*/ 3779120 h 6794111"/>
              <a:gd name="connsiteX22" fmla="*/ 456088 w 1868531"/>
              <a:gd name="connsiteY22" fmla="*/ 3614506 h 6794111"/>
              <a:gd name="connsiteX23" fmla="*/ 373781 w 1868531"/>
              <a:gd name="connsiteY23" fmla="*/ 3779120 h 6794111"/>
              <a:gd name="connsiteX24" fmla="*/ 155205 w 1868531"/>
              <a:gd name="connsiteY24" fmla="*/ 5078600 h 6794111"/>
              <a:gd name="connsiteX25" fmla="*/ 0 w 1868531"/>
              <a:gd name="connsiteY25" fmla="*/ 6758943 h 6794111"/>
              <a:gd name="connsiteX26" fmla="*/ 217924 w 1868531"/>
              <a:gd name="connsiteY26" fmla="*/ 2990438 h 6794111"/>
              <a:gd name="connsiteX27" fmla="*/ 167633 w 1868531"/>
              <a:gd name="connsiteY27" fmla="*/ 1634 h 6794111"/>
              <a:gd name="connsiteX28" fmla="*/ 314458 w 1868531"/>
              <a:gd name="connsiteY28" fmla="*/ 2277083 h 6794111"/>
              <a:gd name="connsiteX0" fmla="*/ 465328 w 1868531"/>
              <a:gd name="connsiteY0" fmla="*/ 1498074 h 6794796"/>
              <a:gd name="connsiteX1" fmla="*/ 1868531 w 1868531"/>
              <a:gd name="connsiteY1" fmla="*/ 978238 h 6794796"/>
              <a:gd name="connsiteX2" fmla="*/ 1868531 w 1868531"/>
              <a:gd name="connsiteY2" fmla="*/ 3779805 h 6794796"/>
              <a:gd name="connsiteX3" fmla="*/ 1819593 w 1868531"/>
              <a:gd name="connsiteY3" fmla="*/ 3976810 h 6794796"/>
              <a:gd name="connsiteX4" fmla="*/ 1754301 w 1868531"/>
              <a:gd name="connsiteY4" fmla="*/ 3615191 h 6794796"/>
              <a:gd name="connsiteX5" fmla="*/ 1671994 w 1868531"/>
              <a:gd name="connsiteY5" fmla="*/ 3779805 h 6794796"/>
              <a:gd name="connsiteX6" fmla="*/ 1620240 w 1868531"/>
              <a:gd name="connsiteY6" fmla="*/ 3779805 h 6794796"/>
              <a:gd name="connsiteX7" fmla="*/ 1537933 w 1868531"/>
              <a:gd name="connsiteY7" fmla="*/ 3615191 h 6794796"/>
              <a:gd name="connsiteX8" fmla="*/ 1455626 w 1868531"/>
              <a:gd name="connsiteY8" fmla="*/ 3779805 h 6794796"/>
              <a:gd name="connsiteX9" fmla="*/ 1403871 w 1868531"/>
              <a:gd name="connsiteY9" fmla="*/ 3779805 h 6794796"/>
              <a:gd name="connsiteX10" fmla="*/ 1321564 w 1868531"/>
              <a:gd name="connsiteY10" fmla="*/ 3615191 h 6794796"/>
              <a:gd name="connsiteX11" fmla="*/ 1239257 w 1868531"/>
              <a:gd name="connsiteY11" fmla="*/ 3779805 h 6794796"/>
              <a:gd name="connsiteX12" fmla="*/ 1187502 w 1868531"/>
              <a:gd name="connsiteY12" fmla="*/ 3779805 h 6794796"/>
              <a:gd name="connsiteX13" fmla="*/ 1105195 w 1868531"/>
              <a:gd name="connsiteY13" fmla="*/ 3615191 h 6794796"/>
              <a:gd name="connsiteX14" fmla="*/ 1022888 w 1868531"/>
              <a:gd name="connsiteY14" fmla="*/ 3779805 h 6794796"/>
              <a:gd name="connsiteX15" fmla="*/ 971133 w 1868531"/>
              <a:gd name="connsiteY15" fmla="*/ 3779805 h 6794796"/>
              <a:gd name="connsiteX16" fmla="*/ 888826 w 1868531"/>
              <a:gd name="connsiteY16" fmla="*/ 3615191 h 6794796"/>
              <a:gd name="connsiteX17" fmla="*/ 806519 w 1868531"/>
              <a:gd name="connsiteY17" fmla="*/ 3779805 h 6794796"/>
              <a:gd name="connsiteX18" fmla="*/ 754764 w 1868531"/>
              <a:gd name="connsiteY18" fmla="*/ 3779805 h 6794796"/>
              <a:gd name="connsiteX19" fmla="*/ 672457 w 1868531"/>
              <a:gd name="connsiteY19" fmla="*/ 3615191 h 6794796"/>
              <a:gd name="connsiteX20" fmla="*/ 590150 w 1868531"/>
              <a:gd name="connsiteY20" fmla="*/ 3779805 h 6794796"/>
              <a:gd name="connsiteX21" fmla="*/ 538395 w 1868531"/>
              <a:gd name="connsiteY21" fmla="*/ 3779805 h 6794796"/>
              <a:gd name="connsiteX22" fmla="*/ 456088 w 1868531"/>
              <a:gd name="connsiteY22" fmla="*/ 3615191 h 6794796"/>
              <a:gd name="connsiteX23" fmla="*/ 373781 w 1868531"/>
              <a:gd name="connsiteY23" fmla="*/ 3779805 h 6794796"/>
              <a:gd name="connsiteX24" fmla="*/ 155205 w 1868531"/>
              <a:gd name="connsiteY24" fmla="*/ 5079285 h 6794796"/>
              <a:gd name="connsiteX25" fmla="*/ 0 w 1868531"/>
              <a:gd name="connsiteY25" fmla="*/ 6759628 h 6794796"/>
              <a:gd name="connsiteX26" fmla="*/ 217924 w 1868531"/>
              <a:gd name="connsiteY26" fmla="*/ 2991123 h 6794796"/>
              <a:gd name="connsiteX27" fmla="*/ 167633 w 1868531"/>
              <a:gd name="connsiteY27" fmla="*/ 2319 h 6794796"/>
              <a:gd name="connsiteX28" fmla="*/ 465328 w 1868531"/>
              <a:gd name="connsiteY28" fmla="*/ 1498074 h 67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8531" h="6794796">
                <a:moveTo>
                  <a:pt x="465328" y="1498074"/>
                </a:moveTo>
                <a:lnTo>
                  <a:pt x="1868531" y="978238"/>
                </a:lnTo>
                <a:lnTo>
                  <a:pt x="1868531" y="3779805"/>
                </a:lnTo>
                <a:lnTo>
                  <a:pt x="1819593" y="3976810"/>
                </a:lnTo>
                <a:lnTo>
                  <a:pt x="1754301" y="3615191"/>
                </a:lnTo>
                <a:lnTo>
                  <a:pt x="1671994" y="3779805"/>
                </a:lnTo>
                <a:lnTo>
                  <a:pt x="1620240" y="3779805"/>
                </a:lnTo>
                <a:lnTo>
                  <a:pt x="1537933" y="3615191"/>
                </a:lnTo>
                <a:lnTo>
                  <a:pt x="1455626" y="3779805"/>
                </a:lnTo>
                <a:lnTo>
                  <a:pt x="1403871" y="3779805"/>
                </a:lnTo>
                <a:lnTo>
                  <a:pt x="1321564" y="3615191"/>
                </a:lnTo>
                <a:lnTo>
                  <a:pt x="1239257" y="3779805"/>
                </a:lnTo>
                <a:lnTo>
                  <a:pt x="1187502" y="3779805"/>
                </a:lnTo>
                <a:lnTo>
                  <a:pt x="1105195" y="3615191"/>
                </a:lnTo>
                <a:lnTo>
                  <a:pt x="1022888" y="3779805"/>
                </a:lnTo>
                <a:lnTo>
                  <a:pt x="971133" y="3779805"/>
                </a:lnTo>
                <a:lnTo>
                  <a:pt x="888826" y="3615191"/>
                </a:lnTo>
                <a:lnTo>
                  <a:pt x="806519" y="3779805"/>
                </a:lnTo>
                <a:lnTo>
                  <a:pt x="754764" y="3779805"/>
                </a:lnTo>
                <a:lnTo>
                  <a:pt x="672457" y="3615191"/>
                </a:lnTo>
                <a:lnTo>
                  <a:pt x="590150" y="3779805"/>
                </a:lnTo>
                <a:lnTo>
                  <a:pt x="538395" y="3779805"/>
                </a:lnTo>
                <a:lnTo>
                  <a:pt x="456088" y="3615191"/>
                </a:lnTo>
                <a:lnTo>
                  <a:pt x="373781" y="3779805"/>
                </a:lnTo>
                <a:lnTo>
                  <a:pt x="155205" y="5079285"/>
                </a:lnTo>
                <a:cubicBezTo>
                  <a:pt x="139790" y="4729764"/>
                  <a:pt x="15415" y="7109149"/>
                  <a:pt x="0" y="6759628"/>
                </a:cubicBezTo>
                <a:cubicBezTo>
                  <a:pt x="72641" y="5590096"/>
                  <a:pt x="145283" y="4160655"/>
                  <a:pt x="217924" y="2991123"/>
                </a:cubicBezTo>
                <a:cubicBezTo>
                  <a:pt x="255641" y="2254750"/>
                  <a:pt x="155735" y="77894"/>
                  <a:pt x="167633" y="2319"/>
                </a:cubicBezTo>
                <a:cubicBezTo>
                  <a:pt x="179531" y="-73256"/>
                  <a:pt x="191623" y="1725266"/>
                  <a:pt x="465328" y="1498074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 rot="3404599">
            <a:off x="1298819" y="3984969"/>
            <a:ext cx="203777" cy="203777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24"/>
          <p:cNvSpPr>
            <a:spLocks/>
          </p:cNvSpPr>
          <p:nvPr/>
        </p:nvSpPr>
        <p:spPr bwMode="auto">
          <a:xfrm rot="21022970">
            <a:off x="1240038" y="3751913"/>
            <a:ext cx="241519" cy="241519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24"/>
          <p:cNvSpPr>
            <a:spLocks/>
          </p:cNvSpPr>
          <p:nvPr/>
        </p:nvSpPr>
        <p:spPr bwMode="auto">
          <a:xfrm rot="3404599">
            <a:off x="1007669" y="3795364"/>
            <a:ext cx="187561" cy="187561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 rot="20066618">
            <a:off x="819505" y="3560278"/>
            <a:ext cx="314325" cy="314325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24"/>
          <p:cNvSpPr>
            <a:spLocks/>
          </p:cNvSpPr>
          <p:nvPr/>
        </p:nvSpPr>
        <p:spPr bwMode="auto">
          <a:xfrm rot="12522128">
            <a:off x="627908" y="3919999"/>
            <a:ext cx="291587" cy="291587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24"/>
          <p:cNvSpPr>
            <a:spLocks/>
          </p:cNvSpPr>
          <p:nvPr/>
        </p:nvSpPr>
        <p:spPr bwMode="auto">
          <a:xfrm rot="21446205">
            <a:off x="1198298" y="2634024"/>
            <a:ext cx="983082" cy="983082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232" y="4426985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五、压力之下更要紧抓重要战略机遇期</a:t>
            </a:r>
          </a:p>
        </p:txBody>
      </p:sp>
      <p:sp>
        <p:nvSpPr>
          <p:cNvPr id="24" name="MH_Other_1"/>
          <p:cNvSpPr/>
          <p:nvPr>
            <p:custDataLst>
              <p:tags r:id="rId1"/>
            </p:custDataLst>
          </p:nvPr>
        </p:nvSpPr>
        <p:spPr>
          <a:xfrm>
            <a:off x="3681785" y="2599432"/>
            <a:ext cx="485775" cy="22836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 kern="0">
              <a:solidFill>
                <a:sysClr val="window" lastClr="F5F5F5"/>
              </a:solidFill>
              <a:latin typeface="Calibri"/>
              <a:ea typeface="宋体"/>
            </a:endParaRPr>
          </a:p>
        </p:txBody>
      </p:sp>
      <p:sp>
        <p:nvSpPr>
          <p:cNvPr id="25" name="MH_Other_2"/>
          <p:cNvSpPr/>
          <p:nvPr>
            <p:custDataLst>
              <p:tags r:id="rId2"/>
            </p:custDataLst>
          </p:nvPr>
        </p:nvSpPr>
        <p:spPr>
          <a:xfrm>
            <a:off x="887389" y="1439763"/>
            <a:ext cx="607219" cy="1159669"/>
          </a:xfrm>
          <a:custGeom>
            <a:avLst/>
            <a:gdLst>
              <a:gd name="connsiteX0" fmla="*/ 0 w 1080120"/>
              <a:gd name="connsiteY0" fmla="*/ 0 h 2060848"/>
              <a:gd name="connsiteX1" fmla="*/ 1080120 w 1080120"/>
              <a:gd name="connsiteY1" fmla="*/ 0 h 2060848"/>
              <a:gd name="connsiteX2" fmla="*/ 1080120 w 1080120"/>
              <a:gd name="connsiteY2" fmla="*/ 2060848 h 2060848"/>
              <a:gd name="connsiteX3" fmla="*/ 0 w 1080120"/>
              <a:gd name="connsiteY3" fmla="*/ 2060848 h 2060848"/>
              <a:gd name="connsiteX4" fmla="*/ 0 w 1080120"/>
              <a:gd name="connsiteY4" fmla="*/ 0 h 2060848"/>
              <a:gd name="connsiteX0" fmla="*/ 0 w 1080120"/>
              <a:gd name="connsiteY0" fmla="*/ 0 h 2060848"/>
              <a:gd name="connsiteX1" fmla="*/ 1080120 w 1080120"/>
              <a:gd name="connsiteY1" fmla="*/ 0 h 2060848"/>
              <a:gd name="connsiteX2" fmla="*/ 1080120 w 1080120"/>
              <a:gd name="connsiteY2" fmla="*/ 2060848 h 2060848"/>
              <a:gd name="connsiteX3" fmla="*/ 0 w 1080120"/>
              <a:gd name="connsiteY3" fmla="*/ 724417 h 2060848"/>
              <a:gd name="connsiteX4" fmla="*/ 0 w 1080120"/>
              <a:gd name="connsiteY4" fmla="*/ 0 h 206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120" h="2060848">
                <a:moveTo>
                  <a:pt x="0" y="0"/>
                </a:moveTo>
                <a:lnTo>
                  <a:pt x="1080120" y="0"/>
                </a:lnTo>
                <a:lnTo>
                  <a:pt x="1080120" y="2060848"/>
                </a:lnTo>
                <a:lnTo>
                  <a:pt x="0" y="72441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13" kern="0">
              <a:solidFill>
                <a:sysClr val="window" lastClr="F5F5F5"/>
              </a:solidFill>
              <a:latin typeface="Calibri"/>
              <a:ea typeface="宋体"/>
            </a:endParaRPr>
          </a:p>
        </p:txBody>
      </p:sp>
      <p:sp>
        <p:nvSpPr>
          <p:cNvPr id="26" name="MH_SubTitle_1"/>
          <p:cNvSpPr/>
          <p:nvPr>
            <p:custDataLst>
              <p:tags r:id="rId3"/>
            </p:custDataLst>
          </p:nvPr>
        </p:nvSpPr>
        <p:spPr>
          <a:xfrm>
            <a:off x="1494607" y="1707654"/>
            <a:ext cx="2672953" cy="891778"/>
          </a:xfrm>
          <a:custGeom>
            <a:avLst/>
            <a:gdLst>
              <a:gd name="connsiteX0" fmla="*/ 0 w 4752528"/>
              <a:gd name="connsiteY0" fmla="*/ 0 h 1584176"/>
              <a:gd name="connsiteX1" fmla="*/ 4752528 w 4752528"/>
              <a:gd name="connsiteY1" fmla="*/ 0 h 1584176"/>
              <a:gd name="connsiteX2" fmla="*/ 4752528 w 4752528"/>
              <a:gd name="connsiteY2" fmla="*/ 1584176 h 1584176"/>
              <a:gd name="connsiteX3" fmla="*/ 0 w 4752528"/>
              <a:gd name="connsiteY3" fmla="*/ 1584176 h 1584176"/>
              <a:gd name="connsiteX4" fmla="*/ 0 w 4752528"/>
              <a:gd name="connsiteY4" fmla="*/ 0 h 1584176"/>
              <a:gd name="connsiteX0" fmla="*/ 0 w 4752528"/>
              <a:gd name="connsiteY0" fmla="*/ 0 h 1584176"/>
              <a:gd name="connsiteX1" fmla="*/ 3556775 w 4752528"/>
              <a:gd name="connsiteY1" fmla="*/ 14068 h 1584176"/>
              <a:gd name="connsiteX2" fmla="*/ 4752528 w 4752528"/>
              <a:gd name="connsiteY2" fmla="*/ 1584176 h 1584176"/>
              <a:gd name="connsiteX3" fmla="*/ 0 w 4752528"/>
              <a:gd name="connsiteY3" fmla="*/ 1584176 h 1584176"/>
              <a:gd name="connsiteX4" fmla="*/ 0 w 4752528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528" h="1584176">
                <a:moveTo>
                  <a:pt x="0" y="0"/>
                </a:moveTo>
                <a:lnTo>
                  <a:pt x="3556775" y="14068"/>
                </a:lnTo>
                <a:lnTo>
                  <a:pt x="4752528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46230">
                <a:schemeClr val="accent1">
                  <a:lumMod val="60000"/>
                  <a:lumOff val="40000"/>
                </a:schemeClr>
              </a:gs>
              <a:gs pos="4000">
                <a:schemeClr val="accent1"/>
              </a:gs>
              <a:gs pos="86000">
                <a:schemeClr val="accent1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35000" tIns="25718" rIns="405000" bIns="25718" anchor="ctr">
            <a:normAutofit/>
          </a:bodyPr>
          <a:lstStyle/>
          <a:p>
            <a:pPr algn="just">
              <a:defRPr/>
            </a:pPr>
            <a:endParaRPr lang="en-US" altLang="zh-CN" kern="0" dirty="0">
              <a:solidFill>
                <a:srgbClr val="FFFFFF"/>
              </a:solidFill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 bwMode="auto">
          <a:xfrm>
            <a:off x="-30584" y="1331416"/>
            <a:ext cx="1525191" cy="108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 bwMode="auto">
          <a:xfrm>
            <a:off x="3681785" y="4796135"/>
            <a:ext cx="3158729" cy="109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MH_Text_1"/>
          <p:cNvSpPr/>
          <p:nvPr>
            <p:custDataLst>
              <p:tags r:id="rId6"/>
            </p:custDataLst>
          </p:nvPr>
        </p:nvSpPr>
        <p:spPr bwMode="auto">
          <a:xfrm>
            <a:off x="4167560" y="1727357"/>
            <a:ext cx="3644800" cy="2974392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</a:rPr>
              <a:t>当前，虽然我国面临困难很多，经济下行压力加大，但是我国发展仍处于可以大有作为的重要战略机遇期，这个判断没有改变。因此，我们在改革开放上决不能有丝毫动摇，机会稍纵即逝，抓住了就是机遇，抓不住就是挑战。</a:t>
            </a:r>
          </a:p>
        </p:txBody>
      </p:sp>
      <p:sp>
        <p:nvSpPr>
          <p:cNvPr id="4" name="矩形 3"/>
          <p:cNvSpPr/>
          <p:nvPr/>
        </p:nvSpPr>
        <p:spPr>
          <a:xfrm>
            <a:off x="1418114" y="201054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紧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抓重要战略机遇期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3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174292" y="204539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习近平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总书记系列</a:t>
            </a:r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重要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讲话的七</a:t>
            </a:r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大点睛之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笔</a:t>
            </a:r>
            <a:endParaRPr lang="zh-CN" altLang="en-US" sz="24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Other_1"/>
          <p:cNvSpPr/>
          <p:nvPr>
            <p:custDataLst>
              <p:tags r:id="rId1"/>
            </p:custDataLst>
          </p:nvPr>
        </p:nvSpPr>
        <p:spPr>
          <a:xfrm>
            <a:off x="4106998" y="2861036"/>
            <a:ext cx="772741" cy="246826"/>
          </a:xfrm>
          <a:prstGeom prst="ellipse">
            <a:avLst/>
          </a:prstGeom>
          <a:gradFill flip="none" rotWithShape="1">
            <a:gsLst>
              <a:gs pos="97000">
                <a:schemeClr val="tx1">
                  <a:lumMod val="50000"/>
                  <a:lumOff val="50000"/>
                  <a:alpha val="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8" name="MH_Other_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1032" y="1627585"/>
            <a:ext cx="450056" cy="415528"/>
          </a:xfrm>
          <a:custGeom>
            <a:avLst/>
            <a:gdLst>
              <a:gd name="T0" fmla="*/ 122 w 122"/>
              <a:gd name="T1" fmla="*/ 36 h 112"/>
              <a:gd name="T2" fmla="*/ 68 w 122"/>
              <a:gd name="T3" fmla="*/ 0 h 112"/>
              <a:gd name="T4" fmla="*/ 0 w 122"/>
              <a:gd name="T5" fmla="*/ 28 h 112"/>
              <a:gd name="T6" fmla="*/ 32 w 122"/>
              <a:gd name="T7" fmla="*/ 30 h 112"/>
              <a:gd name="T8" fmla="*/ 10 w 122"/>
              <a:gd name="T9" fmla="*/ 104 h 112"/>
              <a:gd name="T10" fmla="*/ 80 w 122"/>
              <a:gd name="T11" fmla="*/ 112 h 112"/>
              <a:gd name="T12" fmla="*/ 88 w 122"/>
              <a:gd name="T13" fmla="*/ 34 h 112"/>
              <a:gd name="T14" fmla="*/ 122 w 122"/>
              <a:gd name="T15" fmla="*/ 3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12">
                <a:moveTo>
                  <a:pt x="122" y="36"/>
                </a:moveTo>
                <a:lnTo>
                  <a:pt x="68" y="0"/>
                </a:lnTo>
                <a:lnTo>
                  <a:pt x="0" y="28"/>
                </a:lnTo>
                <a:lnTo>
                  <a:pt x="32" y="30"/>
                </a:lnTo>
                <a:lnTo>
                  <a:pt x="10" y="104"/>
                </a:lnTo>
                <a:lnTo>
                  <a:pt x="80" y="112"/>
                </a:lnTo>
                <a:lnTo>
                  <a:pt x="88" y="34"/>
                </a:lnTo>
                <a:lnTo>
                  <a:pt x="122" y="3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9" name="MH_Other_3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252133" flipH="1">
            <a:off x="3285182" y="1870472"/>
            <a:ext cx="784622" cy="360759"/>
          </a:xfrm>
          <a:custGeom>
            <a:avLst/>
            <a:gdLst>
              <a:gd name="T0" fmla="*/ 212 w 212"/>
              <a:gd name="T1" fmla="*/ 66 h 98"/>
              <a:gd name="T2" fmla="*/ 204 w 212"/>
              <a:gd name="T3" fmla="*/ 6 h 98"/>
              <a:gd name="T4" fmla="*/ 106 w 212"/>
              <a:gd name="T5" fmla="*/ 0 h 98"/>
              <a:gd name="T6" fmla="*/ 130 w 212"/>
              <a:gd name="T7" fmla="*/ 16 h 98"/>
              <a:gd name="T8" fmla="*/ 0 w 212"/>
              <a:gd name="T9" fmla="*/ 64 h 98"/>
              <a:gd name="T10" fmla="*/ 42 w 212"/>
              <a:gd name="T11" fmla="*/ 98 h 98"/>
              <a:gd name="T12" fmla="*/ 178 w 212"/>
              <a:gd name="T13" fmla="*/ 46 h 98"/>
              <a:gd name="T14" fmla="*/ 212 w 212"/>
              <a:gd name="T15" fmla="*/ 6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2" h="98">
                <a:moveTo>
                  <a:pt x="212" y="66"/>
                </a:moveTo>
                <a:lnTo>
                  <a:pt x="204" y="6"/>
                </a:lnTo>
                <a:lnTo>
                  <a:pt x="106" y="0"/>
                </a:lnTo>
                <a:lnTo>
                  <a:pt x="130" y="16"/>
                </a:lnTo>
                <a:lnTo>
                  <a:pt x="0" y="64"/>
                </a:lnTo>
                <a:lnTo>
                  <a:pt x="42" y="98"/>
                </a:lnTo>
                <a:lnTo>
                  <a:pt x="178" y="46"/>
                </a:lnTo>
                <a:lnTo>
                  <a:pt x="212" y="6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0" name="MH_Other_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26816" y="2880122"/>
            <a:ext cx="1091803" cy="995363"/>
          </a:xfrm>
          <a:custGeom>
            <a:avLst/>
            <a:gdLst>
              <a:gd name="T0" fmla="*/ 295 w 295"/>
              <a:gd name="T1" fmla="*/ 42 h 269"/>
              <a:gd name="T2" fmla="*/ 225 w 295"/>
              <a:gd name="T3" fmla="*/ 0 h 269"/>
              <a:gd name="T4" fmla="*/ 44 w 295"/>
              <a:gd name="T5" fmla="*/ 158 h 269"/>
              <a:gd name="T6" fmla="*/ 6 w 295"/>
              <a:gd name="T7" fmla="*/ 136 h 269"/>
              <a:gd name="T8" fmla="*/ 0 w 295"/>
              <a:gd name="T9" fmla="*/ 269 h 269"/>
              <a:gd name="T10" fmla="*/ 178 w 295"/>
              <a:gd name="T11" fmla="*/ 230 h 269"/>
              <a:gd name="T12" fmla="*/ 128 w 295"/>
              <a:gd name="T13" fmla="*/ 204 h 269"/>
              <a:gd name="T14" fmla="*/ 295 w 295"/>
              <a:gd name="T15" fmla="*/ 4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5" h="269">
                <a:moveTo>
                  <a:pt x="295" y="42"/>
                </a:moveTo>
                <a:lnTo>
                  <a:pt x="225" y="0"/>
                </a:lnTo>
                <a:lnTo>
                  <a:pt x="44" y="158"/>
                </a:lnTo>
                <a:lnTo>
                  <a:pt x="6" y="136"/>
                </a:lnTo>
                <a:lnTo>
                  <a:pt x="0" y="269"/>
                </a:lnTo>
                <a:lnTo>
                  <a:pt x="178" y="230"/>
                </a:lnTo>
                <a:lnTo>
                  <a:pt x="128" y="204"/>
                </a:lnTo>
                <a:lnTo>
                  <a:pt x="295" y="4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2" name="MH_Other_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80581" y="3019425"/>
            <a:ext cx="1014413" cy="1120379"/>
          </a:xfrm>
          <a:custGeom>
            <a:avLst/>
            <a:gdLst>
              <a:gd name="T0" fmla="*/ 222 w 274"/>
              <a:gd name="T1" fmla="*/ 182 h 303"/>
              <a:gd name="T2" fmla="*/ 94 w 274"/>
              <a:gd name="T3" fmla="*/ 0 h 303"/>
              <a:gd name="T4" fmla="*/ 0 w 274"/>
              <a:gd name="T5" fmla="*/ 26 h 303"/>
              <a:gd name="T6" fmla="*/ 114 w 274"/>
              <a:gd name="T7" fmla="*/ 214 h 303"/>
              <a:gd name="T8" fmla="*/ 56 w 274"/>
              <a:gd name="T9" fmla="*/ 230 h 303"/>
              <a:gd name="T10" fmla="*/ 232 w 274"/>
              <a:gd name="T11" fmla="*/ 303 h 303"/>
              <a:gd name="T12" fmla="*/ 274 w 274"/>
              <a:gd name="T13" fmla="*/ 168 h 303"/>
              <a:gd name="T14" fmla="*/ 222 w 274"/>
              <a:gd name="T15" fmla="*/ 182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4" h="303">
                <a:moveTo>
                  <a:pt x="222" y="182"/>
                </a:moveTo>
                <a:lnTo>
                  <a:pt x="94" y="0"/>
                </a:lnTo>
                <a:lnTo>
                  <a:pt x="0" y="26"/>
                </a:lnTo>
                <a:lnTo>
                  <a:pt x="114" y="214"/>
                </a:lnTo>
                <a:lnTo>
                  <a:pt x="56" y="230"/>
                </a:lnTo>
                <a:lnTo>
                  <a:pt x="232" y="303"/>
                </a:lnTo>
                <a:lnTo>
                  <a:pt x="274" y="168"/>
                </a:lnTo>
                <a:lnTo>
                  <a:pt x="222" y="18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3" name="MH_Other_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117554" y="2559844"/>
            <a:ext cx="1287065" cy="503635"/>
          </a:xfrm>
          <a:custGeom>
            <a:avLst/>
            <a:gdLst>
              <a:gd name="T0" fmla="*/ 348 w 348"/>
              <a:gd name="T1" fmla="*/ 94 h 136"/>
              <a:gd name="T2" fmla="*/ 242 w 348"/>
              <a:gd name="T3" fmla="*/ 20 h 136"/>
              <a:gd name="T4" fmla="*/ 242 w 348"/>
              <a:gd name="T5" fmla="*/ 48 h 136"/>
              <a:gd name="T6" fmla="*/ 20 w 348"/>
              <a:gd name="T7" fmla="*/ 0 h 136"/>
              <a:gd name="T8" fmla="*/ 0 w 348"/>
              <a:gd name="T9" fmla="*/ 54 h 136"/>
              <a:gd name="T10" fmla="*/ 242 w 348"/>
              <a:gd name="T11" fmla="*/ 104 h 136"/>
              <a:gd name="T12" fmla="*/ 242 w 348"/>
              <a:gd name="T13" fmla="*/ 136 h 136"/>
              <a:gd name="T14" fmla="*/ 348 w 348"/>
              <a:gd name="T15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136">
                <a:moveTo>
                  <a:pt x="348" y="94"/>
                </a:moveTo>
                <a:lnTo>
                  <a:pt x="242" y="20"/>
                </a:lnTo>
                <a:lnTo>
                  <a:pt x="242" y="48"/>
                </a:lnTo>
                <a:lnTo>
                  <a:pt x="20" y="0"/>
                </a:lnTo>
                <a:lnTo>
                  <a:pt x="0" y="54"/>
                </a:lnTo>
                <a:lnTo>
                  <a:pt x="242" y="104"/>
                </a:lnTo>
                <a:lnTo>
                  <a:pt x="242" y="136"/>
                </a:lnTo>
                <a:lnTo>
                  <a:pt x="348" y="9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4" name="MH_Other_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46103" y="1993106"/>
            <a:ext cx="784622" cy="363141"/>
          </a:xfrm>
          <a:custGeom>
            <a:avLst/>
            <a:gdLst>
              <a:gd name="T0" fmla="*/ 212 w 212"/>
              <a:gd name="T1" fmla="*/ 66 h 98"/>
              <a:gd name="T2" fmla="*/ 204 w 212"/>
              <a:gd name="T3" fmla="*/ 6 h 98"/>
              <a:gd name="T4" fmla="*/ 106 w 212"/>
              <a:gd name="T5" fmla="*/ 0 h 98"/>
              <a:gd name="T6" fmla="*/ 130 w 212"/>
              <a:gd name="T7" fmla="*/ 16 h 98"/>
              <a:gd name="T8" fmla="*/ 0 w 212"/>
              <a:gd name="T9" fmla="*/ 64 h 98"/>
              <a:gd name="T10" fmla="*/ 42 w 212"/>
              <a:gd name="T11" fmla="*/ 98 h 98"/>
              <a:gd name="T12" fmla="*/ 178 w 212"/>
              <a:gd name="T13" fmla="*/ 46 h 98"/>
              <a:gd name="T14" fmla="*/ 212 w 212"/>
              <a:gd name="T15" fmla="*/ 6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2" h="98">
                <a:moveTo>
                  <a:pt x="212" y="66"/>
                </a:moveTo>
                <a:lnTo>
                  <a:pt x="204" y="6"/>
                </a:lnTo>
                <a:lnTo>
                  <a:pt x="106" y="0"/>
                </a:lnTo>
                <a:lnTo>
                  <a:pt x="130" y="16"/>
                </a:lnTo>
                <a:lnTo>
                  <a:pt x="0" y="64"/>
                </a:lnTo>
                <a:lnTo>
                  <a:pt x="42" y="98"/>
                </a:lnTo>
                <a:lnTo>
                  <a:pt x="178" y="46"/>
                </a:lnTo>
                <a:lnTo>
                  <a:pt x="212" y="6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5" name="MH_Other_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637481" y="2426494"/>
            <a:ext cx="1125141" cy="392906"/>
          </a:xfrm>
          <a:custGeom>
            <a:avLst/>
            <a:gdLst>
              <a:gd name="T0" fmla="*/ 304 w 304"/>
              <a:gd name="T1" fmla="*/ 10 h 106"/>
              <a:gd name="T2" fmla="*/ 96 w 304"/>
              <a:gd name="T3" fmla="*/ 18 h 106"/>
              <a:gd name="T4" fmla="*/ 104 w 304"/>
              <a:gd name="T5" fmla="*/ 0 h 106"/>
              <a:gd name="T6" fmla="*/ 0 w 304"/>
              <a:gd name="T7" fmla="*/ 56 h 106"/>
              <a:gd name="T8" fmla="*/ 64 w 304"/>
              <a:gd name="T9" fmla="*/ 106 h 106"/>
              <a:gd name="T10" fmla="*/ 78 w 304"/>
              <a:gd name="T11" fmla="*/ 68 h 106"/>
              <a:gd name="T12" fmla="*/ 304 w 304"/>
              <a:gd name="T13" fmla="*/ 60 h 106"/>
              <a:gd name="T14" fmla="*/ 304 w 304"/>
              <a:gd name="T15" fmla="*/ 1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106">
                <a:moveTo>
                  <a:pt x="304" y="10"/>
                </a:moveTo>
                <a:lnTo>
                  <a:pt x="96" y="18"/>
                </a:lnTo>
                <a:lnTo>
                  <a:pt x="104" y="0"/>
                </a:lnTo>
                <a:lnTo>
                  <a:pt x="0" y="56"/>
                </a:lnTo>
                <a:lnTo>
                  <a:pt x="64" y="106"/>
                </a:lnTo>
                <a:lnTo>
                  <a:pt x="78" y="68"/>
                </a:lnTo>
                <a:lnTo>
                  <a:pt x="304" y="60"/>
                </a:lnTo>
                <a:lnTo>
                  <a:pt x="304" y="1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flatTx/>
          </a:bodyPr>
          <a:lstStyle/>
          <a:p>
            <a:pPr>
              <a:defRPr/>
            </a:pPr>
            <a:endParaRPr lang="zh-CN" altLang="en-US" sz="1013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6" name="MH_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82888" y="2009775"/>
            <a:ext cx="1000125" cy="998935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b="1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MH_Other_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67423" y="2022872"/>
            <a:ext cx="829865" cy="408384"/>
          </a:xfrm>
          <a:custGeom>
            <a:avLst/>
            <a:gdLst>
              <a:gd name="T0" fmla="*/ 729 w 1321"/>
              <a:gd name="T1" fmla="*/ 203 h 712"/>
              <a:gd name="T2" fmla="*/ 738 w 1321"/>
              <a:gd name="T3" fmla="*/ 224 h 712"/>
              <a:gd name="T4" fmla="*/ 740 w 1321"/>
              <a:gd name="T5" fmla="*/ 244 h 712"/>
              <a:gd name="T6" fmla="*/ 737 w 1321"/>
              <a:gd name="T7" fmla="*/ 262 h 712"/>
              <a:gd name="T8" fmla="*/ 727 w 1321"/>
              <a:gd name="T9" fmla="*/ 279 h 712"/>
              <a:gd name="T10" fmla="*/ 713 w 1321"/>
              <a:gd name="T11" fmla="*/ 294 h 712"/>
              <a:gd name="T12" fmla="*/ 694 w 1321"/>
              <a:gd name="T13" fmla="*/ 306 h 712"/>
              <a:gd name="T14" fmla="*/ 670 w 1321"/>
              <a:gd name="T15" fmla="*/ 318 h 712"/>
              <a:gd name="T16" fmla="*/ 643 w 1321"/>
              <a:gd name="T17" fmla="*/ 329 h 712"/>
              <a:gd name="T18" fmla="*/ 612 w 1321"/>
              <a:gd name="T19" fmla="*/ 338 h 712"/>
              <a:gd name="T20" fmla="*/ 578 w 1321"/>
              <a:gd name="T21" fmla="*/ 346 h 712"/>
              <a:gd name="T22" fmla="*/ 542 w 1321"/>
              <a:gd name="T23" fmla="*/ 352 h 712"/>
              <a:gd name="T24" fmla="*/ 502 w 1321"/>
              <a:gd name="T25" fmla="*/ 357 h 712"/>
              <a:gd name="T26" fmla="*/ 462 w 1321"/>
              <a:gd name="T27" fmla="*/ 360 h 712"/>
              <a:gd name="T28" fmla="*/ 445 w 1321"/>
              <a:gd name="T29" fmla="*/ 361 h 712"/>
              <a:gd name="T30" fmla="*/ 267 w 1321"/>
              <a:gd name="T31" fmla="*/ 361 h 712"/>
              <a:gd name="T32" fmla="*/ 264 w 1321"/>
              <a:gd name="T33" fmla="*/ 361 h 712"/>
              <a:gd name="T34" fmla="*/ 229 w 1321"/>
              <a:gd name="T35" fmla="*/ 359 h 712"/>
              <a:gd name="T36" fmla="*/ 195 w 1321"/>
              <a:gd name="T37" fmla="*/ 357 h 712"/>
              <a:gd name="T38" fmla="*/ 162 w 1321"/>
              <a:gd name="T39" fmla="*/ 353 h 712"/>
              <a:gd name="T40" fmla="*/ 132 w 1321"/>
              <a:gd name="T41" fmla="*/ 349 h 712"/>
              <a:gd name="T42" fmla="*/ 104 w 1321"/>
              <a:gd name="T43" fmla="*/ 343 h 712"/>
              <a:gd name="T44" fmla="*/ 79 w 1321"/>
              <a:gd name="T45" fmla="*/ 336 h 712"/>
              <a:gd name="T46" fmla="*/ 57 w 1321"/>
              <a:gd name="T47" fmla="*/ 329 h 712"/>
              <a:gd name="T48" fmla="*/ 38 w 1321"/>
              <a:gd name="T49" fmla="*/ 319 h 712"/>
              <a:gd name="T50" fmla="*/ 22 w 1321"/>
              <a:gd name="T51" fmla="*/ 308 h 712"/>
              <a:gd name="T52" fmla="*/ 10 w 1321"/>
              <a:gd name="T53" fmla="*/ 296 h 712"/>
              <a:gd name="T54" fmla="*/ 3 w 1321"/>
              <a:gd name="T55" fmla="*/ 281 h 712"/>
              <a:gd name="T56" fmla="*/ 0 w 1321"/>
              <a:gd name="T57" fmla="*/ 266 h 712"/>
              <a:gd name="T58" fmla="*/ 0 w 1321"/>
              <a:gd name="T59" fmla="*/ 264 h 712"/>
              <a:gd name="T60" fmla="*/ 2 w 1321"/>
              <a:gd name="T61" fmla="*/ 247 h 712"/>
              <a:gd name="T62" fmla="*/ 9 w 1321"/>
              <a:gd name="T63" fmla="*/ 226 h 712"/>
              <a:gd name="T64" fmla="*/ 29 w 1321"/>
              <a:gd name="T65" fmla="*/ 188 h 712"/>
              <a:gd name="T66" fmla="*/ 53 w 1321"/>
              <a:gd name="T67" fmla="*/ 152 h 712"/>
              <a:gd name="T68" fmla="*/ 82 w 1321"/>
              <a:gd name="T69" fmla="*/ 119 h 712"/>
              <a:gd name="T70" fmla="*/ 114 w 1321"/>
              <a:gd name="T71" fmla="*/ 89 h 712"/>
              <a:gd name="T72" fmla="*/ 151 w 1321"/>
              <a:gd name="T73" fmla="*/ 63 h 712"/>
              <a:gd name="T74" fmla="*/ 191 w 1321"/>
              <a:gd name="T75" fmla="*/ 42 h 712"/>
              <a:gd name="T76" fmla="*/ 232 w 1321"/>
              <a:gd name="T77" fmla="*/ 24 h 712"/>
              <a:gd name="T78" fmla="*/ 278 w 1321"/>
              <a:gd name="T79" fmla="*/ 11 h 712"/>
              <a:gd name="T80" fmla="*/ 325 w 1321"/>
              <a:gd name="T81" fmla="*/ 3 h 712"/>
              <a:gd name="T82" fmla="*/ 374 w 1321"/>
              <a:gd name="T83" fmla="*/ 0 h 712"/>
              <a:gd name="T84" fmla="*/ 374 w 1321"/>
              <a:gd name="T85" fmla="*/ 0 h 712"/>
              <a:gd name="T86" fmla="*/ 425 w 1321"/>
              <a:gd name="T87" fmla="*/ 3 h 712"/>
              <a:gd name="T88" fmla="*/ 474 w 1321"/>
              <a:gd name="T89" fmla="*/ 12 h 712"/>
              <a:gd name="T90" fmla="*/ 522 w 1321"/>
              <a:gd name="T91" fmla="*/ 27 h 712"/>
              <a:gd name="T92" fmla="*/ 566 w 1321"/>
              <a:gd name="T93" fmla="*/ 46 h 712"/>
              <a:gd name="T94" fmla="*/ 606 w 1321"/>
              <a:gd name="T95" fmla="*/ 69 h 712"/>
              <a:gd name="T96" fmla="*/ 644 w 1321"/>
              <a:gd name="T97" fmla="*/ 98 h 712"/>
              <a:gd name="T98" fmla="*/ 677 w 1321"/>
              <a:gd name="T99" fmla="*/ 130 h 712"/>
              <a:gd name="T100" fmla="*/ 705 w 1321"/>
              <a:gd name="T101" fmla="*/ 165 h 712"/>
              <a:gd name="T102" fmla="*/ 729 w 1321"/>
              <a:gd name="T103" fmla="*/ 203 h 712"/>
              <a:gd name="T104" fmla="*/ 729 w 1321"/>
              <a:gd name="T105" fmla="*/ 203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28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77160" y="1806178"/>
            <a:ext cx="2844154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实现的保障是打铁还需自身硬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41835" y="2544365"/>
            <a:ext cx="3854701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实现的途径是破解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“四大危险”，唱响中国声音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14171" y="4123721"/>
            <a:ext cx="2470694" cy="6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根本方法是正确把握改革发展稳定的关系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SubTitle_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7504" y="3835358"/>
            <a:ext cx="3273019" cy="5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出发点和落脚点是促进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社会的公平正义，共同富裕</a:t>
            </a:r>
          </a:p>
        </p:txBody>
      </p:sp>
      <p:sp>
        <p:nvSpPr>
          <p:cNvPr id="32" name="MH_SubTitle_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899" y="2311598"/>
            <a:ext cx="2800525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主题是坚持和发展中国特色社会主义道路</a:t>
            </a:r>
          </a:p>
        </p:txBody>
      </p:sp>
      <p:sp>
        <p:nvSpPr>
          <p:cNvPr id="33" name="MH_SubTitle_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419" y="1278336"/>
            <a:ext cx="2664296" cy="57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目标是实现中华民族伟大复兴的中国梦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SubTitle_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21254" y="1050379"/>
            <a:ext cx="3198018" cy="6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根本目的是人民幸福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412" y="2107704"/>
            <a:ext cx="803076" cy="80307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8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1" y="4155926"/>
            <a:ext cx="9142105" cy="987575"/>
            <a:chOff x="1" y="-1779665"/>
            <a:chExt cx="9142105" cy="987575"/>
          </a:xfrm>
          <a:solidFill>
            <a:srgbClr val="A50021"/>
          </a:solidFill>
        </p:grpSpPr>
        <p:sp>
          <p:nvSpPr>
            <p:cNvPr id="3" name="矩形 18"/>
            <p:cNvSpPr/>
            <p:nvPr/>
          </p:nvSpPr>
          <p:spPr>
            <a:xfrm>
              <a:off x="1" y="-1779665"/>
              <a:ext cx="4571999" cy="987575"/>
            </a:xfrm>
            <a:custGeom>
              <a:avLst/>
              <a:gdLst/>
              <a:ahLst/>
              <a:cxnLst/>
              <a:rect l="l" t="t" r="r" b="b"/>
              <a:pathLst>
                <a:path w="1512167" h="2801567">
                  <a:moveTo>
                    <a:pt x="0" y="0"/>
                  </a:moveTo>
                  <a:lnTo>
                    <a:pt x="1512167" y="0"/>
                  </a:lnTo>
                  <a:lnTo>
                    <a:pt x="1512167" y="2801567"/>
                  </a:lnTo>
                  <a:lnTo>
                    <a:pt x="1480244" y="2801567"/>
                  </a:lnTo>
                  <a:lnTo>
                    <a:pt x="1397937" y="2636953"/>
                  </a:lnTo>
                  <a:lnTo>
                    <a:pt x="1315630" y="2801567"/>
                  </a:lnTo>
                  <a:lnTo>
                    <a:pt x="1263876" y="2801567"/>
                  </a:lnTo>
                  <a:lnTo>
                    <a:pt x="1181569" y="2636953"/>
                  </a:lnTo>
                  <a:lnTo>
                    <a:pt x="1099262" y="2801567"/>
                  </a:lnTo>
                  <a:lnTo>
                    <a:pt x="1047507" y="2801567"/>
                  </a:lnTo>
                  <a:lnTo>
                    <a:pt x="965200" y="2636953"/>
                  </a:lnTo>
                  <a:lnTo>
                    <a:pt x="882893" y="2801567"/>
                  </a:lnTo>
                  <a:lnTo>
                    <a:pt x="831138" y="2801567"/>
                  </a:lnTo>
                  <a:lnTo>
                    <a:pt x="748831" y="2636953"/>
                  </a:lnTo>
                  <a:lnTo>
                    <a:pt x="666524" y="2801567"/>
                  </a:lnTo>
                  <a:lnTo>
                    <a:pt x="614769" y="2801567"/>
                  </a:lnTo>
                  <a:lnTo>
                    <a:pt x="532462" y="2636953"/>
                  </a:lnTo>
                  <a:lnTo>
                    <a:pt x="450155" y="2801567"/>
                  </a:lnTo>
                  <a:lnTo>
                    <a:pt x="398400" y="2801567"/>
                  </a:lnTo>
                  <a:lnTo>
                    <a:pt x="316093" y="2636953"/>
                  </a:lnTo>
                  <a:lnTo>
                    <a:pt x="233786" y="2801567"/>
                  </a:lnTo>
                  <a:lnTo>
                    <a:pt x="182031" y="2801567"/>
                  </a:lnTo>
                  <a:lnTo>
                    <a:pt x="99724" y="2636953"/>
                  </a:lnTo>
                  <a:lnTo>
                    <a:pt x="17417" y="2801567"/>
                  </a:lnTo>
                  <a:lnTo>
                    <a:pt x="0" y="28015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18"/>
            <p:cNvSpPr/>
            <p:nvPr/>
          </p:nvSpPr>
          <p:spPr>
            <a:xfrm>
              <a:off x="4570107" y="-1779665"/>
              <a:ext cx="4571999" cy="987575"/>
            </a:xfrm>
            <a:custGeom>
              <a:avLst/>
              <a:gdLst/>
              <a:ahLst/>
              <a:cxnLst/>
              <a:rect l="l" t="t" r="r" b="b"/>
              <a:pathLst>
                <a:path w="1512167" h="2801567">
                  <a:moveTo>
                    <a:pt x="0" y="0"/>
                  </a:moveTo>
                  <a:lnTo>
                    <a:pt x="1512167" y="0"/>
                  </a:lnTo>
                  <a:lnTo>
                    <a:pt x="1512167" y="2801567"/>
                  </a:lnTo>
                  <a:lnTo>
                    <a:pt x="1480244" y="2801567"/>
                  </a:lnTo>
                  <a:lnTo>
                    <a:pt x="1397937" y="2636953"/>
                  </a:lnTo>
                  <a:lnTo>
                    <a:pt x="1315630" y="2801567"/>
                  </a:lnTo>
                  <a:lnTo>
                    <a:pt x="1263876" y="2801567"/>
                  </a:lnTo>
                  <a:lnTo>
                    <a:pt x="1181569" y="2636953"/>
                  </a:lnTo>
                  <a:lnTo>
                    <a:pt x="1099262" y="2801567"/>
                  </a:lnTo>
                  <a:lnTo>
                    <a:pt x="1047507" y="2801567"/>
                  </a:lnTo>
                  <a:lnTo>
                    <a:pt x="965200" y="2636953"/>
                  </a:lnTo>
                  <a:lnTo>
                    <a:pt x="882893" y="2801567"/>
                  </a:lnTo>
                  <a:lnTo>
                    <a:pt x="831138" y="2801567"/>
                  </a:lnTo>
                  <a:lnTo>
                    <a:pt x="748831" y="2636953"/>
                  </a:lnTo>
                  <a:lnTo>
                    <a:pt x="666524" y="2801567"/>
                  </a:lnTo>
                  <a:lnTo>
                    <a:pt x="614769" y="2801567"/>
                  </a:lnTo>
                  <a:lnTo>
                    <a:pt x="532462" y="2636953"/>
                  </a:lnTo>
                  <a:lnTo>
                    <a:pt x="450155" y="2801567"/>
                  </a:lnTo>
                  <a:lnTo>
                    <a:pt x="398400" y="2801567"/>
                  </a:lnTo>
                  <a:lnTo>
                    <a:pt x="316093" y="2636953"/>
                  </a:lnTo>
                  <a:lnTo>
                    <a:pt x="233786" y="2801567"/>
                  </a:lnTo>
                  <a:lnTo>
                    <a:pt x="182031" y="2801567"/>
                  </a:lnTo>
                  <a:lnTo>
                    <a:pt x="99724" y="2636953"/>
                  </a:lnTo>
                  <a:lnTo>
                    <a:pt x="17417" y="2801567"/>
                  </a:lnTo>
                  <a:lnTo>
                    <a:pt x="0" y="28015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4"/>
          <p:cNvSpPr txBox="1"/>
          <p:nvPr/>
        </p:nvSpPr>
        <p:spPr>
          <a:xfrm>
            <a:off x="2555776" y="1404248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谢谢观看！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1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9488" y="1569735"/>
            <a:ext cx="800219" cy="1637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zh-CN" altLang="en-US" sz="40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 rot="20066618">
            <a:off x="1436213" y="310531"/>
            <a:ext cx="314325" cy="314325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1796663">
            <a:off x="1707903" y="662295"/>
            <a:ext cx="190119" cy="190119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 rot="12170891">
            <a:off x="1256455" y="777062"/>
            <a:ext cx="254666" cy="254666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 rot="1841040">
            <a:off x="332500" y="152309"/>
            <a:ext cx="826293" cy="826293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2255523" y="1215792"/>
            <a:ext cx="525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一、习近平总书记系列重要讲话的问题意识</a:t>
            </a:r>
          </a:p>
        </p:txBody>
      </p:sp>
      <p:sp>
        <p:nvSpPr>
          <p:cNvPr id="38" name="TextBox 61"/>
          <p:cNvSpPr txBox="1"/>
          <p:nvPr/>
        </p:nvSpPr>
        <p:spPr>
          <a:xfrm>
            <a:off x="2308792" y="1951659"/>
            <a:ext cx="554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二、坚定不移走中国特色社会主义道路</a:t>
            </a:r>
          </a:p>
        </p:txBody>
      </p:sp>
      <p:grpSp>
        <p:nvGrpSpPr>
          <p:cNvPr id="3" name="组合 40"/>
          <p:cNvGrpSpPr/>
          <p:nvPr/>
        </p:nvGrpSpPr>
        <p:grpSpPr>
          <a:xfrm>
            <a:off x="1920090" y="2715766"/>
            <a:ext cx="5720171" cy="495169"/>
            <a:chOff x="3609687" y="1593431"/>
            <a:chExt cx="3057765" cy="495169"/>
          </a:xfrm>
        </p:grpSpPr>
        <p:sp>
          <p:nvSpPr>
            <p:cNvPr id="42" name="TextBox 61"/>
            <p:cNvSpPr txBox="1"/>
            <p:nvPr/>
          </p:nvSpPr>
          <p:spPr>
            <a:xfrm>
              <a:off x="3753703" y="1688490"/>
              <a:ext cx="2913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三、坚持“五位一体” 开展布局设计</a:t>
              </a:r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796663">
              <a:off x="3609687" y="1593431"/>
              <a:ext cx="190119" cy="190119"/>
            </a:xfrm>
            <a:custGeom>
              <a:avLst/>
              <a:gdLst>
                <a:gd name="T0" fmla="*/ 28 w 193"/>
                <a:gd name="T1" fmla="*/ 151 h 193"/>
                <a:gd name="T2" fmla="*/ 4 w 193"/>
                <a:gd name="T3" fmla="*/ 175 h 193"/>
                <a:gd name="T4" fmla="*/ 4 w 193"/>
                <a:gd name="T5" fmla="*/ 189 h 193"/>
                <a:gd name="T6" fmla="*/ 18 w 193"/>
                <a:gd name="T7" fmla="*/ 189 h 193"/>
                <a:gd name="T8" fmla="*/ 42 w 193"/>
                <a:gd name="T9" fmla="*/ 165 h 193"/>
                <a:gd name="T10" fmla="*/ 159 w 193"/>
                <a:gd name="T11" fmla="*/ 158 h 193"/>
                <a:gd name="T12" fmla="*/ 169 w 193"/>
                <a:gd name="T13" fmla="*/ 146 h 193"/>
                <a:gd name="T14" fmla="*/ 171 w 193"/>
                <a:gd name="T15" fmla="*/ 143 h 193"/>
                <a:gd name="T16" fmla="*/ 173 w 193"/>
                <a:gd name="T17" fmla="*/ 135 h 193"/>
                <a:gd name="T18" fmla="*/ 167 w 193"/>
                <a:gd name="T19" fmla="*/ 124 h 193"/>
                <a:gd name="T20" fmla="*/ 166 w 193"/>
                <a:gd name="T21" fmla="*/ 123 h 193"/>
                <a:gd name="T22" fmla="*/ 153 w 193"/>
                <a:gd name="T23" fmla="*/ 115 h 193"/>
                <a:gd name="T24" fmla="*/ 182 w 193"/>
                <a:gd name="T25" fmla="*/ 97 h 193"/>
                <a:gd name="T26" fmla="*/ 190 w 193"/>
                <a:gd name="T27" fmla="*/ 88 h 193"/>
                <a:gd name="T28" fmla="*/ 191 w 193"/>
                <a:gd name="T29" fmla="*/ 86 h 193"/>
                <a:gd name="T30" fmla="*/ 193 w 193"/>
                <a:gd name="T31" fmla="*/ 81 h 193"/>
                <a:gd name="T32" fmla="*/ 189 w 193"/>
                <a:gd name="T33" fmla="*/ 72 h 193"/>
                <a:gd name="T34" fmla="*/ 186 w 193"/>
                <a:gd name="T35" fmla="*/ 71 h 193"/>
                <a:gd name="T36" fmla="*/ 167 w 193"/>
                <a:gd name="T37" fmla="*/ 62 h 193"/>
                <a:gd name="T38" fmla="*/ 172 w 193"/>
                <a:gd name="T39" fmla="*/ 57 h 193"/>
                <a:gd name="T40" fmla="*/ 190 w 193"/>
                <a:gd name="T41" fmla="*/ 17 h 193"/>
                <a:gd name="T42" fmla="*/ 190 w 193"/>
                <a:gd name="T43" fmla="*/ 13 h 193"/>
                <a:gd name="T44" fmla="*/ 180 w 193"/>
                <a:gd name="T45" fmla="*/ 3 h 193"/>
                <a:gd name="T46" fmla="*/ 177 w 193"/>
                <a:gd name="T47" fmla="*/ 3 h 193"/>
                <a:gd name="T48" fmla="*/ 136 w 193"/>
                <a:gd name="T49" fmla="*/ 21 h 193"/>
                <a:gd name="T50" fmla="*/ 131 w 193"/>
                <a:gd name="T51" fmla="*/ 26 h 193"/>
                <a:gd name="T52" fmla="*/ 122 w 193"/>
                <a:gd name="T53" fmla="*/ 6 h 193"/>
                <a:gd name="T54" fmla="*/ 121 w 193"/>
                <a:gd name="T55" fmla="*/ 4 h 193"/>
                <a:gd name="T56" fmla="*/ 112 w 193"/>
                <a:gd name="T57" fmla="*/ 0 h 193"/>
                <a:gd name="T58" fmla="*/ 107 w 193"/>
                <a:gd name="T59" fmla="*/ 2 h 193"/>
                <a:gd name="T60" fmla="*/ 105 w 193"/>
                <a:gd name="T61" fmla="*/ 3 h 193"/>
                <a:gd name="T62" fmla="*/ 96 w 193"/>
                <a:gd name="T63" fmla="*/ 11 h 193"/>
                <a:gd name="T64" fmla="*/ 78 w 193"/>
                <a:gd name="T65" fmla="*/ 40 h 193"/>
                <a:gd name="T66" fmla="*/ 70 w 193"/>
                <a:gd name="T67" fmla="*/ 27 h 193"/>
                <a:gd name="T68" fmla="*/ 69 w 193"/>
                <a:gd name="T69" fmla="*/ 26 h 193"/>
                <a:gd name="T70" fmla="*/ 58 w 193"/>
                <a:gd name="T71" fmla="*/ 20 h 193"/>
                <a:gd name="T72" fmla="*/ 50 w 193"/>
                <a:gd name="T73" fmla="*/ 22 h 193"/>
                <a:gd name="T74" fmla="*/ 47 w 193"/>
                <a:gd name="T75" fmla="*/ 24 h 193"/>
                <a:gd name="T76" fmla="*/ 35 w 193"/>
                <a:gd name="T77" fmla="*/ 34 h 193"/>
                <a:gd name="T78" fmla="*/ 28 w 193"/>
                <a:gd name="T79" fmla="*/ 15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3">
                  <a:moveTo>
                    <a:pt x="28" y="151"/>
                  </a:moveTo>
                  <a:cubicBezTo>
                    <a:pt x="4" y="175"/>
                    <a:pt x="4" y="175"/>
                    <a:pt x="4" y="175"/>
                  </a:cubicBezTo>
                  <a:cubicBezTo>
                    <a:pt x="0" y="179"/>
                    <a:pt x="0" y="185"/>
                    <a:pt x="4" y="189"/>
                  </a:cubicBezTo>
                  <a:cubicBezTo>
                    <a:pt x="8" y="193"/>
                    <a:pt x="14" y="193"/>
                    <a:pt x="18" y="189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76" y="193"/>
                    <a:pt x="127" y="190"/>
                    <a:pt x="159" y="158"/>
                  </a:cubicBezTo>
                  <a:cubicBezTo>
                    <a:pt x="163" y="154"/>
                    <a:pt x="166" y="150"/>
                    <a:pt x="169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2" y="141"/>
                    <a:pt x="173" y="138"/>
                    <a:pt x="173" y="135"/>
                  </a:cubicBezTo>
                  <a:cubicBezTo>
                    <a:pt x="173" y="131"/>
                    <a:pt x="171" y="127"/>
                    <a:pt x="167" y="124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1" y="120"/>
                    <a:pt x="157" y="117"/>
                    <a:pt x="153" y="115"/>
                  </a:cubicBezTo>
                  <a:cubicBezTo>
                    <a:pt x="164" y="112"/>
                    <a:pt x="173" y="106"/>
                    <a:pt x="182" y="97"/>
                  </a:cubicBezTo>
                  <a:cubicBezTo>
                    <a:pt x="185" y="94"/>
                    <a:pt x="188" y="91"/>
                    <a:pt x="190" y="88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3" y="83"/>
                    <a:pt x="193" y="81"/>
                  </a:cubicBezTo>
                  <a:cubicBezTo>
                    <a:pt x="193" y="77"/>
                    <a:pt x="191" y="74"/>
                    <a:pt x="189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0" y="67"/>
                    <a:pt x="174" y="64"/>
                    <a:pt x="167" y="62"/>
                  </a:cubicBezTo>
                  <a:cubicBezTo>
                    <a:pt x="169" y="61"/>
                    <a:pt x="170" y="59"/>
                    <a:pt x="172" y="57"/>
                  </a:cubicBezTo>
                  <a:cubicBezTo>
                    <a:pt x="184" y="46"/>
                    <a:pt x="189" y="31"/>
                    <a:pt x="190" y="17"/>
                  </a:cubicBezTo>
                  <a:cubicBezTo>
                    <a:pt x="190" y="16"/>
                    <a:pt x="190" y="14"/>
                    <a:pt x="190" y="13"/>
                  </a:cubicBezTo>
                  <a:cubicBezTo>
                    <a:pt x="190" y="8"/>
                    <a:pt x="185" y="3"/>
                    <a:pt x="180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62" y="4"/>
                    <a:pt x="147" y="9"/>
                    <a:pt x="136" y="21"/>
                  </a:cubicBezTo>
                  <a:cubicBezTo>
                    <a:pt x="134" y="23"/>
                    <a:pt x="132" y="24"/>
                    <a:pt x="131" y="26"/>
                  </a:cubicBezTo>
                  <a:cubicBezTo>
                    <a:pt x="129" y="19"/>
                    <a:pt x="126" y="13"/>
                    <a:pt x="122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6" y="0"/>
                    <a:pt x="112" y="0"/>
                  </a:cubicBezTo>
                  <a:cubicBezTo>
                    <a:pt x="110" y="0"/>
                    <a:pt x="109" y="1"/>
                    <a:pt x="107" y="2"/>
                  </a:cubicBezTo>
                  <a:cubicBezTo>
                    <a:pt x="106" y="2"/>
                    <a:pt x="105" y="3"/>
                    <a:pt x="105" y="3"/>
                  </a:cubicBezTo>
                  <a:cubicBezTo>
                    <a:pt x="101" y="6"/>
                    <a:pt x="99" y="8"/>
                    <a:pt x="96" y="11"/>
                  </a:cubicBezTo>
                  <a:cubicBezTo>
                    <a:pt x="87" y="20"/>
                    <a:pt x="81" y="29"/>
                    <a:pt x="78" y="40"/>
                  </a:cubicBezTo>
                  <a:cubicBezTo>
                    <a:pt x="76" y="36"/>
                    <a:pt x="73" y="32"/>
                    <a:pt x="70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2"/>
                    <a:pt x="62" y="20"/>
                    <a:pt x="58" y="20"/>
                  </a:cubicBezTo>
                  <a:cubicBezTo>
                    <a:pt x="55" y="20"/>
                    <a:pt x="52" y="21"/>
                    <a:pt x="50" y="22"/>
                  </a:cubicBezTo>
                  <a:cubicBezTo>
                    <a:pt x="49" y="23"/>
                    <a:pt x="48" y="24"/>
                    <a:pt x="47" y="24"/>
                  </a:cubicBezTo>
                  <a:cubicBezTo>
                    <a:pt x="43" y="27"/>
                    <a:pt x="39" y="30"/>
                    <a:pt x="35" y="34"/>
                  </a:cubicBezTo>
                  <a:cubicBezTo>
                    <a:pt x="3" y="66"/>
                    <a:pt x="0" y="117"/>
                    <a:pt x="28" y="151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1887333" y="3435846"/>
            <a:ext cx="7265093" cy="495169"/>
            <a:chOff x="3609687" y="1593431"/>
            <a:chExt cx="3883616" cy="495169"/>
          </a:xfrm>
        </p:grpSpPr>
        <p:sp>
          <p:nvSpPr>
            <p:cNvPr id="45" name="TextBox 61"/>
            <p:cNvSpPr txBox="1"/>
            <p:nvPr/>
          </p:nvSpPr>
          <p:spPr>
            <a:xfrm>
              <a:off x="3753702" y="1688490"/>
              <a:ext cx="3739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四、党的领导是中国特色社会主义事业取得胜利的根本保证</a:t>
              </a:r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 rot="1796663">
              <a:off x="3609687" y="1593431"/>
              <a:ext cx="190119" cy="190119"/>
            </a:xfrm>
            <a:custGeom>
              <a:avLst/>
              <a:gdLst>
                <a:gd name="T0" fmla="*/ 28 w 193"/>
                <a:gd name="T1" fmla="*/ 151 h 193"/>
                <a:gd name="T2" fmla="*/ 4 w 193"/>
                <a:gd name="T3" fmla="*/ 175 h 193"/>
                <a:gd name="T4" fmla="*/ 4 w 193"/>
                <a:gd name="T5" fmla="*/ 189 h 193"/>
                <a:gd name="T6" fmla="*/ 18 w 193"/>
                <a:gd name="T7" fmla="*/ 189 h 193"/>
                <a:gd name="T8" fmla="*/ 42 w 193"/>
                <a:gd name="T9" fmla="*/ 165 h 193"/>
                <a:gd name="T10" fmla="*/ 159 w 193"/>
                <a:gd name="T11" fmla="*/ 158 h 193"/>
                <a:gd name="T12" fmla="*/ 169 w 193"/>
                <a:gd name="T13" fmla="*/ 146 h 193"/>
                <a:gd name="T14" fmla="*/ 171 w 193"/>
                <a:gd name="T15" fmla="*/ 143 h 193"/>
                <a:gd name="T16" fmla="*/ 173 w 193"/>
                <a:gd name="T17" fmla="*/ 135 h 193"/>
                <a:gd name="T18" fmla="*/ 167 w 193"/>
                <a:gd name="T19" fmla="*/ 124 h 193"/>
                <a:gd name="T20" fmla="*/ 166 w 193"/>
                <a:gd name="T21" fmla="*/ 123 h 193"/>
                <a:gd name="T22" fmla="*/ 153 w 193"/>
                <a:gd name="T23" fmla="*/ 115 h 193"/>
                <a:gd name="T24" fmla="*/ 182 w 193"/>
                <a:gd name="T25" fmla="*/ 97 h 193"/>
                <a:gd name="T26" fmla="*/ 190 w 193"/>
                <a:gd name="T27" fmla="*/ 88 h 193"/>
                <a:gd name="T28" fmla="*/ 191 w 193"/>
                <a:gd name="T29" fmla="*/ 86 h 193"/>
                <a:gd name="T30" fmla="*/ 193 w 193"/>
                <a:gd name="T31" fmla="*/ 81 h 193"/>
                <a:gd name="T32" fmla="*/ 189 w 193"/>
                <a:gd name="T33" fmla="*/ 72 h 193"/>
                <a:gd name="T34" fmla="*/ 186 w 193"/>
                <a:gd name="T35" fmla="*/ 71 h 193"/>
                <a:gd name="T36" fmla="*/ 167 w 193"/>
                <a:gd name="T37" fmla="*/ 62 h 193"/>
                <a:gd name="T38" fmla="*/ 172 w 193"/>
                <a:gd name="T39" fmla="*/ 57 h 193"/>
                <a:gd name="T40" fmla="*/ 190 w 193"/>
                <a:gd name="T41" fmla="*/ 17 h 193"/>
                <a:gd name="T42" fmla="*/ 190 w 193"/>
                <a:gd name="T43" fmla="*/ 13 h 193"/>
                <a:gd name="T44" fmla="*/ 180 w 193"/>
                <a:gd name="T45" fmla="*/ 3 h 193"/>
                <a:gd name="T46" fmla="*/ 177 w 193"/>
                <a:gd name="T47" fmla="*/ 3 h 193"/>
                <a:gd name="T48" fmla="*/ 136 w 193"/>
                <a:gd name="T49" fmla="*/ 21 h 193"/>
                <a:gd name="T50" fmla="*/ 131 w 193"/>
                <a:gd name="T51" fmla="*/ 26 h 193"/>
                <a:gd name="T52" fmla="*/ 122 w 193"/>
                <a:gd name="T53" fmla="*/ 6 h 193"/>
                <a:gd name="T54" fmla="*/ 121 w 193"/>
                <a:gd name="T55" fmla="*/ 4 h 193"/>
                <a:gd name="T56" fmla="*/ 112 w 193"/>
                <a:gd name="T57" fmla="*/ 0 h 193"/>
                <a:gd name="T58" fmla="*/ 107 w 193"/>
                <a:gd name="T59" fmla="*/ 2 h 193"/>
                <a:gd name="T60" fmla="*/ 105 w 193"/>
                <a:gd name="T61" fmla="*/ 3 h 193"/>
                <a:gd name="T62" fmla="*/ 96 w 193"/>
                <a:gd name="T63" fmla="*/ 11 h 193"/>
                <a:gd name="T64" fmla="*/ 78 w 193"/>
                <a:gd name="T65" fmla="*/ 40 h 193"/>
                <a:gd name="T66" fmla="*/ 70 w 193"/>
                <a:gd name="T67" fmla="*/ 27 h 193"/>
                <a:gd name="T68" fmla="*/ 69 w 193"/>
                <a:gd name="T69" fmla="*/ 26 h 193"/>
                <a:gd name="T70" fmla="*/ 58 w 193"/>
                <a:gd name="T71" fmla="*/ 20 h 193"/>
                <a:gd name="T72" fmla="*/ 50 w 193"/>
                <a:gd name="T73" fmla="*/ 22 h 193"/>
                <a:gd name="T74" fmla="*/ 47 w 193"/>
                <a:gd name="T75" fmla="*/ 24 h 193"/>
                <a:gd name="T76" fmla="*/ 35 w 193"/>
                <a:gd name="T77" fmla="*/ 34 h 193"/>
                <a:gd name="T78" fmla="*/ 28 w 193"/>
                <a:gd name="T79" fmla="*/ 15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3">
                  <a:moveTo>
                    <a:pt x="28" y="151"/>
                  </a:moveTo>
                  <a:cubicBezTo>
                    <a:pt x="4" y="175"/>
                    <a:pt x="4" y="175"/>
                    <a:pt x="4" y="175"/>
                  </a:cubicBezTo>
                  <a:cubicBezTo>
                    <a:pt x="0" y="179"/>
                    <a:pt x="0" y="185"/>
                    <a:pt x="4" y="189"/>
                  </a:cubicBezTo>
                  <a:cubicBezTo>
                    <a:pt x="8" y="193"/>
                    <a:pt x="14" y="193"/>
                    <a:pt x="18" y="189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76" y="193"/>
                    <a:pt x="127" y="190"/>
                    <a:pt x="159" y="158"/>
                  </a:cubicBezTo>
                  <a:cubicBezTo>
                    <a:pt x="163" y="154"/>
                    <a:pt x="166" y="150"/>
                    <a:pt x="169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2" y="141"/>
                    <a:pt x="173" y="138"/>
                    <a:pt x="173" y="135"/>
                  </a:cubicBezTo>
                  <a:cubicBezTo>
                    <a:pt x="173" y="131"/>
                    <a:pt x="171" y="127"/>
                    <a:pt x="167" y="124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1" y="120"/>
                    <a:pt x="157" y="117"/>
                    <a:pt x="153" y="115"/>
                  </a:cubicBezTo>
                  <a:cubicBezTo>
                    <a:pt x="164" y="112"/>
                    <a:pt x="173" y="106"/>
                    <a:pt x="182" y="97"/>
                  </a:cubicBezTo>
                  <a:cubicBezTo>
                    <a:pt x="185" y="94"/>
                    <a:pt x="188" y="91"/>
                    <a:pt x="190" y="88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3" y="83"/>
                    <a:pt x="193" y="81"/>
                  </a:cubicBezTo>
                  <a:cubicBezTo>
                    <a:pt x="193" y="77"/>
                    <a:pt x="191" y="74"/>
                    <a:pt x="189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0" y="67"/>
                    <a:pt x="174" y="64"/>
                    <a:pt x="167" y="62"/>
                  </a:cubicBezTo>
                  <a:cubicBezTo>
                    <a:pt x="169" y="61"/>
                    <a:pt x="170" y="59"/>
                    <a:pt x="172" y="57"/>
                  </a:cubicBezTo>
                  <a:cubicBezTo>
                    <a:pt x="184" y="46"/>
                    <a:pt x="189" y="31"/>
                    <a:pt x="190" y="17"/>
                  </a:cubicBezTo>
                  <a:cubicBezTo>
                    <a:pt x="190" y="16"/>
                    <a:pt x="190" y="14"/>
                    <a:pt x="190" y="13"/>
                  </a:cubicBezTo>
                  <a:cubicBezTo>
                    <a:pt x="190" y="8"/>
                    <a:pt x="185" y="3"/>
                    <a:pt x="180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62" y="4"/>
                    <a:pt x="147" y="9"/>
                    <a:pt x="136" y="21"/>
                  </a:cubicBezTo>
                  <a:cubicBezTo>
                    <a:pt x="134" y="23"/>
                    <a:pt x="132" y="24"/>
                    <a:pt x="131" y="26"/>
                  </a:cubicBezTo>
                  <a:cubicBezTo>
                    <a:pt x="129" y="19"/>
                    <a:pt x="126" y="13"/>
                    <a:pt x="122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6" y="0"/>
                    <a:pt x="112" y="0"/>
                  </a:cubicBezTo>
                  <a:cubicBezTo>
                    <a:pt x="110" y="0"/>
                    <a:pt x="109" y="1"/>
                    <a:pt x="107" y="2"/>
                  </a:cubicBezTo>
                  <a:cubicBezTo>
                    <a:pt x="106" y="2"/>
                    <a:pt x="105" y="3"/>
                    <a:pt x="105" y="3"/>
                  </a:cubicBezTo>
                  <a:cubicBezTo>
                    <a:pt x="101" y="6"/>
                    <a:pt x="99" y="8"/>
                    <a:pt x="96" y="11"/>
                  </a:cubicBezTo>
                  <a:cubicBezTo>
                    <a:pt x="87" y="20"/>
                    <a:pt x="81" y="29"/>
                    <a:pt x="78" y="40"/>
                  </a:cubicBezTo>
                  <a:cubicBezTo>
                    <a:pt x="76" y="36"/>
                    <a:pt x="73" y="32"/>
                    <a:pt x="70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2"/>
                    <a:pt x="62" y="20"/>
                    <a:pt x="58" y="20"/>
                  </a:cubicBezTo>
                  <a:cubicBezTo>
                    <a:pt x="55" y="20"/>
                    <a:pt x="52" y="21"/>
                    <a:pt x="50" y="22"/>
                  </a:cubicBezTo>
                  <a:cubicBezTo>
                    <a:pt x="49" y="23"/>
                    <a:pt x="48" y="24"/>
                    <a:pt x="47" y="24"/>
                  </a:cubicBezTo>
                  <a:cubicBezTo>
                    <a:pt x="43" y="27"/>
                    <a:pt x="39" y="30"/>
                    <a:pt x="35" y="34"/>
                  </a:cubicBezTo>
                  <a:cubicBezTo>
                    <a:pt x="3" y="66"/>
                    <a:pt x="0" y="117"/>
                    <a:pt x="28" y="151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6"/>
          <p:cNvGrpSpPr/>
          <p:nvPr/>
        </p:nvGrpSpPr>
        <p:grpSpPr>
          <a:xfrm>
            <a:off x="1895716" y="4236821"/>
            <a:ext cx="5312494" cy="495169"/>
            <a:chOff x="3609687" y="1593431"/>
            <a:chExt cx="2839838" cy="495169"/>
          </a:xfrm>
        </p:grpSpPr>
        <p:sp>
          <p:nvSpPr>
            <p:cNvPr id="48" name="TextBox 61"/>
            <p:cNvSpPr txBox="1"/>
            <p:nvPr/>
          </p:nvSpPr>
          <p:spPr>
            <a:xfrm>
              <a:off x="3753702" y="1688490"/>
              <a:ext cx="2695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五、压力之下更要紧抓重要战略机遇期</a:t>
              </a: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 rot="1796663">
              <a:off x="3609687" y="1593431"/>
              <a:ext cx="190119" cy="190119"/>
            </a:xfrm>
            <a:custGeom>
              <a:avLst/>
              <a:gdLst>
                <a:gd name="T0" fmla="*/ 28 w 193"/>
                <a:gd name="T1" fmla="*/ 151 h 193"/>
                <a:gd name="T2" fmla="*/ 4 w 193"/>
                <a:gd name="T3" fmla="*/ 175 h 193"/>
                <a:gd name="T4" fmla="*/ 4 w 193"/>
                <a:gd name="T5" fmla="*/ 189 h 193"/>
                <a:gd name="T6" fmla="*/ 18 w 193"/>
                <a:gd name="T7" fmla="*/ 189 h 193"/>
                <a:gd name="T8" fmla="*/ 42 w 193"/>
                <a:gd name="T9" fmla="*/ 165 h 193"/>
                <a:gd name="T10" fmla="*/ 159 w 193"/>
                <a:gd name="T11" fmla="*/ 158 h 193"/>
                <a:gd name="T12" fmla="*/ 169 w 193"/>
                <a:gd name="T13" fmla="*/ 146 h 193"/>
                <a:gd name="T14" fmla="*/ 171 w 193"/>
                <a:gd name="T15" fmla="*/ 143 h 193"/>
                <a:gd name="T16" fmla="*/ 173 w 193"/>
                <a:gd name="T17" fmla="*/ 135 h 193"/>
                <a:gd name="T18" fmla="*/ 167 w 193"/>
                <a:gd name="T19" fmla="*/ 124 h 193"/>
                <a:gd name="T20" fmla="*/ 166 w 193"/>
                <a:gd name="T21" fmla="*/ 123 h 193"/>
                <a:gd name="T22" fmla="*/ 153 w 193"/>
                <a:gd name="T23" fmla="*/ 115 h 193"/>
                <a:gd name="T24" fmla="*/ 182 w 193"/>
                <a:gd name="T25" fmla="*/ 97 h 193"/>
                <a:gd name="T26" fmla="*/ 190 w 193"/>
                <a:gd name="T27" fmla="*/ 88 h 193"/>
                <a:gd name="T28" fmla="*/ 191 w 193"/>
                <a:gd name="T29" fmla="*/ 86 h 193"/>
                <a:gd name="T30" fmla="*/ 193 w 193"/>
                <a:gd name="T31" fmla="*/ 81 h 193"/>
                <a:gd name="T32" fmla="*/ 189 w 193"/>
                <a:gd name="T33" fmla="*/ 72 h 193"/>
                <a:gd name="T34" fmla="*/ 186 w 193"/>
                <a:gd name="T35" fmla="*/ 71 h 193"/>
                <a:gd name="T36" fmla="*/ 167 w 193"/>
                <a:gd name="T37" fmla="*/ 62 h 193"/>
                <a:gd name="T38" fmla="*/ 172 w 193"/>
                <a:gd name="T39" fmla="*/ 57 h 193"/>
                <a:gd name="T40" fmla="*/ 190 w 193"/>
                <a:gd name="T41" fmla="*/ 17 h 193"/>
                <a:gd name="T42" fmla="*/ 190 w 193"/>
                <a:gd name="T43" fmla="*/ 13 h 193"/>
                <a:gd name="T44" fmla="*/ 180 w 193"/>
                <a:gd name="T45" fmla="*/ 3 h 193"/>
                <a:gd name="T46" fmla="*/ 177 w 193"/>
                <a:gd name="T47" fmla="*/ 3 h 193"/>
                <a:gd name="T48" fmla="*/ 136 w 193"/>
                <a:gd name="T49" fmla="*/ 21 h 193"/>
                <a:gd name="T50" fmla="*/ 131 w 193"/>
                <a:gd name="T51" fmla="*/ 26 h 193"/>
                <a:gd name="T52" fmla="*/ 122 w 193"/>
                <a:gd name="T53" fmla="*/ 6 h 193"/>
                <a:gd name="T54" fmla="*/ 121 w 193"/>
                <a:gd name="T55" fmla="*/ 4 h 193"/>
                <a:gd name="T56" fmla="*/ 112 w 193"/>
                <a:gd name="T57" fmla="*/ 0 h 193"/>
                <a:gd name="T58" fmla="*/ 107 w 193"/>
                <a:gd name="T59" fmla="*/ 2 h 193"/>
                <a:gd name="T60" fmla="*/ 105 w 193"/>
                <a:gd name="T61" fmla="*/ 3 h 193"/>
                <a:gd name="T62" fmla="*/ 96 w 193"/>
                <a:gd name="T63" fmla="*/ 11 h 193"/>
                <a:gd name="T64" fmla="*/ 78 w 193"/>
                <a:gd name="T65" fmla="*/ 40 h 193"/>
                <a:gd name="T66" fmla="*/ 70 w 193"/>
                <a:gd name="T67" fmla="*/ 27 h 193"/>
                <a:gd name="T68" fmla="*/ 69 w 193"/>
                <a:gd name="T69" fmla="*/ 26 h 193"/>
                <a:gd name="T70" fmla="*/ 58 w 193"/>
                <a:gd name="T71" fmla="*/ 20 h 193"/>
                <a:gd name="T72" fmla="*/ 50 w 193"/>
                <a:gd name="T73" fmla="*/ 22 h 193"/>
                <a:gd name="T74" fmla="*/ 47 w 193"/>
                <a:gd name="T75" fmla="*/ 24 h 193"/>
                <a:gd name="T76" fmla="*/ 35 w 193"/>
                <a:gd name="T77" fmla="*/ 34 h 193"/>
                <a:gd name="T78" fmla="*/ 28 w 193"/>
                <a:gd name="T79" fmla="*/ 15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3">
                  <a:moveTo>
                    <a:pt x="28" y="151"/>
                  </a:moveTo>
                  <a:cubicBezTo>
                    <a:pt x="4" y="175"/>
                    <a:pt x="4" y="175"/>
                    <a:pt x="4" y="175"/>
                  </a:cubicBezTo>
                  <a:cubicBezTo>
                    <a:pt x="0" y="179"/>
                    <a:pt x="0" y="185"/>
                    <a:pt x="4" y="189"/>
                  </a:cubicBezTo>
                  <a:cubicBezTo>
                    <a:pt x="8" y="193"/>
                    <a:pt x="14" y="193"/>
                    <a:pt x="18" y="189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76" y="193"/>
                    <a:pt x="127" y="190"/>
                    <a:pt x="159" y="158"/>
                  </a:cubicBezTo>
                  <a:cubicBezTo>
                    <a:pt x="163" y="154"/>
                    <a:pt x="166" y="150"/>
                    <a:pt x="169" y="146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2" y="141"/>
                    <a:pt x="173" y="138"/>
                    <a:pt x="173" y="135"/>
                  </a:cubicBezTo>
                  <a:cubicBezTo>
                    <a:pt x="173" y="131"/>
                    <a:pt x="171" y="127"/>
                    <a:pt x="167" y="124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1" y="120"/>
                    <a:pt x="157" y="117"/>
                    <a:pt x="153" y="115"/>
                  </a:cubicBezTo>
                  <a:cubicBezTo>
                    <a:pt x="164" y="112"/>
                    <a:pt x="173" y="106"/>
                    <a:pt x="182" y="97"/>
                  </a:cubicBezTo>
                  <a:cubicBezTo>
                    <a:pt x="185" y="94"/>
                    <a:pt x="188" y="91"/>
                    <a:pt x="190" y="88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3" y="83"/>
                    <a:pt x="193" y="81"/>
                  </a:cubicBezTo>
                  <a:cubicBezTo>
                    <a:pt x="193" y="77"/>
                    <a:pt x="191" y="74"/>
                    <a:pt x="189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0" y="67"/>
                    <a:pt x="174" y="64"/>
                    <a:pt x="167" y="62"/>
                  </a:cubicBezTo>
                  <a:cubicBezTo>
                    <a:pt x="169" y="61"/>
                    <a:pt x="170" y="59"/>
                    <a:pt x="172" y="57"/>
                  </a:cubicBezTo>
                  <a:cubicBezTo>
                    <a:pt x="184" y="46"/>
                    <a:pt x="189" y="31"/>
                    <a:pt x="190" y="17"/>
                  </a:cubicBezTo>
                  <a:cubicBezTo>
                    <a:pt x="190" y="16"/>
                    <a:pt x="190" y="14"/>
                    <a:pt x="190" y="13"/>
                  </a:cubicBezTo>
                  <a:cubicBezTo>
                    <a:pt x="190" y="8"/>
                    <a:pt x="185" y="3"/>
                    <a:pt x="180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62" y="4"/>
                    <a:pt x="147" y="9"/>
                    <a:pt x="136" y="21"/>
                  </a:cubicBezTo>
                  <a:cubicBezTo>
                    <a:pt x="134" y="23"/>
                    <a:pt x="132" y="24"/>
                    <a:pt x="131" y="26"/>
                  </a:cubicBezTo>
                  <a:cubicBezTo>
                    <a:pt x="129" y="19"/>
                    <a:pt x="126" y="13"/>
                    <a:pt x="122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6" y="0"/>
                    <a:pt x="112" y="0"/>
                  </a:cubicBezTo>
                  <a:cubicBezTo>
                    <a:pt x="110" y="0"/>
                    <a:pt x="109" y="1"/>
                    <a:pt x="107" y="2"/>
                  </a:cubicBezTo>
                  <a:cubicBezTo>
                    <a:pt x="106" y="2"/>
                    <a:pt x="105" y="3"/>
                    <a:pt x="105" y="3"/>
                  </a:cubicBezTo>
                  <a:cubicBezTo>
                    <a:pt x="101" y="6"/>
                    <a:pt x="99" y="8"/>
                    <a:pt x="96" y="11"/>
                  </a:cubicBezTo>
                  <a:cubicBezTo>
                    <a:pt x="87" y="20"/>
                    <a:pt x="81" y="29"/>
                    <a:pt x="78" y="40"/>
                  </a:cubicBezTo>
                  <a:cubicBezTo>
                    <a:pt x="76" y="36"/>
                    <a:pt x="73" y="32"/>
                    <a:pt x="70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2"/>
                    <a:pt x="62" y="20"/>
                    <a:pt x="58" y="20"/>
                  </a:cubicBezTo>
                  <a:cubicBezTo>
                    <a:pt x="55" y="20"/>
                    <a:pt x="52" y="21"/>
                    <a:pt x="50" y="22"/>
                  </a:cubicBezTo>
                  <a:cubicBezTo>
                    <a:pt x="49" y="23"/>
                    <a:pt x="48" y="24"/>
                    <a:pt x="47" y="24"/>
                  </a:cubicBezTo>
                  <a:cubicBezTo>
                    <a:pt x="43" y="27"/>
                    <a:pt x="39" y="30"/>
                    <a:pt x="35" y="34"/>
                  </a:cubicBezTo>
                  <a:cubicBezTo>
                    <a:pt x="3" y="66"/>
                    <a:pt x="0" y="117"/>
                    <a:pt x="28" y="151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24"/>
          <p:cNvSpPr>
            <a:spLocks/>
          </p:cNvSpPr>
          <p:nvPr/>
        </p:nvSpPr>
        <p:spPr bwMode="auto">
          <a:xfrm rot="1796663">
            <a:off x="1887333" y="1999754"/>
            <a:ext cx="355656" cy="190119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 rot="1796663">
            <a:off x="1859408" y="1231580"/>
            <a:ext cx="355656" cy="190119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827584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7828257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1"/>
          <p:cNvSpPr txBox="1"/>
          <p:nvPr/>
        </p:nvSpPr>
        <p:spPr>
          <a:xfrm>
            <a:off x="1586279" y="1923678"/>
            <a:ext cx="614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一、习近平总书记系列重要讲话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意识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47027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4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483768" y="987574"/>
            <a:ext cx="433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这个问题意识如何来概括？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607649" y="1327485"/>
            <a:ext cx="248376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35641" y="1228705"/>
            <a:ext cx="0" cy="1395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91625" y="1089199"/>
            <a:ext cx="0" cy="279012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3"/>
          <p:cNvGrpSpPr/>
          <p:nvPr/>
        </p:nvGrpSpPr>
        <p:grpSpPr>
          <a:xfrm>
            <a:off x="196020" y="1665823"/>
            <a:ext cx="4736020" cy="1682211"/>
            <a:chOff x="3825121" y="1779662"/>
            <a:chExt cx="4736020" cy="2808312"/>
          </a:xfrm>
        </p:grpSpPr>
        <p:sp>
          <p:nvSpPr>
            <p:cNvPr id="48" name="TextBox 47"/>
            <p:cNvSpPr txBox="1"/>
            <p:nvPr/>
          </p:nvSpPr>
          <p:spPr>
            <a:xfrm>
              <a:off x="3825121" y="1823264"/>
              <a:ext cx="4736020" cy="262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中国共产党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是中国的执政党，党今天面临着很多问题，有根本性问题，也有具体性问题。根本性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问题就是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我们党能不能实现长期执政、如何实现长期执政，这是我们党要面临的一个最根本的问题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880621" y="1779662"/>
              <a:ext cx="4631960" cy="2808312"/>
            </a:xfrm>
            <a:prstGeom prst="rect">
              <a:avLst/>
            </a:prstGeom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Freeform 24"/>
          <p:cNvSpPr>
            <a:spLocks/>
          </p:cNvSpPr>
          <p:nvPr/>
        </p:nvSpPr>
        <p:spPr bwMode="auto">
          <a:xfrm rot="308615">
            <a:off x="7776000" y="4418362"/>
            <a:ext cx="852109" cy="721790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一、习近平总书记系列重要讲话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的问题</a:t>
            </a:r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意识</a:t>
            </a:r>
          </a:p>
        </p:txBody>
      </p:sp>
      <p:sp>
        <p:nvSpPr>
          <p:cNvPr id="2" name="矩形 1"/>
          <p:cNvSpPr/>
          <p:nvPr/>
        </p:nvSpPr>
        <p:spPr>
          <a:xfrm>
            <a:off x="3635896" y="353423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因此，十八大报告提出了“四大危险”，即精神懈怠危险、能力不足危险、脱离群众危险、消极腐败危险。</a:t>
            </a:r>
          </a:p>
        </p:txBody>
      </p:sp>
      <p:grpSp>
        <p:nvGrpSpPr>
          <p:cNvPr id="4" name="组合 11"/>
          <p:cNvGrpSpPr/>
          <p:nvPr/>
        </p:nvGrpSpPr>
        <p:grpSpPr>
          <a:xfrm>
            <a:off x="3635896" y="3599933"/>
            <a:ext cx="4631960" cy="1207426"/>
            <a:chOff x="3880621" y="1779662"/>
            <a:chExt cx="4631960" cy="2808312"/>
          </a:xfrm>
        </p:grpSpPr>
        <p:sp>
          <p:nvSpPr>
            <p:cNvPr id="13" name="TextBox 47"/>
            <p:cNvSpPr txBox="1"/>
            <p:nvPr/>
          </p:nvSpPr>
          <p:spPr>
            <a:xfrm>
              <a:off x="3945689" y="1814295"/>
              <a:ext cx="4501823" cy="62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80621" y="1779662"/>
              <a:ext cx="4631960" cy="2808312"/>
            </a:xfrm>
            <a:prstGeom prst="rect">
              <a:avLst/>
            </a:prstGeom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一、习近平总书记系列重要讲话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的问题</a:t>
            </a:r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意识</a:t>
            </a:r>
          </a:p>
        </p:txBody>
      </p:sp>
      <p:grpSp>
        <p:nvGrpSpPr>
          <p:cNvPr id="2" name="组合 15"/>
          <p:cNvGrpSpPr/>
          <p:nvPr/>
        </p:nvGrpSpPr>
        <p:grpSpPr>
          <a:xfrm>
            <a:off x="748717" y="1521246"/>
            <a:ext cx="2104383" cy="758673"/>
            <a:chOff x="3647454" y="1995104"/>
            <a:chExt cx="1409208" cy="519311"/>
          </a:xfrm>
        </p:grpSpPr>
        <p:sp>
          <p:nvSpPr>
            <p:cNvPr id="17" name="五边形 16"/>
            <p:cNvSpPr/>
            <p:nvPr/>
          </p:nvSpPr>
          <p:spPr>
            <a:xfrm rot="5400000">
              <a:off x="4065903" y="1626320"/>
              <a:ext cx="519311" cy="1256879"/>
            </a:xfrm>
            <a:prstGeom prst="homePlate">
              <a:avLst>
                <a:gd name="adj" fmla="val 300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7454" y="2058981"/>
              <a:ext cx="1409208" cy="31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精神懈怠危险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 flipV="1">
            <a:off x="1403648" y="2500309"/>
            <a:ext cx="6408712" cy="741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五边形 26"/>
          <p:cNvSpPr/>
          <p:nvPr/>
        </p:nvSpPr>
        <p:spPr>
          <a:xfrm rot="16200000" flipV="1">
            <a:off x="3051012" y="2040009"/>
            <a:ext cx="666685" cy="1958112"/>
          </a:xfrm>
          <a:prstGeom prst="homePlate">
            <a:avLst>
              <a:gd name="adj" fmla="val 300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136052" y="2328293"/>
            <a:ext cx="144000" cy="394879"/>
          </a:xfrm>
          <a:prstGeom prst="homePlate">
            <a:avLst>
              <a:gd name="adj" fmla="val 54815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865756" y="2435716"/>
            <a:ext cx="144016" cy="1440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310642" y="2414778"/>
            <a:ext cx="144016" cy="14401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 flipH="1">
            <a:off x="7999238" y="2310285"/>
            <a:ext cx="144000" cy="394879"/>
          </a:xfrm>
          <a:prstGeom prst="homePlate">
            <a:avLst>
              <a:gd name="adj" fmla="val 54815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MH_Page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379721" y="811200"/>
            <a:ext cx="8923135" cy="546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5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“四大危险”</a:t>
            </a:r>
            <a:r>
              <a:rPr lang="en-US" altLang="zh-CN" sz="25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党今天面临的最根本、最致命</a:t>
            </a:r>
            <a:r>
              <a:rPr lang="zh-CN" altLang="en-U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的危险</a:t>
            </a:r>
          </a:p>
        </p:txBody>
      </p:sp>
      <p:sp>
        <p:nvSpPr>
          <p:cNvPr id="39" name="椭圆 38"/>
          <p:cNvSpPr/>
          <p:nvPr/>
        </p:nvSpPr>
        <p:spPr>
          <a:xfrm>
            <a:off x="1760068" y="2435717"/>
            <a:ext cx="144016" cy="1440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416330" y="2435716"/>
            <a:ext cx="144016" cy="14401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7"/>
          <p:cNvSpPr txBox="1"/>
          <p:nvPr/>
        </p:nvSpPr>
        <p:spPr>
          <a:xfrm>
            <a:off x="2382624" y="2867210"/>
            <a:ext cx="21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能力不足危险</a:t>
            </a:r>
          </a:p>
        </p:txBody>
      </p:sp>
      <p:grpSp>
        <p:nvGrpSpPr>
          <p:cNvPr id="3" name="组合 45"/>
          <p:cNvGrpSpPr/>
          <p:nvPr/>
        </p:nvGrpSpPr>
        <p:grpSpPr>
          <a:xfrm>
            <a:off x="3923928" y="1563638"/>
            <a:ext cx="2104383" cy="758673"/>
            <a:chOff x="3646639" y="1995104"/>
            <a:chExt cx="1409208" cy="519311"/>
          </a:xfrm>
        </p:grpSpPr>
        <p:sp>
          <p:nvSpPr>
            <p:cNvPr id="47" name="五边形 46"/>
            <p:cNvSpPr/>
            <p:nvPr/>
          </p:nvSpPr>
          <p:spPr>
            <a:xfrm rot="5400000">
              <a:off x="4065903" y="1626320"/>
              <a:ext cx="519311" cy="1256879"/>
            </a:xfrm>
            <a:prstGeom prst="homePlate">
              <a:avLst>
                <a:gd name="adj" fmla="val 300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17"/>
            <p:cNvSpPr txBox="1"/>
            <p:nvPr/>
          </p:nvSpPr>
          <p:spPr>
            <a:xfrm>
              <a:off x="3646639" y="2029964"/>
              <a:ext cx="1409208" cy="31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脱离群众危险</a:t>
              </a:r>
            </a:p>
          </p:txBody>
        </p:sp>
      </p:grpSp>
      <p:sp>
        <p:nvSpPr>
          <p:cNvPr id="50" name="五边形 49"/>
          <p:cNvSpPr/>
          <p:nvPr/>
        </p:nvSpPr>
        <p:spPr>
          <a:xfrm rot="16200000" flipV="1">
            <a:off x="6161615" y="2016476"/>
            <a:ext cx="666685" cy="1958112"/>
          </a:xfrm>
          <a:prstGeom prst="homePlate">
            <a:avLst>
              <a:gd name="adj" fmla="val 300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7"/>
          <p:cNvSpPr txBox="1"/>
          <p:nvPr/>
        </p:nvSpPr>
        <p:spPr>
          <a:xfrm>
            <a:off x="5508154" y="2836245"/>
            <a:ext cx="21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消极腐败危险</a:t>
            </a:r>
          </a:p>
        </p:txBody>
      </p:sp>
      <p:sp>
        <p:nvSpPr>
          <p:cNvPr id="52" name="左大括号 51"/>
          <p:cNvSpPr/>
          <p:nvPr/>
        </p:nvSpPr>
        <p:spPr>
          <a:xfrm rot="5400000">
            <a:off x="6263593" y="1947742"/>
            <a:ext cx="538689" cy="3290129"/>
          </a:xfrm>
          <a:prstGeom prst="leftBrace">
            <a:avLst>
              <a:gd name="adj1" fmla="val 11719"/>
              <a:gd name="adj2" fmla="val 50033"/>
            </a:avLst>
          </a:prstGeom>
          <a:noFill/>
          <a:ln w="25400">
            <a:solidFill>
              <a:srgbClr val="FF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15570" y="362643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克服</a:t>
            </a:r>
            <a:r>
              <a:rPr lang="zh-CN" altLang="en-US" sz="2000" b="1" dirty="0" smtClean="0">
                <a:solidFill>
                  <a:srgbClr val="E36C0A"/>
                </a:solidFill>
              </a:rPr>
              <a:t>消极腐败分为三个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阶段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121689" y="3942530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781746" y="3926744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4860798" y="4094763"/>
            <a:ext cx="4958" cy="349195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205698" y="4077758"/>
            <a:ext cx="4958" cy="349195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6493722" y="3942530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/>
          <p:nvPr/>
        </p:nvCxnSpPr>
        <p:spPr>
          <a:xfrm>
            <a:off x="6572774" y="4110549"/>
            <a:ext cx="4958" cy="349195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4081847" y="4644922"/>
            <a:ext cx="1557902" cy="358529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b="1" dirty="0">
                <a:solidFill>
                  <a:srgbClr val="C00000"/>
                </a:solidFill>
              </a:rPr>
              <a:t>“不敢腐”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5802911" y="4634919"/>
            <a:ext cx="1557902" cy="358529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“不能腐”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7523976" y="4634920"/>
            <a:ext cx="1531463" cy="358529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b="1" dirty="0">
                <a:solidFill>
                  <a:srgbClr val="C00000"/>
                </a:solidFill>
              </a:rPr>
              <a:t>“不想腐”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2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一、习近平总书记系列重要讲话</a:t>
            </a:r>
            <a:r>
              <a:rPr lang="zh-CN" altLang="en-US" sz="24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的问题</a:t>
            </a:r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意识</a:t>
            </a:r>
          </a:p>
        </p:txBody>
      </p:sp>
      <p:sp>
        <p:nvSpPr>
          <p:cNvPr id="21" name="MH_Page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684584" y="815528"/>
            <a:ext cx="6295351" cy="546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5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我们党还面临着很多</a:t>
            </a:r>
            <a:r>
              <a:rPr lang="zh-CN" altLang="en-US" sz="25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具体问题</a:t>
            </a:r>
            <a:endParaRPr lang="zh-CN" altLang="en-US" sz="25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395536" y="2222287"/>
            <a:ext cx="2104383" cy="758673"/>
            <a:chOff x="3647454" y="1995104"/>
            <a:chExt cx="1409208" cy="519311"/>
          </a:xfrm>
        </p:grpSpPr>
        <p:sp>
          <p:nvSpPr>
            <p:cNvPr id="25" name="五边形 24"/>
            <p:cNvSpPr/>
            <p:nvPr/>
          </p:nvSpPr>
          <p:spPr>
            <a:xfrm rot="5400000">
              <a:off x="4065903" y="1626320"/>
              <a:ext cx="519311" cy="1256879"/>
            </a:xfrm>
            <a:prstGeom prst="homePlate">
              <a:avLst>
                <a:gd name="adj" fmla="val 300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17"/>
            <p:cNvSpPr txBox="1"/>
            <p:nvPr/>
          </p:nvSpPr>
          <p:spPr>
            <a:xfrm>
              <a:off x="3647454" y="2058981"/>
              <a:ext cx="1409208" cy="31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经济上的挑战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947292" y="3216205"/>
            <a:ext cx="7170849" cy="78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五边形 35"/>
          <p:cNvSpPr/>
          <p:nvPr/>
        </p:nvSpPr>
        <p:spPr>
          <a:xfrm rot="16200000" flipV="1">
            <a:off x="3978887" y="2739787"/>
            <a:ext cx="666685" cy="1958112"/>
          </a:xfrm>
          <a:prstGeom prst="homePlate">
            <a:avLst>
              <a:gd name="adj" fmla="val 300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679696" y="3036773"/>
            <a:ext cx="144000" cy="394879"/>
          </a:xfrm>
          <a:prstGeom prst="homePlate">
            <a:avLst>
              <a:gd name="adj" fmla="val 54815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176733" y="3144905"/>
            <a:ext cx="144016" cy="1440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240222" y="3135894"/>
            <a:ext cx="144016" cy="144016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边形 41"/>
          <p:cNvSpPr/>
          <p:nvPr/>
        </p:nvSpPr>
        <p:spPr>
          <a:xfrm flipH="1">
            <a:off x="8246351" y="3036772"/>
            <a:ext cx="144000" cy="394879"/>
          </a:xfrm>
          <a:prstGeom prst="homePlate">
            <a:avLst>
              <a:gd name="adj" fmla="val 54815"/>
            </a:avLst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303712" y="3144197"/>
            <a:ext cx="144016" cy="1440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17"/>
          <p:cNvSpPr txBox="1"/>
          <p:nvPr/>
        </p:nvSpPr>
        <p:spPr>
          <a:xfrm>
            <a:off x="3332046" y="3590521"/>
            <a:ext cx="21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政治上的挑战</a:t>
            </a:r>
          </a:p>
        </p:txBody>
      </p:sp>
      <p:grpSp>
        <p:nvGrpSpPr>
          <p:cNvPr id="4" name="组合 48"/>
          <p:cNvGrpSpPr/>
          <p:nvPr/>
        </p:nvGrpSpPr>
        <p:grpSpPr>
          <a:xfrm>
            <a:off x="6196549" y="2293164"/>
            <a:ext cx="2104383" cy="758673"/>
            <a:chOff x="3646639" y="1995104"/>
            <a:chExt cx="1409208" cy="519311"/>
          </a:xfrm>
        </p:grpSpPr>
        <p:sp>
          <p:nvSpPr>
            <p:cNvPr id="50" name="五边形 49"/>
            <p:cNvSpPr/>
            <p:nvPr/>
          </p:nvSpPr>
          <p:spPr>
            <a:xfrm rot="5400000">
              <a:off x="4065903" y="1626320"/>
              <a:ext cx="519311" cy="1256879"/>
            </a:xfrm>
            <a:prstGeom prst="homePlate">
              <a:avLst>
                <a:gd name="adj" fmla="val 300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3646639" y="2029964"/>
              <a:ext cx="1409208" cy="31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文化上的挑战</a:t>
              </a:r>
            </a:p>
          </p:txBody>
        </p:sp>
      </p:grpSp>
      <p:sp>
        <p:nvSpPr>
          <p:cNvPr id="62" name="圆角矩形 61"/>
          <p:cNvSpPr/>
          <p:nvPr/>
        </p:nvSpPr>
        <p:spPr>
          <a:xfrm>
            <a:off x="395536" y="3492070"/>
            <a:ext cx="1897198" cy="1294726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2194" y="3567812"/>
            <a:ext cx="19616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200" b="1" dirty="0">
                <a:solidFill>
                  <a:srgbClr val="C00000"/>
                </a:solidFill>
              </a:rPr>
              <a:t>传统的发展方式没有得到根本的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转变。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2896955" y="1768629"/>
            <a:ext cx="2920453" cy="1317554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 smtClean="0">
                <a:solidFill>
                  <a:srgbClr val="C00000"/>
                </a:solidFill>
              </a:rPr>
              <a:t>如果我们</a:t>
            </a:r>
            <a:r>
              <a:rPr lang="zh-CN" altLang="en-US" sz="2000" b="1" dirty="0">
                <a:solidFill>
                  <a:srgbClr val="C00000"/>
                </a:solidFill>
              </a:rPr>
              <a:t>不加快推进民主政治建设，完善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党内一些</a:t>
            </a:r>
            <a:r>
              <a:rPr lang="zh-CN" altLang="en-US" sz="2000" b="1" dirty="0">
                <a:solidFill>
                  <a:srgbClr val="C00000"/>
                </a:solidFill>
              </a:rPr>
              <a:t>体制机制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，就</a:t>
            </a:r>
            <a:r>
              <a:rPr lang="zh-CN" altLang="en-US" sz="2000" b="1" dirty="0">
                <a:solidFill>
                  <a:srgbClr val="C00000"/>
                </a:solidFill>
              </a:rPr>
              <a:t>不可能保持社会的长期稳定。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5823667" y="3486444"/>
            <a:ext cx="2977699" cy="1317554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solidFill>
                  <a:srgbClr val="C00000"/>
                </a:solidFill>
              </a:rPr>
              <a:t>各种社会思潮复杂多样，冲突交混。价值观领域乱象叠出，意识形态建设面临着严峻的挑战。</a:t>
            </a: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3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827584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7828257" y="1980954"/>
            <a:ext cx="648072" cy="360040"/>
          </a:xfrm>
          <a:prstGeom prst="triangl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1"/>
          <p:cNvSpPr txBox="1"/>
          <p:nvPr/>
        </p:nvSpPr>
        <p:spPr>
          <a:xfrm>
            <a:off x="1456172" y="1961790"/>
            <a:ext cx="638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二、坚定不移走中国特色社会主义道路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47027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4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4283968" y="987574"/>
            <a:ext cx="3839872" cy="3429475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TextBox 47"/>
          <p:cNvSpPr txBox="1"/>
          <p:nvPr/>
        </p:nvSpPr>
        <p:spPr>
          <a:xfrm>
            <a:off x="4276631" y="1090587"/>
            <a:ext cx="3831020" cy="322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习近平指出，无论搞革命、搞建设、搞改革，道路问题都是最根本的问题。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多年来，我们能够创造出人类历史上前无古人的发展成就，走出了正确道路是根本原因。现在，最关键的是坚定不移走这条道路、与时俱进拓展这条道路，推动中国特色社会主义道路越走越宽广。</a:t>
            </a:r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 rot="308615">
            <a:off x="7842999" y="4149989"/>
            <a:ext cx="852109" cy="721790"/>
          </a:xfrm>
          <a:custGeom>
            <a:avLst/>
            <a:gdLst>
              <a:gd name="T0" fmla="*/ 28 w 193"/>
              <a:gd name="T1" fmla="*/ 151 h 193"/>
              <a:gd name="T2" fmla="*/ 4 w 193"/>
              <a:gd name="T3" fmla="*/ 175 h 193"/>
              <a:gd name="T4" fmla="*/ 4 w 193"/>
              <a:gd name="T5" fmla="*/ 189 h 193"/>
              <a:gd name="T6" fmla="*/ 18 w 193"/>
              <a:gd name="T7" fmla="*/ 189 h 193"/>
              <a:gd name="T8" fmla="*/ 42 w 193"/>
              <a:gd name="T9" fmla="*/ 165 h 193"/>
              <a:gd name="T10" fmla="*/ 159 w 193"/>
              <a:gd name="T11" fmla="*/ 158 h 193"/>
              <a:gd name="T12" fmla="*/ 169 w 193"/>
              <a:gd name="T13" fmla="*/ 146 h 193"/>
              <a:gd name="T14" fmla="*/ 171 w 193"/>
              <a:gd name="T15" fmla="*/ 143 h 193"/>
              <a:gd name="T16" fmla="*/ 173 w 193"/>
              <a:gd name="T17" fmla="*/ 135 h 193"/>
              <a:gd name="T18" fmla="*/ 167 w 193"/>
              <a:gd name="T19" fmla="*/ 124 h 193"/>
              <a:gd name="T20" fmla="*/ 166 w 193"/>
              <a:gd name="T21" fmla="*/ 123 h 193"/>
              <a:gd name="T22" fmla="*/ 153 w 193"/>
              <a:gd name="T23" fmla="*/ 115 h 193"/>
              <a:gd name="T24" fmla="*/ 182 w 193"/>
              <a:gd name="T25" fmla="*/ 97 h 193"/>
              <a:gd name="T26" fmla="*/ 190 w 193"/>
              <a:gd name="T27" fmla="*/ 88 h 193"/>
              <a:gd name="T28" fmla="*/ 191 w 193"/>
              <a:gd name="T29" fmla="*/ 86 h 193"/>
              <a:gd name="T30" fmla="*/ 193 w 193"/>
              <a:gd name="T31" fmla="*/ 81 h 193"/>
              <a:gd name="T32" fmla="*/ 189 w 193"/>
              <a:gd name="T33" fmla="*/ 72 h 193"/>
              <a:gd name="T34" fmla="*/ 186 w 193"/>
              <a:gd name="T35" fmla="*/ 71 h 193"/>
              <a:gd name="T36" fmla="*/ 167 w 193"/>
              <a:gd name="T37" fmla="*/ 62 h 193"/>
              <a:gd name="T38" fmla="*/ 172 w 193"/>
              <a:gd name="T39" fmla="*/ 57 h 193"/>
              <a:gd name="T40" fmla="*/ 190 w 193"/>
              <a:gd name="T41" fmla="*/ 17 h 193"/>
              <a:gd name="T42" fmla="*/ 190 w 193"/>
              <a:gd name="T43" fmla="*/ 13 h 193"/>
              <a:gd name="T44" fmla="*/ 180 w 193"/>
              <a:gd name="T45" fmla="*/ 3 h 193"/>
              <a:gd name="T46" fmla="*/ 177 w 193"/>
              <a:gd name="T47" fmla="*/ 3 h 193"/>
              <a:gd name="T48" fmla="*/ 136 w 193"/>
              <a:gd name="T49" fmla="*/ 21 h 193"/>
              <a:gd name="T50" fmla="*/ 131 w 193"/>
              <a:gd name="T51" fmla="*/ 26 h 193"/>
              <a:gd name="T52" fmla="*/ 122 w 193"/>
              <a:gd name="T53" fmla="*/ 6 h 193"/>
              <a:gd name="T54" fmla="*/ 121 w 193"/>
              <a:gd name="T55" fmla="*/ 4 h 193"/>
              <a:gd name="T56" fmla="*/ 112 w 193"/>
              <a:gd name="T57" fmla="*/ 0 h 193"/>
              <a:gd name="T58" fmla="*/ 107 w 193"/>
              <a:gd name="T59" fmla="*/ 2 h 193"/>
              <a:gd name="T60" fmla="*/ 105 w 193"/>
              <a:gd name="T61" fmla="*/ 3 h 193"/>
              <a:gd name="T62" fmla="*/ 96 w 193"/>
              <a:gd name="T63" fmla="*/ 11 h 193"/>
              <a:gd name="T64" fmla="*/ 78 w 193"/>
              <a:gd name="T65" fmla="*/ 40 h 193"/>
              <a:gd name="T66" fmla="*/ 70 w 193"/>
              <a:gd name="T67" fmla="*/ 27 h 193"/>
              <a:gd name="T68" fmla="*/ 69 w 193"/>
              <a:gd name="T69" fmla="*/ 26 h 193"/>
              <a:gd name="T70" fmla="*/ 58 w 193"/>
              <a:gd name="T71" fmla="*/ 20 h 193"/>
              <a:gd name="T72" fmla="*/ 50 w 193"/>
              <a:gd name="T73" fmla="*/ 22 h 193"/>
              <a:gd name="T74" fmla="*/ 47 w 193"/>
              <a:gd name="T75" fmla="*/ 24 h 193"/>
              <a:gd name="T76" fmla="*/ 35 w 193"/>
              <a:gd name="T77" fmla="*/ 34 h 193"/>
              <a:gd name="T78" fmla="*/ 28 w 193"/>
              <a:gd name="T79" fmla="*/ 15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193">
                <a:moveTo>
                  <a:pt x="28" y="151"/>
                </a:moveTo>
                <a:cubicBezTo>
                  <a:pt x="4" y="175"/>
                  <a:pt x="4" y="175"/>
                  <a:pt x="4" y="175"/>
                </a:cubicBezTo>
                <a:cubicBezTo>
                  <a:pt x="0" y="179"/>
                  <a:pt x="0" y="185"/>
                  <a:pt x="4" y="189"/>
                </a:cubicBezTo>
                <a:cubicBezTo>
                  <a:pt x="8" y="193"/>
                  <a:pt x="14" y="193"/>
                  <a:pt x="18" y="189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76" y="193"/>
                  <a:pt x="127" y="190"/>
                  <a:pt x="159" y="158"/>
                </a:cubicBezTo>
                <a:cubicBezTo>
                  <a:pt x="163" y="154"/>
                  <a:pt x="166" y="150"/>
                  <a:pt x="169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1"/>
                  <a:pt x="173" y="138"/>
                  <a:pt x="173" y="135"/>
                </a:cubicBezTo>
                <a:cubicBezTo>
                  <a:pt x="173" y="131"/>
                  <a:pt x="171" y="127"/>
                  <a:pt x="167" y="124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1" y="120"/>
                  <a:pt x="157" y="117"/>
                  <a:pt x="153" y="115"/>
                </a:cubicBezTo>
                <a:cubicBezTo>
                  <a:pt x="164" y="112"/>
                  <a:pt x="173" y="106"/>
                  <a:pt x="182" y="97"/>
                </a:cubicBezTo>
                <a:cubicBezTo>
                  <a:pt x="185" y="94"/>
                  <a:pt x="188" y="91"/>
                  <a:pt x="190" y="88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3" y="83"/>
                  <a:pt x="193" y="81"/>
                </a:cubicBezTo>
                <a:cubicBezTo>
                  <a:pt x="193" y="77"/>
                  <a:pt x="191" y="74"/>
                  <a:pt x="189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0" y="67"/>
                  <a:pt x="174" y="64"/>
                  <a:pt x="167" y="62"/>
                </a:cubicBezTo>
                <a:cubicBezTo>
                  <a:pt x="169" y="61"/>
                  <a:pt x="170" y="59"/>
                  <a:pt x="172" y="57"/>
                </a:cubicBezTo>
                <a:cubicBezTo>
                  <a:pt x="184" y="46"/>
                  <a:pt x="189" y="31"/>
                  <a:pt x="190" y="17"/>
                </a:cubicBezTo>
                <a:cubicBezTo>
                  <a:pt x="190" y="16"/>
                  <a:pt x="190" y="14"/>
                  <a:pt x="190" y="13"/>
                </a:cubicBezTo>
                <a:cubicBezTo>
                  <a:pt x="190" y="8"/>
                  <a:pt x="185" y="3"/>
                  <a:pt x="180" y="3"/>
                </a:cubicBezTo>
                <a:cubicBezTo>
                  <a:pt x="177" y="3"/>
                  <a:pt x="177" y="3"/>
                  <a:pt x="177" y="3"/>
                </a:cubicBezTo>
                <a:cubicBezTo>
                  <a:pt x="162" y="4"/>
                  <a:pt x="147" y="9"/>
                  <a:pt x="136" y="21"/>
                </a:cubicBezTo>
                <a:cubicBezTo>
                  <a:pt x="134" y="23"/>
                  <a:pt x="132" y="24"/>
                  <a:pt x="131" y="26"/>
                </a:cubicBezTo>
                <a:cubicBezTo>
                  <a:pt x="129" y="19"/>
                  <a:pt x="126" y="13"/>
                  <a:pt x="122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6" y="0"/>
                  <a:pt x="112" y="0"/>
                </a:cubicBezTo>
                <a:cubicBezTo>
                  <a:pt x="110" y="0"/>
                  <a:pt x="109" y="1"/>
                  <a:pt x="107" y="2"/>
                </a:cubicBezTo>
                <a:cubicBezTo>
                  <a:pt x="106" y="2"/>
                  <a:pt x="105" y="3"/>
                  <a:pt x="105" y="3"/>
                </a:cubicBezTo>
                <a:cubicBezTo>
                  <a:pt x="101" y="6"/>
                  <a:pt x="99" y="8"/>
                  <a:pt x="96" y="11"/>
                </a:cubicBezTo>
                <a:cubicBezTo>
                  <a:pt x="87" y="20"/>
                  <a:pt x="81" y="29"/>
                  <a:pt x="78" y="40"/>
                </a:cubicBezTo>
                <a:cubicBezTo>
                  <a:pt x="76" y="36"/>
                  <a:pt x="73" y="32"/>
                  <a:pt x="70" y="27"/>
                </a:cubicBezTo>
                <a:cubicBezTo>
                  <a:pt x="69" y="26"/>
                  <a:pt x="69" y="26"/>
                  <a:pt x="69" y="26"/>
                </a:cubicBezTo>
                <a:cubicBezTo>
                  <a:pt x="66" y="22"/>
                  <a:pt x="62" y="20"/>
                  <a:pt x="58" y="20"/>
                </a:cubicBezTo>
                <a:cubicBezTo>
                  <a:pt x="55" y="20"/>
                  <a:pt x="52" y="21"/>
                  <a:pt x="50" y="22"/>
                </a:cubicBezTo>
                <a:cubicBezTo>
                  <a:pt x="49" y="23"/>
                  <a:pt x="48" y="24"/>
                  <a:pt x="47" y="24"/>
                </a:cubicBezTo>
                <a:cubicBezTo>
                  <a:pt x="43" y="27"/>
                  <a:pt x="39" y="30"/>
                  <a:pt x="35" y="34"/>
                </a:cubicBezTo>
                <a:cubicBezTo>
                  <a:pt x="3" y="66"/>
                  <a:pt x="0" y="117"/>
                  <a:pt x="28" y="151"/>
                </a:cubicBezTo>
                <a:close/>
              </a:path>
            </a:pathLst>
          </a:custGeom>
          <a:solidFill>
            <a:srgbClr val="A500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TextBox 1"/>
          <p:cNvSpPr txBox="1"/>
          <p:nvPr/>
        </p:nvSpPr>
        <p:spPr>
          <a:xfrm>
            <a:off x="365585" y="188131"/>
            <a:ext cx="726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二、坚定不移走中国特色社会主义道路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42" y="1347614"/>
            <a:ext cx="3810000" cy="2476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77048"/>
            <a:ext cx="1989921" cy="6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7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9191347"/>
  <p:tag name="MH_LIBRARY" val="GRAPHIC"/>
  <p:tag name="MH_TYPE" val="PageTitle"/>
  <p:tag name="MH_ORDER" val="Page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Desc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SubTitle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9191347"/>
  <p:tag name="MH_LIBRARY" val="GRAPHIC"/>
  <p:tag name="MH_TYPE" val="PageTitle"/>
  <p:tag name="MH_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9191347"/>
  <p:tag name="MH_LIBRARY" val="GRAPHIC"/>
  <p:tag name="MH_TYPE" val="PageTitle"/>
  <p:tag name="MH_ORDER" val="Page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242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493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62711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5F5F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5F5F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995</Words>
  <Application>Microsoft Office PowerPoint</Application>
  <PresentationFormat>全屏显示(16:9)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171</cp:revision>
  <dcterms:created xsi:type="dcterms:W3CDTF">2014-08-15T12:27:29Z</dcterms:created>
  <dcterms:modified xsi:type="dcterms:W3CDTF">2016-08-31T09:26:09Z</dcterms:modified>
</cp:coreProperties>
</file>