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10" r:id="rId4"/>
    <p:sldMasterId id="2147483722" r:id="rId5"/>
    <p:sldMasterId id="2147483734" r:id="rId6"/>
    <p:sldMasterId id="2147483746" r:id="rId7"/>
    <p:sldMasterId id="2147483758" r:id="rId8"/>
  </p:sldMasterIdLst>
  <p:notesMasterIdLst>
    <p:notesMasterId r:id="rId50"/>
  </p:notesMasterIdLst>
  <p:sldIdLst>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 id="560" r:id="rId45"/>
    <p:sldId id="561" r:id="rId46"/>
    <p:sldId id="562" r:id="rId47"/>
    <p:sldId id="563" r:id="rId48"/>
    <p:sldId id="564" r:id="rId49"/>
  </p:sldIdLst>
  <p:sldSz cx="12196763" cy="6858000"/>
  <p:notesSz cx="6858000" cy="9144000"/>
  <p:custDataLst>
    <p:tags r:id="rId5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CF410"/>
    <a:srgbClr val="F8F8F8"/>
    <a:srgbClr val="D01C63"/>
    <a:srgbClr val="0067AC"/>
    <a:srgbClr val="21A3D0"/>
    <a:srgbClr val="DDDDDD"/>
    <a:srgbClr val="A9BECB"/>
    <a:srgbClr val="F595DC"/>
    <a:srgbClr val="F16B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0" autoAdjust="0"/>
    <p:restoredTop sz="96366" autoAdjust="0"/>
  </p:normalViewPr>
  <p:slideViewPr>
    <p:cSldViewPr snapToObjects="1">
      <p:cViewPr varScale="1">
        <p:scale>
          <a:sx n="74" d="100"/>
          <a:sy n="74" d="100"/>
        </p:scale>
        <p:origin x="-354" y="-96"/>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 typeface="Arial" pitchFamily="34" charset="0"/>
              <a:buNone/>
              <a:defRPr sz="1200"/>
            </a:lvl1pPr>
          </a:lstStyle>
          <a:p>
            <a:pPr>
              <a:defRPr/>
            </a:pPr>
            <a:fld id="{8AB757A0-0D48-492D-BCE0-AE452A67D6FE}" type="datetimeFigureOut">
              <a:rPr lang="zh-CN" altLang="en-US"/>
              <a:pPr>
                <a:defRPr/>
              </a:pPr>
              <a:t>2016-11-17</a:t>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 typeface="Arial"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 typeface="Arial" pitchFamily="34" charset="0"/>
              <a:buNone/>
              <a:defRPr sz="1200"/>
            </a:lvl1pPr>
          </a:lstStyle>
          <a:p>
            <a:pPr>
              <a:defRPr/>
            </a:pPr>
            <a:fld id="{43494ED5-D662-4B4B-BC97-E55E2CEF262B}" type="slidenum">
              <a:rPr lang="zh-CN" altLang="en-US"/>
              <a:pPr>
                <a:defRPr/>
              </a:pPr>
              <a:t>‹#›</a:t>
            </a:fld>
            <a:endParaRPr lang="en-US"/>
          </a:p>
        </p:txBody>
      </p:sp>
    </p:spTree>
    <p:extLst>
      <p:ext uri="{BB962C8B-B14F-4D97-AF65-F5344CB8AC3E}">
        <p14:creationId xmlns="" xmlns:p14="http://schemas.microsoft.com/office/powerpoint/2010/main" val="2765742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8A2B791-F294-4050-9AFA-9A68E8CC97E1}" type="slidenum">
              <a:rPr lang="zh-CN" altLang="en-US" smtClean="0"/>
              <a:pPr/>
              <a:t>1</a:t>
            </a:fld>
            <a:endParaRPr lang="en-US" altLang="zh-CN"/>
          </a:p>
        </p:txBody>
      </p:sp>
    </p:spTree>
    <p:extLst>
      <p:ext uri="{BB962C8B-B14F-4D97-AF65-F5344CB8AC3E}">
        <p14:creationId xmlns="" xmlns:p14="http://schemas.microsoft.com/office/powerpoint/2010/main" val="415218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10</a:t>
            </a:fld>
            <a:endParaRPr lang="en-US" altLang="zh-CN"/>
          </a:p>
        </p:txBody>
      </p:sp>
    </p:spTree>
    <p:extLst>
      <p:ext uri="{BB962C8B-B14F-4D97-AF65-F5344CB8AC3E}">
        <p14:creationId xmlns="" xmlns:p14="http://schemas.microsoft.com/office/powerpoint/2010/main" val="282897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11</a:t>
            </a:fld>
            <a:endParaRPr lang="en-US" altLang="zh-CN"/>
          </a:p>
        </p:txBody>
      </p:sp>
    </p:spTree>
    <p:extLst>
      <p:ext uri="{BB962C8B-B14F-4D97-AF65-F5344CB8AC3E}">
        <p14:creationId xmlns="" xmlns:p14="http://schemas.microsoft.com/office/powerpoint/2010/main" val="207400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12</a:t>
            </a:fld>
            <a:endParaRPr lang="en-US" altLang="zh-CN"/>
          </a:p>
        </p:txBody>
      </p:sp>
    </p:spTree>
    <p:extLst>
      <p:ext uri="{BB962C8B-B14F-4D97-AF65-F5344CB8AC3E}">
        <p14:creationId xmlns="" xmlns:p14="http://schemas.microsoft.com/office/powerpoint/2010/main" val="44312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
        <p:nvSpPr>
          <p:cNvPr id="13316"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E4736074-0686-40B1-8BCD-3F26F7688666}" type="slidenum">
              <a:rPr lang="zh-CN" altLang="en-US" smtClean="0"/>
              <a:pPr/>
              <a:t>13</a:t>
            </a:fld>
            <a:endParaRPr lang="en-US" altLang="zh-CN"/>
          </a:p>
        </p:txBody>
      </p:sp>
    </p:spTree>
    <p:extLst>
      <p:ext uri="{BB962C8B-B14F-4D97-AF65-F5344CB8AC3E}">
        <p14:creationId xmlns="" xmlns:p14="http://schemas.microsoft.com/office/powerpoint/2010/main" val="200000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14</a:t>
            </a:fld>
            <a:endParaRPr lang="en-US" altLang="zh-CN"/>
          </a:p>
        </p:txBody>
      </p:sp>
    </p:spTree>
    <p:extLst>
      <p:ext uri="{BB962C8B-B14F-4D97-AF65-F5344CB8AC3E}">
        <p14:creationId xmlns="" xmlns:p14="http://schemas.microsoft.com/office/powerpoint/2010/main" val="114669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15</a:t>
            </a:fld>
            <a:endParaRPr lang="en-US" altLang="zh-CN"/>
          </a:p>
        </p:txBody>
      </p:sp>
    </p:spTree>
    <p:extLst>
      <p:ext uri="{BB962C8B-B14F-4D97-AF65-F5344CB8AC3E}">
        <p14:creationId xmlns="" xmlns:p14="http://schemas.microsoft.com/office/powerpoint/2010/main" val="294189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16</a:t>
            </a:fld>
            <a:endParaRPr lang="en-US" altLang="zh-CN"/>
          </a:p>
        </p:txBody>
      </p:sp>
    </p:spTree>
    <p:extLst>
      <p:ext uri="{BB962C8B-B14F-4D97-AF65-F5344CB8AC3E}">
        <p14:creationId xmlns="" xmlns:p14="http://schemas.microsoft.com/office/powerpoint/2010/main" val="304737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17</a:t>
            </a:fld>
            <a:endParaRPr lang="en-US" altLang="zh-CN"/>
          </a:p>
        </p:txBody>
      </p:sp>
    </p:spTree>
    <p:extLst>
      <p:ext uri="{BB962C8B-B14F-4D97-AF65-F5344CB8AC3E}">
        <p14:creationId xmlns="" xmlns:p14="http://schemas.microsoft.com/office/powerpoint/2010/main" val="2833923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
        <p:nvSpPr>
          <p:cNvPr id="13316"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E4736074-0686-40B1-8BCD-3F26F7688666}" type="slidenum">
              <a:rPr lang="zh-CN" altLang="en-US" smtClean="0"/>
              <a:pPr/>
              <a:t>18</a:t>
            </a:fld>
            <a:endParaRPr lang="en-US" altLang="zh-CN"/>
          </a:p>
        </p:txBody>
      </p:sp>
    </p:spTree>
    <p:extLst>
      <p:ext uri="{BB962C8B-B14F-4D97-AF65-F5344CB8AC3E}">
        <p14:creationId xmlns="" xmlns:p14="http://schemas.microsoft.com/office/powerpoint/2010/main" val="3844570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19</a:t>
            </a:fld>
            <a:endParaRPr lang="en-US" altLang="zh-CN"/>
          </a:p>
        </p:txBody>
      </p:sp>
    </p:spTree>
    <p:extLst>
      <p:ext uri="{BB962C8B-B14F-4D97-AF65-F5344CB8AC3E}">
        <p14:creationId xmlns="" xmlns:p14="http://schemas.microsoft.com/office/powerpoint/2010/main" val="8018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pPr/>
              <a:t>2</a:t>
            </a:fld>
            <a:endParaRPr lang="en-US" altLang="zh-CN"/>
          </a:p>
        </p:txBody>
      </p:sp>
    </p:spTree>
    <p:extLst>
      <p:ext uri="{BB962C8B-B14F-4D97-AF65-F5344CB8AC3E}">
        <p14:creationId xmlns="" xmlns:p14="http://schemas.microsoft.com/office/powerpoint/2010/main" val="3967341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20</a:t>
            </a:fld>
            <a:endParaRPr lang="en-US" altLang="zh-CN"/>
          </a:p>
        </p:txBody>
      </p:sp>
    </p:spTree>
    <p:extLst>
      <p:ext uri="{BB962C8B-B14F-4D97-AF65-F5344CB8AC3E}">
        <p14:creationId xmlns="" xmlns:p14="http://schemas.microsoft.com/office/powerpoint/2010/main" val="242231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21</a:t>
            </a:fld>
            <a:endParaRPr lang="en-US" altLang="zh-CN"/>
          </a:p>
        </p:txBody>
      </p:sp>
    </p:spTree>
    <p:extLst>
      <p:ext uri="{BB962C8B-B14F-4D97-AF65-F5344CB8AC3E}">
        <p14:creationId xmlns="" xmlns:p14="http://schemas.microsoft.com/office/powerpoint/2010/main" val="3802328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22</a:t>
            </a:fld>
            <a:endParaRPr lang="en-US" altLang="zh-CN"/>
          </a:p>
        </p:txBody>
      </p:sp>
    </p:spTree>
    <p:extLst>
      <p:ext uri="{BB962C8B-B14F-4D97-AF65-F5344CB8AC3E}">
        <p14:creationId xmlns="" xmlns:p14="http://schemas.microsoft.com/office/powerpoint/2010/main" val="142624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23</a:t>
            </a:fld>
            <a:endParaRPr lang="en-US" altLang="zh-CN">
              <a:solidFill>
                <a:srgbClr val="000000"/>
              </a:solidFill>
            </a:endParaRPr>
          </a:p>
        </p:txBody>
      </p:sp>
    </p:spTree>
    <p:extLst>
      <p:ext uri="{BB962C8B-B14F-4D97-AF65-F5344CB8AC3E}">
        <p14:creationId xmlns="" xmlns:p14="http://schemas.microsoft.com/office/powerpoint/2010/main" val="153567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24</a:t>
            </a:fld>
            <a:endParaRPr lang="en-US" altLang="zh-CN">
              <a:solidFill>
                <a:srgbClr val="000000"/>
              </a:solidFill>
            </a:endParaRPr>
          </a:p>
        </p:txBody>
      </p:sp>
    </p:spTree>
    <p:extLst>
      <p:ext uri="{BB962C8B-B14F-4D97-AF65-F5344CB8AC3E}">
        <p14:creationId xmlns="" xmlns:p14="http://schemas.microsoft.com/office/powerpoint/2010/main" val="316883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25</a:t>
            </a:fld>
            <a:endParaRPr lang="en-US" altLang="zh-CN">
              <a:solidFill>
                <a:srgbClr val="000000"/>
              </a:solidFill>
            </a:endParaRPr>
          </a:p>
        </p:txBody>
      </p:sp>
    </p:spTree>
    <p:extLst>
      <p:ext uri="{BB962C8B-B14F-4D97-AF65-F5344CB8AC3E}">
        <p14:creationId xmlns="" xmlns:p14="http://schemas.microsoft.com/office/powerpoint/2010/main" val="644668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26</a:t>
            </a:fld>
            <a:endParaRPr lang="en-US" altLang="zh-CN">
              <a:solidFill>
                <a:srgbClr val="000000"/>
              </a:solidFill>
            </a:endParaRPr>
          </a:p>
        </p:txBody>
      </p:sp>
    </p:spTree>
    <p:extLst>
      <p:ext uri="{BB962C8B-B14F-4D97-AF65-F5344CB8AC3E}">
        <p14:creationId xmlns="" xmlns:p14="http://schemas.microsoft.com/office/powerpoint/2010/main" val="2075836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27</a:t>
            </a:fld>
            <a:endParaRPr lang="en-US" altLang="zh-CN">
              <a:solidFill>
                <a:srgbClr val="000000"/>
              </a:solidFill>
            </a:endParaRPr>
          </a:p>
        </p:txBody>
      </p:sp>
    </p:spTree>
    <p:extLst>
      <p:ext uri="{BB962C8B-B14F-4D97-AF65-F5344CB8AC3E}">
        <p14:creationId xmlns="" xmlns:p14="http://schemas.microsoft.com/office/powerpoint/2010/main" val="1797851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28</a:t>
            </a:fld>
            <a:endParaRPr lang="en-US" altLang="zh-CN">
              <a:solidFill>
                <a:srgbClr val="000000"/>
              </a:solidFill>
            </a:endParaRPr>
          </a:p>
        </p:txBody>
      </p:sp>
    </p:spTree>
    <p:extLst>
      <p:ext uri="{BB962C8B-B14F-4D97-AF65-F5344CB8AC3E}">
        <p14:creationId xmlns="" xmlns:p14="http://schemas.microsoft.com/office/powerpoint/2010/main" val="1143618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29</a:t>
            </a:fld>
            <a:endParaRPr lang="en-US" altLang="zh-CN">
              <a:solidFill>
                <a:srgbClr val="000000"/>
              </a:solidFill>
            </a:endParaRPr>
          </a:p>
        </p:txBody>
      </p:sp>
    </p:spTree>
    <p:extLst>
      <p:ext uri="{BB962C8B-B14F-4D97-AF65-F5344CB8AC3E}">
        <p14:creationId xmlns="" xmlns:p14="http://schemas.microsoft.com/office/powerpoint/2010/main" val="220691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
        <p:nvSpPr>
          <p:cNvPr id="13316"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E4736074-0686-40B1-8BCD-3F26F7688666}" type="slidenum">
              <a:rPr lang="zh-CN" altLang="en-US" smtClean="0"/>
              <a:pPr/>
              <a:t>3</a:t>
            </a:fld>
            <a:endParaRPr lang="en-US" altLang="zh-CN"/>
          </a:p>
        </p:txBody>
      </p:sp>
    </p:spTree>
    <p:extLst>
      <p:ext uri="{BB962C8B-B14F-4D97-AF65-F5344CB8AC3E}">
        <p14:creationId xmlns="" xmlns:p14="http://schemas.microsoft.com/office/powerpoint/2010/main" val="263909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30</a:t>
            </a:fld>
            <a:endParaRPr lang="en-US" altLang="zh-CN">
              <a:solidFill>
                <a:srgbClr val="000000"/>
              </a:solidFill>
            </a:endParaRPr>
          </a:p>
        </p:txBody>
      </p:sp>
    </p:spTree>
    <p:extLst>
      <p:ext uri="{BB962C8B-B14F-4D97-AF65-F5344CB8AC3E}">
        <p14:creationId xmlns="" xmlns:p14="http://schemas.microsoft.com/office/powerpoint/2010/main" val="2186368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31</a:t>
            </a:fld>
            <a:endParaRPr lang="en-US" altLang="zh-CN">
              <a:solidFill>
                <a:srgbClr val="000000"/>
              </a:solidFill>
            </a:endParaRPr>
          </a:p>
        </p:txBody>
      </p:sp>
    </p:spTree>
    <p:extLst>
      <p:ext uri="{BB962C8B-B14F-4D97-AF65-F5344CB8AC3E}">
        <p14:creationId xmlns="" xmlns:p14="http://schemas.microsoft.com/office/powerpoint/2010/main" val="3636323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32</a:t>
            </a:fld>
            <a:endParaRPr lang="en-US" altLang="zh-CN">
              <a:solidFill>
                <a:srgbClr val="000000"/>
              </a:solidFill>
            </a:endParaRPr>
          </a:p>
        </p:txBody>
      </p:sp>
    </p:spTree>
    <p:extLst>
      <p:ext uri="{BB962C8B-B14F-4D97-AF65-F5344CB8AC3E}">
        <p14:creationId xmlns="" xmlns:p14="http://schemas.microsoft.com/office/powerpoint/2010/main" val="2514942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33</a:t>
            </a:fld>
            <a:endParaRPr lang="en-US" altLang="zh-CN">
              <a:solidFill>
                <a:srgbClr val="000000"/>
              </a:solidFill>
            </a:endParaRPr>
          </a:p>
        </p:txBody>
      </p:sp>
    </p:spTree>
    <p:extLst>
      <p:ext uri="{BB962C8B-B14F-4D97-AF65-F5344CB8AC3E}">
        <p14:creationId xmlns="" xmlns:p14="http://schemas.microsoft.com/office/powerpoint/2010/main" val="200552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34</a:t>
            </a:fld>
            <a:endParaRPr lang="en-US" altLang="zh-CN">
              <a:solidFill>
                <a:srgbClr val="000000"/>
              </a:solidFill>
            </a:endParaRPr>
          </a:p>
        </p:txBody>
      </p:sp>
    </p:spTree>
    <p:extLst>
      <p:ext uri="{BB962C8B-B14F-4D97-AF65-F5344CB8AC3E}">
        <p14:creationId xmlns="" xmlns:p14="http://schemas.microsoft.com/office/powerpoint/2010/main" val="1221865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35</a:t>
            </a:fld>
            <a:endParaRPr lang="en-US" altLang="zh-CN">
              <a:solidFill>
                <a:srgbClr val="000000"/>
              </a:solidFill>
            </a:endParaRPr>
          </a:p>
        </p:txBody>
      </p:sp>
    </p:spTree>
    <p:extLst>
      <p:ext uri="{BB962C8B-B14F-4D97-AF65-F5344CB8AC3E}">
        <p14:creationId xmlns="" xmlns:p14="http://schemas.microsoft.com/office/powerpoint/2010/main" val="483648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36</a:t>
            </a:fld>
            <a:endParaRPr lang="en-US" altLang="zh-CN">
              <a:solidFill>
                <a:srgbClr val="000000"/>
              </a:solidFill>
            </a:endParaRPr>
          </a:p>
        </p:txBody>
      </p:sp>
    </p:spTree>
    <p:extLst>
      <p:ext uri="{BB962C8B-B14F-4D97-AF65-F5344CB8AC3E}">
        <p14:creationId xmlns="" xmlns:p14="http://schemas.microsoft.com/office/powerpoint/2010/main" val="388693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37</a:t>
            </a:fld>
            <a:endParaRPr lang="en-US" altLang="zh-CN">
              <a:solidFill>
                <a:srgbClr val="000000"/>
              </a:solidFill>
            </a:endParaRPr>
          </a:p>
        </p:txBody>
      </p:sp>
    </p:spTree>
    <p:extLst>
      <p:ext uri="{BB962C8B-B14F-4D97-AF65-F5344CB8AC3E}">
        <p14:creationId xmlns="" xmlns:p14="http://schemas.microsoft.com/office/powerpoint/2010/main" val="1194830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38</a:t>
            </a:fld>
            <a:endParaRPr lang="en-US" altLang="zh-CN">
              <a:solidFill>
                <a:srgbClr val="000000"/>
              </a:solidFill>
            </a:endParaRPr>
          </a:p>
        </p:txBody>
      </p:sp>
    </p:spTree>
    <p:extLst>
      <p:ext uri="{BB962C8B-B14F-4D97-AF65-F5344CB8AC3E}">
        <p14:creationId xmlns="" xmlns:p14="http://schemas.microsoft.com/office/powerpoint/2010/main" val="1408239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solidFill>
                  <a:srgbClr val="000000"/>
                </a:solidFill>
              </a:rPr>
              <a:pPr/>
              <a:t>39</a:t>
            </a:fld>
            <a:endParaRPr lang="en-US" altLang="zh-CN">
              <a:solidFill>
                <a:srgbClr val="000000"/>
              </a:solidFill>
            </a:endParaRPr>
          </a:p>
        </p:txBody>
      </p:sp>
    </p:spTree>
    <p:extLst>
      <p:ext uri="{BB962C8B-B14F-4D97-AF65-F5344CB8AC3E}">
        <p14:creationId xmlns="" xmlns:p14="http://schemas.microsoft.com/office/powerpoint/2010/main" val="140750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4</a:t>
            </a:fld>
            <a:endParaRPr lang="en-US" altLang="zh-CN"/>
          </a:p>
        </p:txBody>
      </p:sp>
    </p:spTree>
    <p:extLst>
      <p:ext uri="{BB962C8B-B14F-4D97-AF65-F5344CB8AC3E}">
        <p14:creationId xmlns="" xmlns:p14="http://schemas.microsoft.com/office/powerpoint/2010/main" val="4123507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solidFill>
                  <a:srgbClr val="000000"/>
                </a:solidFill>
              </a:rPr>
              <a:pPr/>
              <a:t>40</a:t>
            </a:fld>
            <a:endParaRPr lang="en-US" altLang="zh-CN">
              <a:solidFill>
                <a:srgbClr val="000000"/>
              </a:solidFill>
            </a:endParaRPr>
          </a:p>
        </p:txBody>
      </p:sp>
    </p:spTree>
    <p:extLst>
      <p:ext uri="{BB962C8B-B14F-4D97-AF65-F5344CB8AC3E}">
        <p14:creationId xmlns="" xmlns:p14="http://schemas.microsoft.com/office/powerpoint/2010/main" val="3954826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fld id="{C8A2B791-F294-4050-9AFA-9A68E8CC97E1}"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t>41</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 xmlns:p14="http://schemas.microsoft.com/office/powerpoint/2010/main" val="307758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5</a:t>
            </a:fld>
            <a:endParaRPr lang="en-US" altLang="zh-CN"/>
          </a:p>
        </p:txBody>
      </p:sp>
    </p:spTree>
    <p:extLst>
      <p:ext uri="{BB962C8B-B14F-4D97-AF65-F5344CB8AC3E}">
        <p14:creationId xmlns="" xmlns:p14="http://schemas.microsoft.com/office/powerpoint/2010/main" val="212228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6</a:t>
            </a:fld>
            <a:endParaRPr lang="en-US" altLang="zh-CN"/>
          </a:p>
        </p:txBody>
      </p:sp>
    </p:spTree>
    <p:extLst>
      <p:ext uri="{BB962C8B-B14F-4D97-AF65-F5344CB8AC3E}">
        <p14:creationId xmlns="" xmlns:p14="http://schemas.microsoft.com/office/powerpoint/2010/main" val="214875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7</a:t>
            </a:fld>
            <a:endParaRPr lang="en-US" altLang="zh-CN"/>
          </a:p>
        </p:txBody>
      </p:sp>
    </p:spTree>
    <p:extLst>
      <p:ext uri="{BB962C8B-B14F-4D97-AF65-F5344CB8AC3E}">
        <p14:creationId xmlns="" xmlns:p14="http://schemas.microsoft.com/office/powerpoint/2010/main" val="10574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8</a:t>
            </a:fld>
            <a:endParaRPr lang="en-US" altLang="zh-CN"/>
          </a:p>
        </p:txBody>
      </p:sp>
    </p:spTree>
    <p:extLst>
      <p:ext uri="{BB962C8B-B14F-4D97-AF65-F5344CB8AC3E}">
        <p14:creationId xmlns="" xmlns:p14="http://schemas.microsoft.com/office/powerpoint/2010/main" val="310397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dirty="0"/>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pPr/>
              <a:t>9</a:t>
            </a:fld>
            <a:endParaRPr lang="en-US" altLang="zh-CN"/>
          </a:p>
        </p:txBody>
      </p:sp>
    </p:spTree>
    <p:extLst>
      <p:ext uri="{BB962C8B-B14F-4D97-AF65-F5344CB8AC3E}">
        <p14:creationId xmlns="" xmlns:p14="http://schemas.microsoft.com/office/powerpoint/2010/main" val="296551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1"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98878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FFFFFF"/>
                </a:solidFill>
                <a:latin typeface="宋体" panose="02010600030101010101" pitchFamily="2" charset="-122"/>
              </a:rPr>
              <a:t>page[</a:t>
            </a:r>
            <a:fld id="{147BAE08-4BDD-4DD0-83FF-A4CAB9D57868}" type="slidenum">
              <a:rPr lang="en-US" altLang="zh-CN" sz="1400">
                <a:solidFill>
                  <a:srgbClr val="FFFFFF"/>
                </a:solidFill>
                <a:latin typeface="宋体" panose="02010600030101010101" pitchFamily="2" charset="-122"/>
              </a:rPr>
              <a:pPr algn="ctr" eaLnBrk="1" hangingPunct="1"/>
              <a:t>‹#›</a:t>
            </a:fld>
            <a:r>
              <a:rPr lang="en-US" altLang="zh-CN" sz="1400">
                <a:solidFill>
                  <a:srgbClr val="FFFFFF"/>
                </a:solidFill>
                <a:latin typeface="宋体" panose="02010600030101010101" pitchFamily="2" charset="-122"/>
              </a:rPr>
              <a:t>]</a:t>
            </a:r>
            <a:endParaRPr lang="zh-CN" altLang="en-US" sz="1400">
              <a:solidFill>
                <a:srgbClr val="FFFFFF"/>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86292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355473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7676148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65545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2974698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1838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263731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741000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968378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8357377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6369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0"/>
          <p:cNvGrpSpPr/>
          <p:nvPr userDrawn="1"/>
        </p:nvGrpSpPr>
        <p:grpSpPr>
          <a:xfrm>
            <a:off x="0" y="6570921"/>
            <a:ext cx="12196763" cy="288667"/>
            <a:chOff x="0" y="6481763"/>
            <a:chExt cx="12196763" cy="377825"/>
          </a:xfrm>
        </p:grpSpPr>
        <p:sp>
          <p:nvSpPr>
            <p:cNvPr id="9" name="Freeform 5"/>
            <p:cNvSpPr>
              <a:spLocks/>
            </p:cNvSpPr>
            <p:nvPr userDrawn="1"/>
          </p:nvSpPr>
          <p:spPr bwMode="auto">
            <a:xfrm>
              <a:off x="0" y="6624638"/>
              <a:ext cx="10371138" cy="234950"/>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B51B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337800" y="6481763"/>
              <a:ext cx="1858963" cy="377824"/>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33E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TextBox 3"/>
          <p:cNvSpPr txBox="1">
            <a:spLocks noChangeArrowheads="1"/>
          </p:cNvSpPr>
          <p:nvPr userDrawn="1"/>
        </p:nvSpPr>
        <p:spPr bwMode="auto">
          <a:xfrm>
            <a:off x="10754870" y="6537621"/>
            <a:ext cx="11842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chemeClr val="accent3"/>
                </a:solidFill>
                <a:latin typeface="宋体" panose="02010600030101010101" pitchFamily="2" charset="-122"/>
              </a:rPr>
              <a:t>page[</a:t>
            </a:r>
            <a:fld id="{147BAE08-4BDD-4DD0-83FF-A4CAB9D57868}" type="slidenum">
              <a:rPr lang="en-US" altLang="zh-CN" sz="1400">
                <a:solidFill>
                  <a:schemeClr val="accent3"/>
                </a:solidFill>
                <a:latin typeface="宋体" panose="02010600030101010101" pitchFamily="2" charset="-122"/>
              </a:rPr>
              <a:pPr algn="ctr" eaLnBrk="1" hangingPunct="1"/>
              <a:t>‹#›</a:t>
            </a:fld>
            <a:r>
              <a:rPr lang="en-US" altLang="zh-CN" sz="1400">
                <a:solidFill>
                  <a:schemeClr val="accent3"/>
                </a:solidFill>
                <a:latin typeface="宋体" panose="02010600030101010101" pitchFamily="2" charset="-122"/>
              </a:rPr>
              <a:t>]</a:t>
            </a:r>
            <a:endParaRPr lang="zh-CN" altLang="en-US" sz="1400">
              <a:solidFill>
                <a:schemeClr val="accent3"/>
              </a:solidFill>
              <a:latin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4252648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9310024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04398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49825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26306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35207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31256194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91616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2687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50556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986813" y="154427"/>
            <a:ext cx="1989921" cy="696473"/>
          </a:xfrm>
          <a:prstGeom prst="rect">
            <a:avLst/>
          </a:prstGeom>
        </p:spPr>
      </p:pic>
    </p:spTree>
    <p:extLst>
      <p:ext uri="{BB962C8B-B14F-4D97-AF65-F5344CB8AC3E}">
        <p14:creationId xmlns="" xmlns:p14="http://schemas.microsoft.com/office/powerpoint/2010/main" val="33944653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pic>
        <p:nvPicPr>
          <p:cNvPr id="2" name="图片 1"/>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9823527" y="154427"/>
            <a:ext cx="2153207" cy="753623"/>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notesSlide" Target="../notesSlides/notesSlide11.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3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28.xml"/><Relationship Id="rId7" Type="http://schemas.openxmlformats.org/officeDocument/2006/relationships/image" Target="../media/image19.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2.xml"/><Relationship Id="rId5" Type="http://schemas.openxmlformats.org/officeDocument/2006/relationships/slideLayout" Target="../slideLayouts/slideLayout35.xml"/><Relationship Id="rId4"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1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46.xml"/><Relationship Id="rId5" Type="http://schemas.openxmlformats.org/officeDocument/2006/relationships/tags" Target="../tags/tag34.xml"/><Relationship Id="rId4"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6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0.jpeg"/><Relationship Id="rId4" Type="http://schemas.openxmlformats.org/officeDocument/2006/relationships/image" Target="../media/image5.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xml"/><Relationship Id="rId7" Type="http://schemas.openxmlformats.org/officeDocument/2006/relationships/slideLayout" Target="../slideLayouts/slideLayout3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947462"/>
            <a:ext cx="2811420" cy="1721530"/>
          </a:xfrm>
          <a:prstGeom prst="rect">
            <a:avLst/>
          </a:prstGeom>
        </p:spPr>
      </p:pic>
      <p:pic>
        <p:nvPicPr>
          <p:cNvPr id="16" name="图片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52094" y="-1"/>
            <a:ext cx="6062511" cy="3251091"/>
          </a:xfrm>
          <a:prstGeom prst="rect">
            <a:avLst/>
          </a:prstGeom>
        </p:spPr>
      </p:pic>
      <p:pic>
        <p:nvPicPr>
          <p:cNvPr id="17" name="图片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11549" y="87224"/>
            <a:ext cx="2192164" cy="4241899"/>
          </a:xfrm>
          <a:prstGeom prst="rect">
            <a:avLst/>
          </a:prstGeom>
        </p:spPr>
      </p:pic>
      <p:pic>
        <p:nvPicPr>
          <p:cNvPr id="18" name="图片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70926" y="0"/>
            <a:ext cx="11035134" cy="3616454"/>
          </a:xfrm>
          <a:prstGeom prst="rect">
            <a:avLst/>
          </a:prstGeom>
        </p:spPr>
      </p:pic>
      <p:pic>
        <p:nvPicPr>
          <p:cNvPr id="19" name="图片 1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932286" y="764703"/>
            <a:ext cx="1743766" cy="1743766"/>
          </a:xfrm>
          <a:prstGeom prst="rect">
            <a:avLst/>
          </a:prstGeom>
        </p:spPr>
      </p:pic>
      <p:sp>
        <p:nvSpPr>
          <p:cNvPr id="20" name="矩形 19"/>
          <p:cNvSpPr/>
          <p:nvPr/>
        </p:nvSpPr>
        <p:spPr bwMode="auto">
          <a:xfrm>
            <a:off x="0" y="6755643"/>
            <a:ext cx="12196763" cy="102357"/>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2" name="Rectangle 3"/>
          <p:cNvSpPr txBox="1">
            <a:spLocks noChangeArrowheads="1"/>
          </p:cNvSpPr>
          <p:nvPr/>
        </p:nvSpPr>
        <p:spPr bwMode="auto">
          <a:xfrm>
            <a:off x="1209059" y="4204013"/>
            <a:ext cx="10054355" cy="1025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7000" dirty="0" smtClean="0">
                <a:solidFill>
                  <a:schemeClr val="tx1"/>
                </a:solidFill>
                <a:latin typeface="方正特雅宋_GBK" panose="02000000000000000000" pitchFamily="2" charset="-122"/>
                <a:ea typeface="方正特雅宋_GBK" panose="02000000000000000000" pitchFamily="2" charset="-122"/>
                <a:cs typeface="+mn-ea"/>
                <a:sym typeface="+mn-lt"/>
              </a:rPr>
              <a:t>谱写全面从严治党新篇章</a:t>
            </a:r>
            <a:endParaRPr lang="zh-CN" altLang="zh-CN" sz="7000" dirty="0">
              <a:solidFill>
                <a:schemeClr val="tx1"/>
              </a:solidFill>
              <a:latin typeface="方正特雅宋_GBK" panose="02000000000000000000" pitchFamily="2" charset="-122"/>
              <a:ea typeface="方正特雅宋_GBK" panose="02000000000000000000" pitchFamily="2" charset="-122"/>
              <a:cs typeface="+mn-ea"/>
              <a:sym typeface="+mn-lt"/>
            </a:endParaRPr>
          </a:p>
        </p:txBody>
      </p:sp>
      <p:sp>
        <p:nvSpPr>
          <p:cNvPr id="24" name="TextBox 18"/>
          <p:cNvSpPr txBox="1"/>
          <p:nvPr/>
        </p:nvSpPr>
        <p:spPr>
          <a:xfrm>
            <a:off x="3686113" y="5312821"/>
            <a:ext cx="4824536" cy="492443"/>
          </a:xfrm>
          <a:prstGeom prst="rect">
            <a:avLst/>
          </a:prstGeom>
          <a:solidFill>
            <a:schemeClr val="tx1"/>
          </a:solidFill>
        </p:spPr>
        <p:txBody>
          <a:bodyPr wrap="square" rtlCol="0">
            <a:spAutoFit/>
          </a:bodyPr>
          <a:lstStyle/>
          <a:p>
            <a:pPr algn="ctr"/>
            <a:r>
              <a:rPr lang="zh-CN" altLang="zh-CN" sz="2600" b="1" dirty="0">
                <a:solidFill>
                  <a:srgbClr val="F8F8F8"/>
                </a:solidFill>
                <a:latin typeface="方正黑体简体" panose="02010601030101010101" pitchFamily="2" charset="-122"/>
                <a:ea typeface="方正黑体简体" panose="02010601030101010101" pitchFamily="2" charset="-122"/>
              </a:rPr>
              <a:t>——十八届六中全会精神解读</a:t>
            </a:r>
            <a:endParaRPr lang="zh-CN" altLang="en-US" sz="2600" dirty="0">
              <a:solidFill>
                <a:srgbClr val="F8F8F8"/>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10136"/>
    </mc:Choice>
    <mc:Fallback>
      <p:transition advTm="10136"/>
    </mc:Fallback>
  </mc:AlternateContent>
  <p:timing>
    <p:tnLst>
      <p:par>
        <p:cTn id="1" dur="indefinite" restart="never" nodeType="tmRoot"/>
      </p:par>
    </p:tnLst>
  </p:timing>
  <p:extLst mod="1">
    <p:ext uri="{E180D4A7-C9FB-4DFB-919C-405C955672EB}">
      <p14:showEvtLst xmlns="" xmlns:p14="http://schemas.microsoft.com/office/powerpoint/2010/main">
        <p14:playEvt time="98"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3456384"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如何理解“核心”</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grpSp>
        <p:nvGrpSpPr>
          <p:cNvPr id="2" name="组合 3"/>
          <p:cNvGrpSpPr/>
          <p:nvPr/>
        </p:nvGrpSpPr>
        <p:grpSpPr>
          <a:xfrm>
            <a:off x="4503759" y="2276872"/>
            <a:ext cx="3207519" cy="2840980"/>
            <a:chOff x="4357614" y="2622302"/>
            <a:chExt cx="2790824" cy="2495550"/>
          </a:xfrm>
        </p:grpSpPr>
        <p:sp>
          <p:nvSpPr>
            <p:cNvPr id="12" name="MH_Title_1"/>
            <p:cNvSpPr/>
            <p:nvPr>
              <p:custDataLst>
                <p:tags r:id="rId4"/>
              </p:custDataLst>
            </p:nvPr>
          </p:nvSpPr>
          <p:spPr bwMode="auto">
            <a:xfrm>
              <a:off x="4586213" y="2996952"/>
              <a:ext cx="2309812" cy="2120900"/>
            </a:xfrm>
            <a:custGeom>
              <a:avLst/>
              <a:gdLst/>
              <a:ahLst/>
              <a:cxnLst/>
              <a:rect l="l" t="t" r="r" b="b"/>
              <a:pathLst>
                <a:path w="3080706" h="2829429">
                  <a:moveTo>
                    <a:pt x="1173464" y="0"/>
                  </a:moveTo>
                  <a:lnTo>
                    <a:pt x="1173464" y="389043"/>
                  </a:lnTo>
                  <a:lnTo>
                    <a:pt x="977241" y="389043"/>
                  </a:lnTo>
                  <a:lnTo>
                    <a:pt x="1549386" y="907109"/>
                  </a:lnTo>
                  <a:lnTo>
                    <a:pt x="2121531" y="389043"/>
                  </a:lnTo>
                  <a:lnTo>
                    <a:pt x="1925308" y="389043"/>
                  </a:lnTo>
                  <a:lnTo>
                    <a:pt x="1925308" y="14802"/>
                  </a:lnTo>
                  <a:cubicBezTo>
                    <a:pt x="2236460" y="254792"/>
                    <a:pt x="2493880" y="612684"/>
                    <a:pt x="2742542" y="1087596"/>
                  </a:cubicBezTo>
                  <a:cubicBezTo>
                    <a:pt x="2887938" y="1406392"/>
                    <a:pt x="3017824" y="1714109"/>
                    <a:pt x="3080706" y="2032236"/>
                  </a:cubicBezTo>
                  <a:lnTo>
                    <a:pt x="2747668" y="1839956"/>
                  </a:lnTo>
                  <a:lnTo>
                    <a:pt x="2845779" y="1670022"/>
                  </a:lnTo>
                  <a:lnTo>
                    <a:pt x="2111049" y="1906481"/>
                  </a:lnTo>
                  <a:lnTo>
                    <a:pt x="2273634" y="2661006"/>
                  </a:lnTo>
                  <a:lnTo>
                    <a:pt x="2371746" y="2491072"/>
                  </a:lnTo>
                  <a:lnTo>
                    <a:pt x="2667213" y="2661660"/>
                  </a:lnTo>
                  <a:cubicBezTo>
                    <a:pt x="2332959" y="2778350"/>
                    <a:pt x="2036560" y="2834398"/>
                    <a:pt x="1577317" y="2829084"/>
                  </a:cubicBezTo>
                  <a:cubicBezTo>
                    <a:pt x="1133364" y="2822165"/>
                    <a:pt x="749732" y="2787405"/>
                    <a:pt x="388048" y="2679415"/>
                  </a:cubicBezTo>
                  <a:lnTo>
                    <a:pt x="741149" y="2475552"/>
                  </a:lnTo>
                  <a:lnTo>
                    <a:pt x="839261" y="2645486"/>
                  </a:lnTo>
                  <a:lnTo>
                    <a:pt x="1001846" y="1890961"/>
                  </a:lnTo>
                  <a:lnTo>
                    <a:pt x="267116" y="1654501"/>
                  </a:lnTo>
                  <a:lnTo>
                    <a:pt x="365227" y="1824436"/>
                  </a:lnTo>
                  <a:lnTo>
                    <a:pt x="0" y="2035300"/>
                  </a:lnTo>
                  <a:cubicBezTo>
                    <a:pt x="63520" y="1708453"/>
                    <a:pt x="163623" y="1412727"/>
                    <a:pt x="397804" y="963771"/>
                  </a:cubicBezTo>
                  <a:cubicBezTo>
                    <a:pt x="603348" y="597955"/>
                    <a:pt x="822230" y="273105"/>
                    <a:pt x="1173464" y="0"/>
                  </a:cubicBez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ts val="0"/>
                </a:spcBef>
                <a:spcAft>
                  <a:spcPts val="0"/>
                </a:spcAft>
                <a:defRPr/>
              </a:pPr>
              <a:r>
                <a:rPr lang="zh-CN" altLang="en-US" sz="4000" b="1" dirty="0" smtClean="0">
                  <a:solidFill>
                    <a:schemeClr val="bg2"/>
                  </a:solidFill>
                </a:rPr>
                <a:t>核心</a:t>
              </a:r>
              <a:endParaRPr lang="zh-CN" altLang="en-US" sz="4000" b="1" dirty="0">
                <a:solidFill>
                  <a:schemeClr val="bg2"/>
                </a:solidFill>
              </a:endParaRPr>
            </a:p>
          </p:txBody>
        </p:sp>
        <p:sp>
          <p:nvSpPr>
            <p:cNvPr id="13" name="MH_SubTitle_1"/>
            <p:cNvSpPr/>
            <p:nvPr>
              <p:custDataLst>
                <p:tags r:id="rId5"/>
              </p:custDataLst>
            </p:nvPr>
          </p:nvSpPr>
          <p:spPr bwMode="auto">
            <a:xfrm>
              <a:off x="5472038" y="2622302"/>
              <a:ext cx="550862" cy="960438"/>
            </a:xfrm>
            <a:prstGeom prst="downArrow">
              <a:avLst>
                <a:gd name="adj1" fmla="val 72186"/>
                <a:gd name="adj2" fmla="val 4527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Ins="67500" anchor="ctr">
              <a:normAutofit/>
            </a:bodyPr>
            <a:lstStyle/>
            <a:p>
              <a:pPr algn="ctr" eaLnBrk="1" fontAlgn="auto" hangingPunct="1">
                <a:spcBef>
                  <a:spcPts val="0"/>
                </a:spcBef>
                <a:spcAft>
                  <a:spcPts val="0"/>
                </a:spcAft>
                <a:defRPr/>
              </a:pPr>
              <a:endParaRPr lang="zh-CN" altLang="en-US" dirty="0">
                <a:solidFill>
                  <a:srgbClr val="FFFFFF"/>
                </a:solidFill>
              </a:endParaRPr>
            </a:p>
          </p:txBody>
        </p:sp>
        <p:sp>
          <p:nvSpPr>
            <p:cNvPr id="14" name="MH_SubTitle_2"/>
            <p:cNvSpPr/>
            <p:nvPr>
              <p:custDataLst>
                <p:tags r:id="rId6"/>
              </p:custDataLst>
            </p:nvPr>
          </p:nvSpPr>
          <p:spPr>
            <a:xfrm rot="18210759">
              <a:off x="6388026" y="4243140"/>
              <a:ext cx="550862" cy="969963"/>
            </a:xfrm>
            <a:custGeom>
              <a:avLst/>
              <a:gdLst>
                <a:gd name="connsiteX0" fmla="*/ 550224 w 550224"/>
                <a:gd name="connsiteY0" fmla="*/ 232221 h 970031"/>
                <a:gd name="connsiteX1" fmla="*/ 473704 w 550224"/>
                <a:gd name="connsiteY1" fmla="*/ 236918 h 970031"/>
                <a:gd name="connsiteX2" fmla="*/ 517209 w 550224"/>
                <a:gd name="connsiteY2" fmla="*/ 945651 h 970031"/>
                <a:gd name="connsiteX3" fmla="*/ 120025 w 550224"/>
                <a:gd name="connsiteY3" fmla="*/ 970031 h 970031"/>
                <a:gd name="connsiteX4" fmla="*/ 76520 w 550224"/>
                <a:gd name="connsiteY4" fmla="*/ 261298 h 970031"/>
                <a:gd name="connsiteX5" fmla="*/ 0 w 550224"/>
                <a:gd name="connsiteY5" fmla="*/ 265996 h 970031"/>
                <a:gd name="connsiteX6" fmla="*/ 259821 w 550224"/>
                <a:gd name="connsiteY6" fmla="*/ 0 h 97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24" h="970031">
                  <a:moveTo>
                    <a:pt x="550224" y="232221"/>
                  </a:moveTo>
                  <a:lnTo>
                    <a:pt x="473704" y="236918"/>
                  </a:lnTo>
                  <a:lnTo>
                    <a:pt x="517209" y="945651"/>
                  </a:lnTo>
                  <a:lnTo>
                    <a:pt x="120025" y="970031"/>
                  </a:lnTo>
                  <a:lnTo>
                    <a:pt x="76520" y="261298"/>
                  </a:lnTo>
                  <a:lnTo>
                    <a:pt x="0" y="265996"/>
                  </a:lnTo>
                  <a:lnTo>
                    <a:pt x="259821" y="0"/>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Ins="67500" anchor="ctr">
              <a:normAutofit/>
            </a:bodyPr>
            <a:lstStyle/>
            <a:p>
              <a:pPr algn="ctr" eaLnBrk="1" fontAlgn="auto" hangingPunct="1">
                <a:spcBef>
                  <a:spcPts val="0"/>
                </a:spcBef>
                <a:spcAft>
                  <a:spcPts val="0"/>
                </a:spcAft>
                <a:defRPr/>
              </a:pPr>
              <a:endParaRPr lang="zh-CN" altLang="en-US" dirty="0">
                <a:solidFill>
                  <a:srgbClr val="FFFFFF"/>
                </a:solidFill>
              </a:endParaRPr>
            </a:p>
          </p:txBody>
        </p:sp>
        <p:sp>
          <p:nvSpPr>
            <p:cNvPr id="18" name="MH_SubTitle_3"/>
            <p:cNvSpPr/>
            <p:nvPr>
              <p:custDataLst>
                <p:tags r:id="rId7"/>
              </p:custDataLst>
            </p:nvPr>
          </p:nvSpPr>
          <p:spPr>
            <a:xfrm rot="19647855">
              <a:off x="4357614" y="4438403"/>
              <a:ext cx="968375" cy="549275"/>
            </a:xfrm>
            <a:custGeom>
              <a:avLst/>
              <a:gdLst>
                <a:gd name="connsiteX0" fmla="*/ 730863 w 967489"/>
                <a:gd name="connsiteY0" fmla="*/ 0 h 549531"/>
                <a:gd name="connsiteX1" fmla="*/ 967489 w 967489"/>
                <a:gd name="connsiteY1" fmla="*/ 285783 h 549531"/>
                <a:gd name="connsiteX2" fmla="*/ 706527 w 967489"/>
                <a:gd name="connsiteY2" fmla="*/ 549531 h 549531"/>
                <a:gd name="connsiteX3" fmla="*/ 709911 w 967489"/>
                <a:gd name="connsiteY3" fmla="*/ 473108 h 549531"/>
                <a:gd name="connsiteX4" fmla="*/ 0 w 967489"/>
                <a:gd name="connsiteY4" fmla="*/ 441669 h 549531"/>
                <a:gd name="connsiteX5" fmla="*/ 17568 w 967489"/>
                <a:gd name="connsiteY5" fmla="*/ 44985 h 549531"/>
                <a:gd name="connsiteX6" fmla="*/ 727478 w 967489"/>
                <a:gd name="connsiteY6" fmla="*/ 76423 h 5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489" h="549531">
                  <a:moveTo>
                    <a:pt x="730863" y="0"/>
                  </a:moveTo>
                  <a:lnTo>
                    <a:pt x="967489" y="285783"/>
                  </a:lnTo>
                  <a:lnTo>
                    <a:pt x="706527" y="549531"/>
                  </a:lnTo>
                  <a:lnTo>
                    <a:pt x="709911" y="473108"/>
                  </a:lnTo>
                  <a:lnTo>
                    <a:pt x="0" y="441669"/>
                  </a:lnTo>
                  <a:lnTo>
                    <a:pt x="17568" y="44985"/>
                  </a:lnTo>
                  <a:lnTo>
                    <a:pt x="727478" y="76423"/>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0" anchor="ctr">
              <a:normAutofit/>
            </a:bodyPr>
            <a:lstStyle/>
            <a:p>
              <a:pPr algn="ctr" eaLnBrk="1" fontAlgn="auto" hangingPunct="1">
                <a:spcBef>
                  <a:spcPts val="0"/>
                </a:spcBef>
                <a:spcAft>
                  <a:spcPts val="0"/>
                </a:spcAft>
                <a:defRPr/>
              </a:pPr>
              <a:endParaRPr lang="zh-CN" altLang="en-US" dirty="0">
                <a:solidFill>
                  <a:srgbClr val="FFFFFF"/>
                </a:solidFill>
              </a:endParaRPr>
            </a:p>
          </p:txBody>
        </p:sp>
      </p:grpSp>
      <p:sp>
        <p:nvSpPr>
          <p:cNvPr id="19" name="MH_Text_1"/>
          <p:cNvSpPr>
            <a:spLocks noChangeArrowheads="1"/>
          </p:cNvSpPr>
          <p:nvPr>
            <p:custDataLst>
              <p:tags r:id="rId1"/>
            </p:custDataLst>
          </p:nvPr>
        </p:nvSpPr>
        <p:spPr bwMode="auto">
          <a:xfrm>
            <a:off x="3982429" y="1480632"/>
            <a:ext cx="42374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en-US" altLang="zh-CN" sz="2400" b="1" noProof="1">
                <a:latin typeface="+mn-ea"/>
                <a:ea typeface="+mn-ea"/>
                <a:cs typeface="+mn-ea"/>
              </a:rPr>
              <a:t>以习近平同志为核心的党中央</a:t>
            </a:r>
            <a:endParaRPr lang="en-US" altLang="zh-CN" sz="2400" b="1" dirty="0">
              <a:latin typeface="+mn-ea"/>
              <a:ea typeface="+mn-ea"/>
              <a:cs typeface="+mn-ea"/>
            </a:endParaRPr>
          </a:p>
        </p:txBody>
      </p:sp>
      <p:sp>
        <p:nvSpPr>
          <p:cNvPr id="5" name="矩形 4"/>
          <p:cNvSpPr/>
          <p:nvPr/>
        </p:nvSpPr>
        <p:spPr>
          <a:xfrm>
            <a:off x="697781" y="4245056"/>
            <a:ext cx="3744416" cy="1938992"/>
          </a:xfrm>
          <a:prstGeom prst="rect">
            <a:avLst/>
          </a:prstGeom>
        </p:spPr>
        <p:txBody>
          <a:bodyPr wrap="square">
            <a:spAutoFit/>
          </a:bodyPr>
          <a:lstStyle/>
          <a:p>
            <a:pPr>
              <a:lnSpc>
                <a:spcPct val="150000"/>
              </a:lnSpc>
            </a:pPr>
            <a:r>
              <a:rPr lang="en-US" altLang="zh-CN" sz="2000" b="1" dirty="0">
                <a:solidFill>
                  <a:schemeClr val="bg1">
                    <a:lumMod val="75000"/>
                  </a:schemeClr>
                </a:solidFill>
                <a:latin typeface="+mn-ea"/>
                <a:ea typeface="+mn-ea"/>
              </a:rPr>
              <a:t>《</a:t>
            </a:r>
            <a:r>
              <a:rPr lang="zh-CN" altLang="en-US" sz="2000" b="1" dirty="0">
                <a:solidFill>
                  <a:schemeClr val="bg1">
                    <a:lumMod val="75000"/>
                  </a:schemeClr>
                </a:solidFill>
                <a:latin typeface="+mn-ea"/>
                <a:ea typeface="+mn-ea"/>
              </a:rPr>
              <a:t>关于认真学习宣传党的十八届六中全会精神的通知</a:t>
            </a:r>
            <a:r>
              <a:rPr lang="en-US" altLang="zh-CN" sz="2000" b="1" dirty="0" smtClean="0">
                <a:solidFill>
                  <a:schemeClr val="bg1">
                    <a:lumMod val="75000"/>
                  </a:schemeClr>
                </a:solidFill>
                <a:latin typeface="+mn-ea"/>
                <a:ea typeface="+mn-ea"/>
              </a:rPr>
              <a:t>》</a:t>
            </a:r>
            <a:r>
              <a:rPr lang="zh-CN" altLang="en-US" sz="2000" b="1" dirty="0">
                <a:solidFill>
                  <a:schemeClr val="bg1">
                    <a:lumMod val="75000"/>
                  </a:schemeClr>
                </a:solidFill>
                <a:latin typeface="+mn-ea"/>
                <a:ea typeface="+mn-ea"/>
              </a:rPr>
              <a:t>指出</a:t>
            </a:r>
            <a:r>
              <a:rPr lang="zh-CN" altLang="en-US" sz="2000" b="1" dirty="0" smtClean="0">
                <a:solidFill>
                  <a:schemeClr val="bg1">
                    <a:lumMod val="75000"/>
                  </a:schemeClr>
                </a:solidFill>
                <a:latin typeface="+mn-ea"/>
                <a:ea typeface="+mn-ea"/>
              </a:rPr>
              <a:t>，</a:t>
            </a:r>
            <a:r>
              <a:rPr lang="zh-CN" altLang="en-US" sz="2000" b="1" dirty="0" smtClean="0">
                <a:solidFill>
                  <a:schemeClr val="tx1">
                    <a:lumMod val="60000"/>
                    <a:lumOff val="40000"/>
                  </a:schemeClr>
                </a:solidFill>
                <a:latin typeface="+mn-ea"/>
                <a:ea typeface="+mn-ea"/>
              </a:rPr>
              <a:t>要进一步</a:t>
            </a:r>
            <a:r>
              <a:rPr lang="zh-CN" altLang="en-US" sz="2000" b="1" dirty="0">
                <a:solidFill>
                  <a:schemeClr val="tx1">
                    <a:lumMod val="60000"/>
                    <a:lumOff val="40000"/>
                  </a:schemeClr>
                </a:solidFill>
                <a:latin typeface="+mn-ea"/>
                <a:ea typeface="+mn-ea"/>
              </a:rPr>
              <a:t>增强“四个意识”特别是核心意识、看齐</a:t>
            </a:r>
            <a:r>
              <a:rPr lang="zh-CN" altLang="en-US" sz="2000" b="1" dirty="0" smtClean="0">
                <a:solidFill>
                  <a:schemeClr val="tx1">
                    <a:lumMod val="60000"/>
                    <a:lumOff val="40000"/>
                  </a:schemeClr>
                </a:solidFill>
                <a:latin typeface="+mn-ea"/>
                <a:ea typeface="+mn-ea"/>
              </a:rPr>
              <a:t>意识</a:t>
            </a:r>
            <a:r>
              <a:rPr lang="zh-CN" altLang="en-US" sz="2000" dirty="0" smtClean="0">
                <a:solidFill>
                  <a:schemeClr val="tx1">
                    <a:lumMod val="60000"/>
                    <a:lumOff val="40000"/>
                  </a:schemeClr>
                </a:solidFill>
                <a:latin typeface="+mn-ea"/>
                <a:ea typeface="+mn-ea"/>
              </a:rPr>
              <a:t>。</a:t>
            </a:r>
            <a:endParaRPr lang="zh-CN" altLang="en-US" sz="2000" dirty="0">
              <a:solidFill>
                <a:schemeClr val="tx1">
                  <a:lumMod val="60000"/>
                  <a:lumOff val="40000"/>
                </a:schemeClr>
              </a:solidFill>
              <a:latin typeface="+mn-ea"/>
              <a:ea typeface="+mn-ea"/>
            </a:endParaRPr>
          </a:p>
        </p:txBody>
      </p:sp>
      <p:sp>
        <p:nvSpPr>
          <p:cNvPr id="6" name="矩形 5"/>
          <p:cNvSpPr/>
          <p:nvPr/>
        </p:nvSpPr>
        <p:spPr>
          <a:xfrm>
            <a:off x="7790180" y="4475888"/>
            <a:ext cx="3540582" cy="1477328"/>
          </a:xfrm>
          <a:prstGeom prst="rect">
            <a:avLst/>
          </a:prstGeom>
        </p:spPr>
        <p:txBody>
          <a:bodyPr wrap="square">
            <a:spAutoFit/>
          </a:bodyPr>
          <a:lstStyle/>
          <a:p>
            <a:pPr>
              <a:lnSpc>
                <a:spcPct val="150000"/>
              </a:lnSpc>
            </a:pPr>
            <a:r>
              <a:rPr lang="zh-CN" altLang="en-US" sz="2000" b="1" dirty="0">
                <a:solidFill>
                  <a:schemeClr val="bg1">
                    <a:lumMod val="75000"/>
                  </a:schemeClr>
                </a:solidFill>
                <a:latin typeface="+mn-ea"/>
                <a:ea typeface="+mn-ea"/>
              </a:rPr>
              <a:t>邓小平同志指出</a:t>
            </a:r>
            <a:r>
              <a:rPr lang="en-US" altLang="zh-CN" sz="2000" b="1" dirty="0">
                <a:solidFill>
                  <a:schemeClr val="bg1">
                    <a:lumMod val="75000"/>
                  </a:schemeClr>
                </a:solidFill>
                <a:latin typeface="+mn-ea"/>
                <a:ea typeface="+mn-ea"/>
              </a:rPr>
              <a:t>:“</a:t>
            </a:r>
            <a:r>
              <a:rPr lang="zh-CN" altLang="en-US" sz="2000" b="1" dirty="0">
                <a:solidFill>
                  <a:schemeClr val="bg1">
                    <a:lumMod val="75000"/>
                  </a:schemeClr>
                </a:solidFill>
                <a:latin typeface="+mn-ea"/>
                <a:ea typeface="+mn-ea"/>
              </a:rPr>
              <a:t>任何一个领导集体都要有一个核心</a:t>
            </a:r>
            <a:r>
              <a:rPr lang="en-US" altLang="zh-CN" sz="2000" b="1" dirty="0">
                <a:solidFill>
                  <a:schemeClr val="bg1">
                    <a:lumMod val="75000"/>
                  </a:schemeClr>
                </a:solidFill>
                <a:latin typeface="+mn-ea"/>
                <a:ea typeface="+mn-ea"/>
              </a:rPr>
              <a:t>,</a:t>
            </a:r>
            <a:r>
              <a:rPr lang="zh-CN" altLang="en-US" sz="2000" b="1" dirty="0">
                <a:solidFill>
                  <a:schemeClr val="bg1">
                    <a:lumMod val="75000"/>
                  </a:schemeClr>
                </a:solidFill>
                <a:latin typeface="+mn-ea"/>
                <a:ea typeface="+mn-ea"/>
              </a:rPr>
              <a:t>没有核心的领导是靠不住的。”</a:t>
            </a:r>
          </a:p>
        </p:txBody>
      </p:sp>
      <p:sp>
        <p:nvSpPr>
          <p:cNvPr id="22" name="MH_Text_1"/>
          <p:cNvSpPr>
            <a:spLocks noChangeArrowheads="1"/>
          </p:cNvSpPr>
          <p:nvPr>
            <p:custDataLst>
              <p:tags r:id="rId2"/>
            </p:custDataLst>
          </p:nvPr>
        </p:nvSpPr>
        <p:spPr bwMode="auto">
          <a:xfrm>
            <a:off x="1114594" y="3587450"/>
            <a:ext cx="305480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dirty="0" smtClean="0">
                <a:latin typeface="+mn-ea"/>
                <a:ea typeface="+mn-ea"/>
                <a:cs typeface="+mn-ea"/>
              </a:rPr>
              <a:t>核心意识、看齐意识</a:t>
            </a:r>
            <a:endParaRPr lang="en-US" altLang="zh-CN" sz="2400" b="1" dirty="0" smtClean="0">
              <a:latin typeface="+mn-ea"/>
              <a:ea typeface="+mn-ea"/>
              <a:cs typeface="+mn-ea"/>
            </a:endParaRPr>
          </a:p>
        </p:txBody>
      </p:sp>
      <p:sp>
        <p:nvSpPr>
          <p:cNvPr id="23" name="MH_Text_1"/>
          <p:cNvSpPr>
            <a:spLocks noChangeArrowheads="1"/>
          </p:cNvSpPr>
          <p:nvPr>
            <p:custDataLst>
              <p:tags r:id="rId3"/>
            </p:custDataLst>
          </p:nvPr>
        </p:nvSpPr>
        <p:spPr bwMode="auto">
          <a:xfrm>
            <a:off x="8294236" y="3781829"/>
            <a:ext cx="21117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en-US" altLang="zh-CN" sz="2400" b="1" noProof="1" smtClean="0">
                <a:latin typeface="+mn-ea"/>
                <a:ea typeface="+mn-ea"/>
                <a:cs typeface="+mn-ea"/>
                <a:sym typeface="楷体_GB2312" panose="02010609030101010101" pitchFamily="49" charset="-122"/>
              </a:rPr>
              <a:t>维护中央权威</a:t>
            </a:r>
            <a:endParaRPr lang="en-US" altLang="zh-CN" sz="2400" b="1" dirty="0">
              <a:latin typeface="+mn-ea"/>
              <a:ea typeface="+mn-ea"/>
              <a:cs typeface="+mn-ea"/>
            </a:endParaRPr>
          </a:p>
        </p:txBody>
      </p:sp>
    </p:spTree>
    <p:extLst>
      <p:ext uri="{BB962C8B-B14F-4D97-AF65-F5344CB8AC3E}">
        <p14:creationId xmlns="" xmlns:p14="http://schemas.microsoft.com/office/powerpoint/2010/main" val="3574282663"/>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3456384"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如何理解“核心”</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19" name="MH_Other_1"/>
          <p:cNvSpPr/>
          <p:nvPr>
            <p:custDataLst>
              <p:tags r:id="rId1"/>
            </p:custDataLst>
          </p:nvPr>
        </p:nvSpPr>
        <p:spPr>
          <a:xfrm rot="2087610">
            <a:off x="1445459" y="2644552"/>
            <a:ext cx="2368550" cy="2646362"/>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Other_2"/>
          <p:cNvSpPr/>
          <p:nvPr>
            <p:custDataLst>
              <p:tags r:id="rId2"/>
            </p:custDataLst>
          </p:nvPr>
        </p:nvSpPr>
        <p:spPr>
          <a:xfrm rot="19574601">
            <a:off x="2082047" y="3189064"/>
            <a:ext cx="1365250" cy="2471738"/>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3"/>
          <p:cNvSpPr/>
          <p:nvPr>
            <p:custDataLst>
              <p:tags r:id="rId3"/>
            </p:custDataLst>
          </p:nvPr>
        </p:nvSpPr>
        <p:spPr>
          <a:xfrm>
            <a:off x="1793122" y="2690590"/>
            <a:ext cx="2633662" cy="2759075"/>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MH_Other_4"/>
          <p:cNvSpPr/>
          <p:nvPr>
            <p:custDataLst>
              <p:tags r:id="rId4"/>
            </p:custDataLst>
          </p:nvPr>
        </p:nvSpPr>
        <p:spPr>
          <a:xfrm>
            <a:off x="2261435" y="3131915"/>
            <a:ext cx="1979613" cy="197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MH_Title_1"/>
          <p:cNvSpPr/>
          <p:nvPr>
            <p:custDataLst>
              <p:tags r:id="rId5"/>
            </p:custDataLst>
          </p:nvPr>
        </p:nvSpPr>
        <p:spPr>
          <a:xfrm>
            <a:off x="2312235" y="3335239"/>
            <a:ext cx="1751013" cy="17510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sz="3200" dirty="0">
              <a:solidFill>
                <a:srgbClr val="454545"/>
              </a:solidFill>
            </a:endParaRPr>
          </a:p>
        </p:txBody>
      </p:sp>
      <p:sp>
        <p:nvSpPr>
          <p:cNvPr id="24" name="MH_Other_5"/>
          <p:cNvSpPr/>
          <p:nvPr>
            <p:custDataLst>
              <p:tags r:id="rId6"/>
            </p:custDataLst>
          </p:nvPr>
        </p:nvSpPr>
        <p:spPr>
          <a:xfrm>
            <a:off x="2105860" y="1674590"/>
            <a:ext cx="1457325" cy="14573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MH_SubTitle_1"/>
          <p:cNvSpPr/>
          <p:nvPr>
            <p:custDataLst>
              <p:tags r:id="rId7"/>
            </p:custDataLst>
          </p:nvPr>
        </p:nvSpPr>
        <p:spPr>
          <a:xfrm>
            <a:off x="2182059" y="1860328"/>
            <a:ext cx="1271588" cy="127158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sz="2000" dirty="0">
              <a:solidFill>
                <a:srgbClr val="454545"/>
              </a:solidFill>
            </a:endParaRPr>
          </a:p>
        </p:txBody>
      </p:sp>
      <p:sp>
        <p:nvSpPr>
          <p:cNvPr id="27" name="MH_Other_6"/>
          <p:cNvSpPr/>
          <p:nvPr>
            <p:custDataLst>
              <p:tags r:id="rId8"/>
            </p:custDataLst>
          </p:nvPr>
        </p:nvSpPr>
        <p:spPr>
          <a:xfrm>
            <a:off x="4136272" y="2768377"/>
            <a:ext cx="1301750" cy="13017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MH_SubTitle_2"/>
          <p:cNvSpPr/>
          <p:nvPr>
            <p:custDataLst>
              <p:tags r:id="rId9"/>
            </p:custDataLst>
          </p:nvPr>
        </p:nvSpPr>
        <p:spPr>
          <a:xfrm>
            <a:off x="4204534" y="2935065"/>
            <a:ext cx="1136650" cy="11350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dirty="0">
              <a:solidFill>
                <a:srgbClr val="454545"/>
              </a:solidFill>
            </a:endParaRPr>
          </a:p>
        </p:txBody>
      </p:sp>
      <p:sp>
        <p:nvSpPr>
          <p:cNvPr id="29" name="MH_Other_7"/>
          <p:cNvSpPr/>
          <p:nvPr>
            <p:custDataLst>
              <p:tags r:id="rId10"/>
            </p:custDataLst>
          </p:nvPr>
        </p:nvSpPr>
        <p:spPr>
          <a:xfrm>
            <a:off x="3875922" y="4747989"/>
            <a:ext cx="1041400" cy="1041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MH_SubTitle_3"/>
          <p:cNvSpPr/>
          <p:nvPr>
            <p:custDataLst>
              <p:tags r:id="rId11"/>
            </p:custDataLst>
          </p:nvPr>
        </p:nvSpPr>
        <p:spPr>
          <a:xfrm>
            <a:off x="3931484" y="4879753"/>
            <a:ext cx="908050" cy="909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sz="1600" dirty="0">
              <a:solidFill>
                <a:srgbClr val="454545"/>
              </a:solidFill>
            </a:endParaRPr>
          </a:p>
        </p:txBody>
      </p:sp>
      <p:sp>
        <p:nvSpPr>
          <p:cNvPr id="34" name="TextBox 37"/>
          <p:cNvSpPr txBox="1"/>
          <p:nvPr/>
        </p:nvSpPr>
        <p:spPr>
          <a:xfrm>
            <a:off x="2374222" y="3775266"/>
            <a:ext cx="1626860" cy="924719"/>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r>
              <a:rPr lang="zh-CN" altLang="en-US" sz="2800" dirty="0" smtClean="0">
                <a:solidFill>
                  <a:schemeClr val="bg1">
                    <a:lumMod val="75000"/>
                  </a:schemeClr>
                </a:solidFill>
                <a:latin typeface="+mn-lt"/>
                <a:cs typeface="+mn-ea"/>
                <a:sym typeface="+mn-lt"/>
              </a:rPr>
              <a:t>领导核心</a:t>
            </a:r>
            <a:endParaRPr lang="en-US" altLang="zh-CN" sz="2800" dirty="0" smtClean="0">
              <a:solidFill>
                <a:schemeClr val="bg1">
                  <a:lumMod val="75000"/>
                </a:schemeClr>
              </a:solidFill>
              <a:latin typeface="+mn-lt"/>
              <a:cs typeface="+mn-ea"/>
              <a:sym typeface="+mn-lt"/>
            </a:endParaRPr>
          </a:p>
          <a:p>
            <a:r>
              <a:rPr lang="zh-CN" altLang="en-US" sz="2800" dirty="0" smtClean="0">
                <a:solidFill>
                  <a:schemeClr val="bg1">
                    <a:lumMod val="75000"/>
                  </a:schemeClr>
                </a:solidFill>
                <a:latin typeface="+mn-lt"/>
                <a:cs typeface="+mn-ea"/>
                <a:sym typeface="+mn-lt"/>
              </a:rPr>
              <a:t>深层含义</a:t>
            </a:r>
            <a:endParaRPr lang="zh-CN" altLang="en-US" sz="2800" dirty="0">
              <a:solidFill>
                <a:schemeClr val="bg1">
                  <a:lumMod val="75000"/>
                </a:schemeClr>
              </a:solidFill>
              <a:latin typeface="+mn-lt"/>
              <a:cs typeface="+mn-ea"/>
              <a:sym typeface="+mn-lt"/>
            </a:endParaRPr>
          </a:p>
        </p:txBody>
      </p:sp>
      <p:sp>
        <p:nvSpPr>
          <p:cNvPr id="35" name="TextBox 37"/>
          <p:cNvSpPr txBox="1"/>
          <p:nvPr/>
        </p:nvSpPr>
        <p:spPr>
          <a:xfrm>
            <a:off x="2421438" y="2232491"/>
            <a:ext cx="754550" cy="571180"/>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r>
              <a:rPr lang="zh-CN" altLang="en-US" sz="2800" dirty="0" smtClean="0">
                <a:solidFill>
                  <a:schemeClr val="bg1">
                    <a:lumMod val="75000"/>
                  </a:schemeClr>
                </a:solidFill>
                <a:latin typeface="+mn-lt"/>
                <a:cs typeface="+mn-ea"/>
                <a:sym typeface="+mn-lt"/>
              </a:rPr>
              <a:t>一</a:t>
            </a:r>
            <a:endParaRPr lang="zh-CN" altLang="en-US" sz="2800" dirty="0">
              <a:solidFill>
                <a:schemeClr val="bg1">
                  <a:lumMod val="75000"/>
                </a:schemeClr>
              </a:solidFill>
              <a:latin typeface="+mn-lt"/>
              <a:cs typeface="+mn-ea"/>
              <a:sym typeface="+mn-lt"/>
            </a:endParaRPr>
          </a:p>
        </p:txBody>
      </p:sp>
      <p:sp>
        <p:nvSpPr>
          <p:cNvPr id="36" name="TextBox 37"/>
          <p:cNvSpPr txBox="1"/>
          <p:nvPr/>
        </p:nvSpPr>
        <p:spPr>
          <a:xfrm>
            <a:off x="4395584" y="3255900"/>
            <a:ext cx="754550" cy="571180"/>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r>
              <a:rPr lang="zh-CN" altLang="en-US" sz="2800" dirty="0" smtClean="0">
                <a:solidFill>
                  <a:schemeClr val="bg1">
                    <a:lumMod val="75000"/>
                  </a:schemeClr>
                </a:solidFill>
                <a:latin typeface="+mn-lt"/>
                <a:cs typeface="+mn-ea"/>
                <a:sym typeface="+mn-lt"/>
              </a:rPr>
              <a:t>二</a:t>
            </a:r>
            <a:endParaRPr lang="zh-CN" altLang="en-US" sz="2800" dirty="0">
              <a:solidFill>
                <a:schemeClr val="bg1">
                  <a:lumMod val="75000"/>
                </a:schemeClr>
              </a:solidFill>
              <a:latin typeface="+mn-lt"/>
              <a:cs typeface="+mn-ea"/>
              <a:sym typeface="+mn-lt"/>
            </a:endParaRPr>
          </a:p>
        </p:txBody>
      </p:sp>
      <p:sp>
        <p:nvSpPr>
          <p:cNvPr id="37" name="TextBox 37"/>
          <p:cNvSpPr txBox="1"/>
          <p:nvPr/>
        </p:nvSpPr>
        <p:spPr>
          <a:xfrm>
            <a:off x="4018309" y="5047554"/>
            <a:ext cx="754550" cy="571180"/>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r>
              <a:rPr lang="zh-CN" altLang="en-US" sz="2800" dirty="0" smtClean="0">
                <a:solidFill>
                  <a:schemeClr val="bg1">
                    <a:lumMod val="75000"/>
                  </a:schemeClr>
                </a:solidFill>
                <a:latin typeface="+mn-lt"/>
                <a:cs typeface="+mn-ea"/>
                <a:sym typeface="+mn-lt"/>
              </a:rPr>
              <a:t>三</a:t>
            </a:r>
            <a:endParaRPr lang="zh-CN" altLang="en-US" sz="2800" dirty="0">
              <a:solidFill>
                <a:schemeClr val="bg1">
                  <a:lumMod val="75000"/>
                </a:schemeClr>
              </a:solidFill>
              <a:latin typeface="+mn-lt"/>
              <a:cs typeface="+mn-ea"/>
              <a:sym typeface="+mn-lt"/>
            </a:endParaRPr>
          </a:p>
        </p:txBody>
      </p:sp>
      <p:sp>
        <p:nvSpPr>
          <p:cNvPr id="38" name="文本框 2"/>
          <p:cNvSpPr txBox="1">
            <a:spLocks noChangeArrowheads="1"/>
          </p:cNvSpPr>
          <p:nvPr/>
        </p:nvSpPr>
        <p:spPr bwMode="auto">
          <a:xfrm>
            <a:off x="3639384" y="1556792"/>
            <a:ext cx="692047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zh-CN" altLang="en-US" sz="2000" b="1" dirty="0">
                <a:latin typeface="+mn-ea"/>
                <a:ea typeface="+mn-ea"/>
              </a:rPr>
              <a:t>从整体意义说，中国共产党是领导中国特色社会主义事业的核心力量</a:t>
            </a:r>
            <a:r>
              <a:rPr lang="zh-CN" altLang="en-US" sz="2000" b="1" dirty="0" smtClean="0">
                <a:latin typeface="+mn-ea"/>
                <a:ea typeface="+mn-ea"/>
                <a:cs typeface="+mn-ea"/>
              </a:rPr>
              <a:t>。</a:t>
            </a:r>
            <a:endParaRPr lang="zh-CN" altLang="en-US" sz="2000" b="1" dirty="0">
              <a:latin typeface="+mn-ea"/>
              <a:ea typeface="+mn-ea"/>
              <a:cs typeface="+mn-ea"/>
            </a:endParaRPr>
          </a:p>
        </p:txBody>
      </p:sp>
      <p:sp>
        <p:nvSpPr>
          <p:cNvPr id="40" name="文本框 2"/>
          <p:cNvSpPr txBox="1">
            <a:spLocks noChangeArrowheads="1"/>
          </p:cNvSpPr>
          <p:nvPr/>
        </p:nvSpPr>
        <p:spPr bwMode="auto">
          <a:xfrm>
            <a:off x="5507617" y="3018113"/>
            <a:ext cx="505223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buFont typeface="Arial" panose="020B0604020202020204" pitchFamily="34" charset="0"/>
              <a:buNone/>
              <a:defRPr sz="2000" b="1">
                <a:latin typeface="+mn-ea"/>
                <a:ea typeface="+mn-ea"/>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dirty="0"/>
              <a:t>中国共产党中央委员会，尤其是</a:t>
            </a:r>
            <a:r>
              <a:rPr lang="zh-CN" altLang="en-US" dirty="0" smtClean="0"/>
              <a:t>中央政治局</a:t>
            </a:r>
            <a:r>
              <a:rPr lang="zh-CN" altLang="en-US" dirty="0"/>
              <a:t>和中央政治局常委会，是对全党</a:t>
            </a:r>
            <a:r>
              <a:rPr lang="zh-CN" altLang="en-US" dirty="0" smtClean="0"/>
              <a:t>实行</a:t>
            </a:r>
            <a:r>
              <a:rPr lang="zh-CN" altLang="en-US" dirty="0"/>
              <a:t>集中统一领导的核心。</a:t>
            </a:r>
          </a:p>
        </p:txBody>
      </p:sp>
      <p:sp>
        <p:nvSpPr>
          <p:cNvPr id="41" name="文本框 2"/>
          <p:cNvSpPr txBox="1">
            <a:spLocks noChangeArrowheads="1"/>
          </p:cNvSpPr>
          <p:nvPr/>
        </p:nvSpPr>
        <p:spPr bwMode="auto">
          <a:xfrm>
            <a:off x="5004147" y="5047840"/>
            <a:ext cx="5630738"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buFont typeface="Arial" panose="020B0604020202020204" pitchFamily="34" charset="0"/>
              <a:buNone/>
              <a:defRPr sz="2000" b="1">
                <a:latin typeface="+mn-ea"/>
                <a:ea typeface="+mn-ea"/>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dirty="0"/>
              <a:t>在中央政治局常委会这个核心领导层中的核心。</a:t>
            </a:r>
          </a:p>
        </p:txBody>
      </p:sp>
    </p:spTree>
    <p:extLst>
      <p:ext uri="{BB962C8B-B14F-4D97-AF65-F5344CB8AC3E}">
        <p14:creationId xmlns="" xmlns:p14="http://schemas.microsoft.com/office/powerpoint/2010/main" val="3325195314"/>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3456384"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如何理解“核心”</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5" name="Freeform 5"/>
          <p:cNvSpPr>
            <a:spLocks noEditPoints="1"/>
          </p:cNvSpPr>
          <p:nvPr/>
        </p:nvSpPr>
        <p:spPr bwMode="auto">
          <a:xfrm>
            <a:off x="374734" y="2253417"/>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 name="组合 2"/>
          <p:cNvGrpSpPr/>
          <p:nvPr/>
        </p:nvGrpSpPr>
        <p:grpSpPr>
          <a:xfrm>
            <a:off x="3770487" y="1554937"/>
            <a:ext cx="1854833" cy="1331913"/>
            <a:chOff x="4740437" y="1673508"/>
            <a:chExt cx="1854833" cy="1331913"/>
          </a:xfrm>
        </p:grpSpPr>
        <p:sp>
          <p:nvSpPr>
            <p:cNvPr id="9" name="MH_SubTitle_1"/>
            <p:cNvSpPr/>
            <p:nvPr>
              <p:custDataLst>
                <p:tags r:id="rId3"/>
              </p:custDataLst>
            </p:nvPr>
          </p:nvSpPr>
          <p:spPr>
            <a:xfrm>
              <a:off x="4850607" y="1937034"/>
              <a:ext cx="1387475" cy="1068387"/>
            </a:xfrm>
            <a:prstGeom prst="rect">
              <a:avLst/>
            </a:prstGeom>
            <a:solidFill>
              <a:schemeClr val="bg1"/>
            </a:solidFill>
            <a:ln w="25400" cap="flat" cmpd="sng" algn="ctr">
              <a:noFill/>
              <a:prstDash val="solid"/>
            </a:ln>
            <a:effectLst/>
          </p:spPr>
          <p:txBody>
            <a:bodyPr lIns="0" tIns="252000" rIns="0" bIns="0" anchor="ctr">
              <a:normAutofit/>
            </a:bodyPr>
            <a:lstStyle/>
            <a:p>
              <a:pPr algn="ctr" eaLnBrk="1" fontAlgn="auto" hangingPunct="1">
                <a:spcBef>
                  <a:spcPts val="0"/>
                </a:spcBef>
                <a:spcAft>
                  <a:spcPts val="0"/>
                </a:spcAft>
                <a:defRPr/>
              </a:pPr>
              <a:endParaRPr lang="zh-CN" altLang="en-US" sz="1400" kern="0" dirty="0">
                <a:solidFill>
                  <a:srgbClr val="FFFFFF"/>
                </a:solidFill>
                <a:latin typeface="+mn-lt"/>
                <a:ea typeface="+mn-ea"/>
              </a:endParaRPr>
            </a:p>
          </p:txBody>
        </p:sp>
        <p:sp>
          <p:nvSpPr>
            <p:cNvPr id="10" name="MH_Other_2"/>
            <p:cNvSpPr/>
            <p:nvPr>
              <p:custDataLst>
                <p:tags r:id="rId4"/>
              </p:custDataLst>
            </p:nvPr>
          </p:nvSpPr>
          <p:spPr>
            <a:xfrm>
              <a:off x="5645945" y="1673508"/>
              <a:ext cx="949325" cy="533400"/>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 fmla="*/ 0 w 1152128"/>
                <a:gd name="connsiteY0" fmla="*/ 0 h 503200"/>
                <a:gd name="connsiteX1" fmla="*/ 1152128 w 1152128"/>
                <a:gd name="connsiteY1" fmla="*/ 0 h 503200"/>
                <a:gd name="connsiteX2" fmla="*/ 1152128 w 1152128"/>
                <a:gd name="connsiteY2" fmla="*/ 300000 h 503200"/>
                <a:gd name="connsiteX3" fmla="*/ 0 w 1152128"/>
                <a:gd name="connsiteY3" fmla="*/ 503200 h 503200"/>
                <a:gd name="connsiteX4" fmla="*/ 0 w 1152128"/>
                <a:gd name="connsiteY4" fmla="*/ 0 h 5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503200">
                  <a:moveTo>
                    <a:pt x="0" y="0"/>
                  </a:moveTo>
                  <a:lnTo>
                    <a:pt x="1152128" y="0"/>
                  </a:lnTo>
                  <a:lnTo>
                    <a:pt x="1152128" y="300000"/>
                  </a:lnTo>
                  <a:lnTo>
                    <a:pt x="0" y="503200"/>
                  </a:lnTo>
                  <a:lnTo>
                    <a:pt x="0" y="0"/>
                  </a:lnTo>
                  <a:close/>
                </a:path>
              </a:pathLst>
            </a:custGeom>
            <a:solidFill>
              <a:schemeClr val="accent2"/>
            </a:solidFill>
            <a:ln w="25400" cap="flat" cmpd="sng" algn="ctr">
              <a:noFill/>
              <a:prstDash val="solid"/>
            </a:ln>
            <a:effectLst/>
          </p:spPr>
          <p:txBody>
            <a:bodyPr lIns="0" tIns="0" rIns="0" bIns="144000" anchor="ctr"/>
            <a:lstStyle/>
            <a:p>
              <a:pPr algn="ctr" eaLnBrk="1" fontAlgn="auto" hangingPunct="1">
                <a:spcBef>
                  <a:spcPts val="0"/>
                </a:spcBef>
                <a:spcAft>
                  <a:spcPts val="0"/>
                </a:spcAft>
                <a:defRPr/>
              </a:pPr>
              <a:r>
                <a:rPr lang="en-US" altLang="zh-CN" sz="2800" kern="0" dirty="0">
                  <a:solidFill>
                    <a:srgbClr val="FFFFFF"/>
                  </a:solidFill>
                  <a:latin typeface="Californian FB" pitchFamily="18" charset="0"/>
                  <a:ea typeface="微软雅黑" pitchFamily="34" charset="-122"/>
                </a:rPr>
                <a:t>01</a:t>
              </a:r>
              <a:endParaRPr lang="zh-CN" altLang="en-US" sz="2800" kern="0" dirty="0">
                <a:solidFill>
                  <a:srgbClr val="FFFFFF"/>
                </a:solidFill>
                <a:latin typeface="Californian FB" pitchFamily="18" charset="0"/>
                <a:ea typeface="微软雅黑" pitchFamily="34" charset="-122"/>
              </a:endParaRPr>
            </a:p>
          </p:txBody>
        </p:sp>
        <p:sp>
          <p:nvSpPr>
            <p:cNvPr id="12" name="TextBox 37"/>
            <p:cNvSpPr txBox="1"/>
            <p:nvPr/>
          </p:nvSpPr>
          <p:spPr>
            <a:xfrm>
              <a:off x="4740437" y="2276872"/>
              <a:ext cx="1607814" cy="580986"/>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pPr algn="l"/>
              <a:r>
                <a:rPr lang="zh-CN" altLang="en-US" sz="2800" dirty="0" smtClean="0">
                  <a:solidFill>
                    <a:schemeClr val="bg2"/>
                  </a:solidFill>
                  <a:latin typeface="+mn-lt"/>
                  <a:cs typeface="+mn-ea"/>
                  <a:sym typeface="+mn-lt"/>
                </a:rPr>
                <a:t>“</a:t>
              </a:r>
              <a:r>
                <a:rPr lang="zh-CN" altLang="en-US" sz="2800" dirty="0" smtClean="0">
                  <a:solidFill>
                    <a:schemeClr val="bg2"/>
                  </a:solidFill>
                  <a:cs typeface="+mn-ea"/>
                  <a:sym typeface="+mn-lt"/>
                </a:rPr>
                <a:t>权威</a:t>
              </a:r>
              <a:r>
                <a:rPr lang="zh-CN" altLang="en-US" sz="2800" dirty="0" smtClean="0">
                  <a:solidFill>
                    <a:schemeClr val="bg2"/>
                  </a:solidFill>
                  <a:latin typeface="+mn-lt"/>
                  <a:cs typeface="+mn-ea"/>
                  <a:sym typeface="+mn-lt"/>
                </a:rPr>
                <a:t>”</a:t>
              </a:r>
              <a:endParaRPr lang="zh-CN" altLang="en-US" sz="2800" dirty="0">
                <a:solidFill>
                  <a:schemeClr val="bg2"/>
                </a:solidFill>
                <a:latin typeface="+mn-lt"/>
                <a:cs typeface="+mn-ea"/>
                <a:sym typeface="+mn-lt"/>
              </a:endParaRPr>
            </a:p>
          </p:txBody>
        </p:sp>
      </p:grpSp>
      <p:grpSp>
        <p:nvGrpSpPr>
          <p:cNvPr id="3" name="组合 13"/>
          <p:cNvGrpSpPr/>
          <p:nvPr/>
        </p:nvGrpSpPr>
        <p:grpSpPr>
          <a:xfrm>
            <a:off x="3770487" y="3761290"/>
            <a:ext cx="1854833" cy="1331913"/>
            <a:chOff x="4740437" y="1673508"/>
            <a:chExt cx="1854833" cy="1331913"/>
          </a:xfrm>
        </p:grpSpPr>
        <p:sp>
          <p:nvSpPr>
            <p:cNvPr id="15" name="MH_SubTitle_1"/>
            <p:cNvSpPr/>
            <p:nvPr>
              <p:custDataLst>
                <p:tags r:id="rId1"/>
              </p:custDataLst>
            </p:nvPr>
          </p:nvSpPr>
          <p:spPr>
            <a:xfrm>
              <a:off x="4850607" y="1937034"/>
              <a:ext cx="1387475" cy="1068387"/>
            </a:xfrm>
            <a:prstGeom prst="rect">
              <a:avLst/>
            </a:prstGeom>
            <a:solidFill>
              <a:schemeClr val="bg1"/>
            </a:solidFill>
            <a:ln w="25400" cap="flat" cmpd="sng" algn="ctr">
              <a:noFill/>
              <a:prstDash val="solid"/>
            </a:ln>
            <a:effectLst/>
          </p:spPr>
          <p:txBody>
            <a:bodyPr lIns="0" tIns="252000" rIns="0" bIns="0" anchor="ctr">
              <a:normAutofit/>
            </a:bodyPr>
            <a:lstStyle/>
            <a:p>
              <a:pPr algn="ctr" eaLnBrk="1" fontAlgn="auto" hangingPunct="1">
                <a:spcBef>
                  <a:spcPts val="0"/>
                </a:spcBef>
                <a:spcAft>
                  <a:spcPts val="0"/>
                </a:spcAft>
                <a:defRPr/>
              </a:pPr>
              <a:endParaRPr lang="zh-CN" altLang="en-US" sz="1400" kern="0" dirty="0">
                <a:solidFill>
                  <a:srgbClr val="FFFFFF"/>
                </a:solidFill>
                <a:latin typeface="+mn-lt"/>
                <a:ea typeface="+mn-ea"/>
              </a:endParaRPr>
            </a:p>
          </p:txBody>
        </p:sp>
        <p:sp>
          <p:nvSpPr>
            <p:cNvPr id="16" name="MH_Other_2"/>
            <p:cNvSpPr/>
            <p:nvPr>
              <p:custDataLst>
                <p:tags r:id="rId2"/>
              </p:custDataLst>
            </p:nvPr>
          </p:nvSpPr>
          <p:spPr>
            <a:xfrm>
              <a:off x="5645945" y="1673508"/>
              <a:ext cx="949325" cy="533400"/>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 fmla="*/ 0 w 1152128"/>
                <a:gd name="connsiteY0" fmla="*/ 0 h 503200"/>
                <a:gd name="connsiteX1" fmla="*/ 1152128 w 1152128"/>
                <a:gd name="connsiteY1" fmla="*/ 0 h 503200"/>
                <a:gd name="connsiteX2" fmla="*/ 1152128 w 1152128"/>
                <a:gd name="connsiteY2" fmla="*/ 300000 h 503200"/>
                <a:gd name="connsiteX3" fmla="*/ 0 w 1152128"/>
                <a:gd name="connsiteY3" fmla="*/ 503200 h 503200"/>
                <a:gd name="connsiteX4" fmla="*/ 0 w 1152128"/>
                <a:gd name="connsiteY4" fmla="*/ 0 h 5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503200">
                  <a:moveTo>
                    <a:pt x="0" y="0"/>
                  </a:moveTo>
                  <a:lnTo>
                    <a:pt x="1152128" y="0"/>
                  </a:lnTo>
                  <a:lnTo>
                    <a:pt x="1152128" y="300000"/>
                  </a:lnTo>
                  <a:lnTo>
                    <a:pt x="0" y="503200"/>
                  </a:lnTo>
                  <a:lnTo>
                    <a:pt x="0" y="0"/>
                  </a:lnTo>
                  <a:close/>
                </a:path>
              </a:pathLst>
            </a:custGeom>
            <a:solidFill>
              <a:schemeClr val="accent2"/>
            </a:solidFill>
            <a:ln w="25400" cap="flat" cmpd="sng" algn="ctr">
              <a:noFill/>
              <a:prstDash val="solid"/>
            </a:ln>
            <a:effectLst/>
          </p:spPr>
          <p:txBody>
            <a:bodyPr lIns="0" tIns="0" rIns="0" bIns="144000" anchor="ctr"/>
            <a:lstStyle/>
            <a:p>
              <a:pPr algn="ctr" eaLnBrk="1" fontAlgn="auto" hangingPunct="1">
                <a:spcBef>
                  <a:spcPts val="0"/>
                </a:spcBef>
                <a:spcAft>
                  <a:spcPts val="0"/>
                </a:spcAft>
                <a:defRPr/>
              </a:pPr>
              <a:r>
                <a:rPr lang="en-US" altLang="zh-CN" sz="2800" kern="0" dirty="0" smtClean="0">
                  <a:solidFill>
                    <a:srgbClr val="FFFFFF"/>
                  </a:solidFill>
                  <a:latin typeface="Californian FB" pitchFamily="18" charset="0"/>
                  <a:ea typeface="微软雅黑" pitchFamily="34" charset="-122"/>
                </a:rPr>
                <a:t>02</a:t>
              </a:r>
              <a:endParaRPr lang="zh-CN" altLang="en-US" sz="2800" kern="0" dirty="0">
                <a:solidFill>
                  <a:srgbClr val="FFFFFF"/>
                </a:solidFill>
                <a:latin typeface="Californian FB" pitchFamily="18" charset="0"/>
                <a:ea typeface="微软雅黑" pitchFamily="34" charset="-122"/>
              </a:endParaRPr>
            </a:p>
          </p:txBody>
        </p:sp>
        <p:sp>
          <p:nvSpPr>
            <p:cNvPr id="17" name="TextBox 37"/>
            <p:cNvSpPr txBox="1"/>
            <p:nvPr/>
          </p:nvSpPr>
          <p:spPr>
            <a:xfrm>
              <a:off x="4740437" y="2276872"/>
              <a:ext cx="1607814" cy="580986"/>
            </a:xfrm>
            <a:prstGeom prst="rect">
              <a:avLst/>
            </a:prstGeom>
            <a:noFill/>
            <a:ln>
              <a:noFill/>
            </a:ln>
          </p:spPr>
          <p:txBody>
            <a:bodyPr vert="horz" wrap="square" lIns="91440" tIns="45720" rIns="91440" bIns="45720" numCol="1" anchor="t" anchorCtr="0" compatLnSpc="1">
              <a:prstTxWarp prst="textNoShape">
                <a:avLst/>
              </a:prstTxWarp>
            </a:bodyPr>
            <a:lstStyle>
              <a:defPPr>
                <a:defRPr lang="zh-CN"/>
              </a:defPPr>
              <a:lvl1pPr algn="ctr">
                <a:defRPr sz="3600" b="1">
                  <a:solidFill>
                    <a:schemeClr val="accent1"/>
                  </a:solidFill>
                  <a:latin typeface="+mn-ea"/>
                  <a:ea typeface="+mn-ea"/>
                </a:defRPr>
              </a:lvl1pPr>
            </a:lstStyle>
            <a:p>
              <a:pPr algn="l"/>
              <a:r>
                <a:rPr lang="zh-CN" altLang="en-US" sz="2800" dirty="0" smtClean="0">
                  <a:solidFill>
                    <a:schemeClr val="bg2"/>
                  </a:solidFill>
                  <a:latin typeface="+mn-lt"/>
                  <a:cs typeface="+mn-ea"/>
                  <a:sym typeface="+mn-lt"/>
                </a:rPr>
                <a:t>“担当”</a:t>
              </a:r>
              <a:endParaRPr lang="zh-CN" altLang="en-US" sz="2800" dirty="0">
                <a:solidFill>
                  <a:schemeClr val="bg2"/>
                </a:solidFill>
                <a:latin typeface="+mn-lt"/>
                <a:cs typeface="+mn-ea"/>
                <a:sym typeface="+mn-lt"/>
              </a:endParaRPr>
            </a:p>
          </p:txBody>
        </p:sp>
      </p:grpSp>
      <p:sp>
        <p:nvSpPr>
          <p:cNvPr id="18" name="文本框 2"/>
          <p:cNvSpPr txBox="1">
            <a:spLocks noChangeArrowheads="1"/>
          </p:cNvSpPr>
          <p:nvPr/>
        </p:nvSpPr>
        <p:spPr bwMode="auto">
          <a:xfrm>
            <a:off x="5378301" y="1844824"/>
            <a:ext cx="277446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zh-CN" altLang="en-US" sz="2000" b="1" dirty="0" smtClean="0">
                <a:latin typeface="+mn-ea"/>
                <a:ea typeface="+mn-ea"/>
                <a:cs typeface="+mn-ea"/>
              </a:rPr>
              <a:t>加强党中央的权威</a:t>
            </a:r>
            <a:endParaRPr lang="en-US" altLang="zh-CN" sz="2000" b="1" dirty="0" smtClean="0">
              <a:latin typeface="+mn-ea"/>
              <a:ea typeface="+mn-ea"/>
              <a:cs typeface="+mn-ea"/>
            </a:endParaRPr>
          </a:p>
          <a:p>
            <a:pPr>
              <a:lnSpc>
                <a:spcPct val="150000"/>
              </a:lnSpc>
              <a:spcBef>
                <a:spcPct val="0"/>
              </a:spcBef>
              <a:buNone/>
            </a:pPr>
            <a:r>
              <a:rPr lang="zh-CN" altLang="en-US" sz="2000" b="1" dirty="0" smtClean="0">
                <a:latin typeface="+mn-ea"/>
                <a:ea typeface="+mn-ea"/>
                <a:cs typeface="+mn-ea"/>
              </a:rPr>
              <a:t>加强党的集中统一领导</a:t>
            </a:r>
            <a:endParaRPr lang="zh-CN" altLang="en-US" sz="2000" b="1" dirty="0">
              <a:latin typeface="+mn-ea"/>
              <a:ea typeface="+mn-ea"/>
              <a:cs typeface="+mn-ea"/>
            </a:endParaRPr>
          </a:p>
        </p:txBody>
      </p:sp>
      <p:sp>
        <p:nvSpPr>
          <p:cNvPr id="11" name="矩形 10"/>
          <p:cNvSpPr/>
          <p:nvPr/>
        </p:nvSpPr>
        <p:spPr>
          <a:xfrm>
            <a:off x="5378301" y="4030509"/>
            <a:ext cx="276920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000" b="1" dirty="0">
                <a:latin typeface="+mn-ea"/>
                <a:ea typeface="+mn-ea"/>
                <a:cs typeface="+mn-ea"/>
              </a:rPr>
              <a:t>“为人民服务、担当起该担当的责任”</a:t>
            </a:r>
          </a:p>
        </p:txBody>
      </p:sp>
      <p:pic>
        <p:nvPicPr>
          <p:cNvPr id="13" name="图片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474645" y="1568746"/>
            <a:ext cx="2618483" cy="1567817"/>
          </a:xfrm>
          <a:prstGeom prst="rect">
            <a:avLst/>
          </a:prstGeom>
          <a:ln>
            <a:noFill/>
          </a:ln>
          <a:effectLst>
            <a:outerShdw blurRad="190500" algn="tl" rotWithShape="0">
              <a:srgbClr val="000000">
                <a:alpha val="70000"/>
              </a:srgbClr>
            </a:outerShdw>
          </a:effectLst>
        </p:spPr>
      </p:pic>
      <p:sp>
        <p:nvSpPr>
          <p:cNvPr id="20" name="矩形 19"/>
          <p:cNvSpPr/>
          <p:nvPr/>
        </p:nvSpPr>
        <p:spPr>
          <a:xfrm>
            <a:off x="8474645" y="5319499"/>
            <a:ext cx="2736304" cy="1061829"/>
          </a:xfrm>
          <a:prstGeom prst="rect">
            <a:avLst/>
          </a:prstGeom>
        </p:spPr>
        <p:txBody>
          <a:bodyPr wrap="square">
            <a:spAutoFit/>
          </a:bodyPr>
          <a:lstStyle/>
          <a:p>
            <a:pPr>
              <a:lnSpc>
                <a:spcPct val="150000"/>
              </a:lnSpc>
            </a:pPr>
            <a:r>
              <a:rPr lang="en-US" altLang="zh-CN" sz="1400" b="1" dirty="0" smtClean="0">
                <a:solidFill>
                  <a:srgbClr val="333333"/>
                </a:solidFill>
                <a:latin typeface="汉仪文黑-35W" panose="00020600040101010101" pitchFamily="18" charset="-122"/>
                <a:ea typeface="汉仪文黑-35W" panose="00020600040101010101" pitchFamily="18" charset="-122"/>
              </a:rPr>
              <a:t>2014</a:t>
            </a:r>
            <a:r>
              <a:rPr lang="zh-CN" altLang="en-US" sz="1400" b="1" dirty="0" smtClean="0">
                <a:solidFill>
                  <a:srgbClr val="333333"/>
                </a:solidFill>
                <a:latin typeface="汉仪文黑-35W" panose="00020600040101010101" pitchFamily="18" charset="-122"/>
                <a:ea typeface="汉仪文黑-35W" panose="00020600040101010101" pitchFamily="18" charset="-122"/>
              </a:rPr>
              <a:t>年</a:t>
            </a:r>
            <a:r>
              <a:rPr lang="en-US" altLang="zh-CN" sz="1400" b="1" dirty="0" smtClean="0">
                <a:solidFill>
                  <a:srgbClr val="333333"/>
                </a:solidFill>
                <a:latin typeface="汉仪文黑-35W" panose="00020600040101010101" pitchFamily="18" charset="-122"/>
                <a:ea typeface="汉仪文黑-35W" panose="00020600040101010101" pitchFamily="18" charset="-122"/>
              </a:rPr>
              <a:t>2</a:t>
            </a:r>
            <a:r>
              <a:rPr lang="zh-CN" altLang="en-US" sz="1400" b="1" dirty="0" smtClean="0">
                <a:solidFill>
                  <a:srgbClr val="333333"/>
                </a:solidFill>
                <a:latin typeface="汉仪文黑-35W" panose="00020600040101010101" pitchFamily="18" charset="-122"/>
                <a:ea typeface="汉仪文黑-35W" panose="00020600040101010101" pitchFamily="18" charset="-122"/>
              </a:rPr>
              <a:t>月，习近平总书记在</a:t>
            </a:r>
            <a:r>
              <a:rPr lang="zh-CN" altLang="en-US" sz="1400" b="1" dirty="0">
                <a:solidFill>
                  <a:srgbClr val="333333"/>
                </a:solidFill>
                <a:latin typeface="汉仪文黑-35W" panose="00020600040101010101" pitchFamily="18" charset="-122"/>
                <a:ea typeface="汉仪文黑-35W" panose="00020600040101010101" pitchFamily="18" charset="-122"/>
              </a:rPr>
              <a:t>俄罗斯索契接受俄罗斯电视台</a:t>
            </a:r>
            <a:r>
              <a:rPr lang="zh-CN" altLang="en-US" sz="1400" b="1" dirty="0" smtClean="0">
                <a:solidFill>
                  <a:srgbClr val="333333"/>
                </a:solidFill>
                <a:latin typeface="汉仪文黑-35W" panose="00020600040101010101" pitchFamily="18" charset="-122"/>
                <a:ea typeface="汉仪文黑-35W" panose="00020600040101010101" pitchFamily="18" charset="-122"/>
              </a:rPr>
              <a:t>专访时谈到自己的执政理念。</a:t>
            </a:r>
            <a:endParaRPr lang="zh-CN" altLang="en-US" sz="1400" b="1" dirty="0">
              <a:latin typeface="汉仪文黑-35W" panose="00020600040101010101" pitchFamily="18" charset="-122"/>
              <a:ea typeface="汉仪文黑-35W" panose="00020600040101010101" pitchFamily="18" charset="-122"/>
            </a:endParaRPr>
          </a:p>
        </p:txBody>
      </p:sp>
      <p:pic>
        <p:nvPicPr>
          <p:cNvPr id="21" name="图片 20"/>
          <p:cNvPicPr>
            <a:picLocks noChangeAspect="1"/>
          </p:cNvPicPr>
          <p:nvPr/>
        </p:nvPicPr>
        <p:blipFill rotWithShape="1">
          <a:blip r:embed="rId8" cstate="print">
            <a:extLst>
              <a:ext uri="{28A0092B-C50C-407E-A947-70E740481C1C}">
                <a14:useLocalDpi xmlns="" xmlns:a14="http://schemas.microsoft.com/office/drawing/2010/main" val="0"/>
              </a:ext>
            </a:extLst>
          </a:blip>
          <a:srcRect t="16043" b="5595"/>
          <a:stretch/>
        </p:blipFill>
        <p:spPr>
          <a:xfrm>
            <a:off x="8533555" y="3775906"/>
            <a:ext cx="2618484" cy="1566205"/>
          </a:xfrm>
          <a:prstGeom prst="rect">
            <a:avLst/>
          </a:prstGeom>
          <a:ln>
            <a:noFill/>
          </a:ln>
          <a:effectLst>
            <a:outerShdw blurRad="190500" algn="tl" rotWithShape="0">
              <a:srgbClr val="000000">
                <a:alpha val="70000"/>
              </a:srgbClr>
            </a:outerShdw>
          </a:effectLst>
        </p:spPr>
      </p:pic>
      <p:sp>
        <p:nvSpPr>
          <p:cNvPr id="24" name="TextBox 3"/>
          <p:cNvSpPr txBox="1"/>
          <p:nvPr/>
        </p:nvSpPr>
        <p:spPr>
          <a:xfrm>
            <a:off x="1193984" y="3035271"/>
            <a:ext cx="2304256" cy="707886"/>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en-US" sz="4000" dirty="0" smtClean="0">
                <a:solidFill>
                  <a:schemeClr val="tx1"/>
                </a:solidFill>
                <a:latin typeface="+mn-lt"/>
                <a:ea typeface="+mn-ea"/>
                <a:cs typeface="+mn-ea"/>
                <a:sym typeface="+mn-lt"/>
              </a:rPr>
              <a:t>“核心”</a:t>
            </a:r>
            <a:endParaRPr lang="zh-CN" altLang="en-US" sz="4000" dirty="0">
              <a:solidFill>
                <a:schemeClr val="tx1"/>
              </a:solidFill>
              <a:latin typeface="+mn-lt"/>
              <a:ea typeface="+mn-ea"/>
              <a:cs typeface="+mn-ea"/>
              <a:sym typeface="+mn-lt"/>
            </a:endParaRPr>
          </a:p>
        </p:txBody>
      </p:sp>
    </p:spTree>
    <p:extLst>
      <p:ext uri="{BB962C8B-B14F-4D97-AF65-F5344CB8AC3E}">
        <p14:creationId xmlns="" xmlns:p14="http://schemas.microsoft.com/office/powerpoint/2010/main" val="1775677268"/>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bwMode="auto">
          <a:xfrm>
            <a:off x="5090269" y="1268760"/>
            <a:ext cx="2016224" cy="2016224"/>
          </a:xfrm>
          <a:prstGeom prst="ellipse">
            <a:avLst/>
          </a:prstGeom>
          <a:solidFill>
            <a:schemeClr val="accent2"/>
          </a:solidFill>
          <a:ln w="1270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6" name="文本框 15"/>
          <p:cNvSpPr txBox="1"/>
          <p:nvPr/>
        </p:nvSpPr>
        <p:spPr>
          <a:xfrm>
            <a:off x="5561767" y="1307376"/>
            <a:ext cx="1040670" cy="1938992"/>
          </a:xfrm>
          <a:prstGeom prst="rect">
            <a:avLst/>
          </a:prstGeom>
          <a:noFill/>
        </p:spPr>
        <p:txBody>
          <a:bodyPr wrap="none" rtlCol="0">
            <a:spAutoFit/>
          </a:bodyPr>
          <a:lstStyle>
            <a:defPPr>
              <a:defRPr lang="zh-CN"/>
            </a:defPPr>
            <a:lvl1pPr>
              <a:defRPr sz="12000" b="1">
                <a:solidFill>
                  <a:schemeClr val="bg2"/>
                </a:solidFill>
                <a:latin typeface="+mj-ea"/>
                <a:ea typeface="+mj-ea"/>
              </a:defRPr>
            </a:lvl1pPr>
          </a:lstStyle>
          <a:p>
            <a:r>
              <a:rPr lang="en-US" altLang="zh-CN" dirty="0">
                <a:latin typeface="+mn-lt"/>
                <a:ea typeface="+mn-ea"/>
                <a:cs typeface="+mn-ea"/>
                <a:sym typeface="+mn-lt"/>
              </a:rPr>
              <a:t>2</a:t>
            </a:r>
            <a:endParaRPr lang="zh-CN" altLang="en-US" dirty="0">
              <a:latin typeface="+mn-lt"/>
              <a:ea typeface="+mn-ea"/>
              <a:cs typeface="+mn-ea"/>
              <a:sym typeface="+mn-lt"/>
            </a:endParaRPr>
          </a:p>
        </p:txBody>
      </p:sp>
      <p:sp>
        <p:nvSpPr>
          <p:cNvPr id="17" name="文本框 16"/>
          <p:cNvSpPr txBox="1"/>
          <p:nvPr/>
        </p:nvSpPr>
        <p:spPr>
          <a:xfrm>
            <a:off x="1132918" y="3801234"/>
            <a:ext cx="9930925" cy="707886"/>
          </a:xfrm>
          <a:prstGeom prst="rect">
            <a:avLst/>
          </a:prstGeom>
          <a:noFill/>
        </p:spPr>
        <p:txBody>
          <a:bodyPr wrap="none" rtlCol="0">
            <a:spAutoFit/>
          </a:bodyPr>
          <a:lstStyle/>
          <a:p>
            <a:pPr algn="ctr"/>
            <a:r>
              <a:rPr lang="en-US" altLang="zh-CN" sz="4000" b="1" dirty="0" smtClean="0">
                <a:solidFill>
                  <a:schemeClr val="bg2"/>
                </a:solidFill>
                <a:latin typeface="方正特雅宋_GBK" panose="02000000000000000000" pitchFamily="2" charset="-122"/>
                <a:ea typeface="方正特雅宋_GBK" panose="02000000000000000000" pitchFamily="2" charset="-122"/>
                <a:cs typeface="+mn-ea"/>
                <a:sym typeface="+mn-lt"/>
              </a:rPr>
              <a:t>《</a:t>
            </a:r>
            <a:r>
              <a:rPr lang="zh-CN" altLang="en-US" sz="4000" b="1" dirty="0" smtClean="0">
                <a:solidFill>
                  <a:schemeClr val="bg2"/>
                </a:solidFill>
                <a:latin typeface="方正特雅宋_GBK" panose="02000000000000000000" pitchFamily="2" charset="-122"/>
                <a:ea typeface="方正特雅宋_GBK" panose="02000000000000000000" pitchFamily="2" charset="-122"/>
                <a:cs typeface="+mn-ea"/>
                <a:sym typeface="+mn-lt"/>
              </a:rPr>
              <a:t>关于新形势下党内政治生活的若干准则</a:t>
            </a:r>
            <a:r>
              <a:rPr lang="en-US" altLang="zh-CN" sz="4000" b="1" dirty="0" smtClean="0">
                <a:solidFill>
                  <a:schemeClr val="bg2"/>
                </a:solidFill>
                <a:latin typeface="方正特雅宋_GBK" panose="02000000000000000000" pitchFamily="2" charset="-122"/>
                <a:ea typeface="方正特雅宋_GBK" panose="02000000000000000000" pitchFamily="2" charset="-122"/>
                <a:cs typeface="+mn-ea"/>
                <a:sym typeface="+mn-lt"/>
              </a:rPr>
              <a:t>》</a:t>
            </a:r>
            <a:endParaRPr lang="zh-CN" altLang="en-US" sz="4000" b="1" dirty="0">
              <a:solidFill>
                <a:schemeClr val="bg2"/>
              </a:solidFill>
              <a:latin typeface="方正特雅宋_GBK" panose="02000000000000000000" pitchFamily="2" charset="-122"/>
              <a:ea typeface="方正特雅宋_GBK" panose="02000000000000000000" pitchFamily="2" charset="-122"/>
              <a:cs typeface="+mn-ea"/>
              <a:sym typeface="+mn-lt"/>
            </a:endParaRPr>
          </a:p>
        </p:txBody>
      </p:sp>
      <p:cxnSp>
        <p:nvCxnSpPr>
          <p:cNvPr id="29" name="直接连接符 28"/>
          <p:cNvCxnSpPr/>
          <p:nvPr/>
        </p:nvCxnSpPr>
        <p:spPr bwMode="auto">
          <a:xfrm flipH="1">
            <a:off x="1216921" y="3717032"/>
            <a:ext cx="9705996"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H="1">
            <a:off x="1201837" y="5733256"/>
            <a:ext cx="9721080"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文本框 7"/>
          <p:cNvSpPr txBox="1"/>
          <p:nvPr/>
        </p:nvSpPr>
        <p:spPr>
          <a:xfrm>
            <a:off x="2166607" y="4567190"/>
            <a:ext cx="7830990" cy="1107996"/>
          </a:xfrm>
          <a:prstGeom prst="rect">
            <a:avLst/>
          </a:prstGeom>
          <a:noFill/>
        </p:spPr>
        <p:txBody>
          <a:bodyPr wrap="none" rtlCol="0">
            <a:spAutoFit/>
          </a:bodyPr>
          <a:lstStyle/>
          <a:p>
            <a:pPr algn="ctr"/>
            <a:r>
              <a:rPr lang="zh-CN" altLang="zh-CN" sz="6600" dirty="0">
                <a:solidFill>
                  <a:schemeClr val="bg2"/>
                </a:solidFill>
                <a:latin typeface="方正特雅宋_GBK" panose="02000000000000000000" pitchFamily="2" charset="-122"/>
                <a:ea typeface="方正特雅宋_GBK" panose="02000000000000000000" pitchFamily="2" charset="-122"/>
                <a:cs typeface="+mn-ea"/>
              </a:rPr>
              <a:t>主要内容与基本逻辑</a:t>
            </a:r>
            <a:endParaRPr lang="zh-CN" altLang="en-US" sz="6600" dirty="0">
              <a:solidFill>
                <a:schemeClr val="bg2"/>
              </a:solidFill>
              <a:latin typeface="方正特雅宋_GBK" panose="02000000000000000000" pitchFamily="2" charset="-122"/>
              <a:ea typeface="方正特雅宋_GBK" panose="02000000000000000000" pitchFamily="2" charset="-122"/>
              <a:cs typeface="+mn-ea"/>
              <a:sym typeface="+mn-lt"/>
            </a:endParaRPr>
          </a:p>
        </p:txBody>
      </p:sp>
    </p:spTree>
    <p:extLst>
      <p:ext uri="{BB962C8B-B14F-4D97-AF65-F5344CB8AC3E}">
        <p14:creationId xmlns="" xmlns:p14="http://schemas.microsoft.com/office/powerpoint/2010/main" val="3857031074"/>
      </p:ext>
    </p:extLst>
  </p:cSld>
  <p:clrMapOvr>
    <a:masterClrMapping/>
  </p:clrMapOvr>
  <mc:AlternateContent xmlns:mc="http://schemas.openxmlformats.org/markup-compatibility/2006">
    <mc:Choice xmlns="" xmlns:p14="http://schemas.microsoft.com/office/powerpoint/2010/main" Requires="p14">
      <p:transition p14:dur="0" advTm="5454"/>
    </mc:Choice>
    <mc:Fallback>
      <p:transition advTm="54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3972921"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《准则》</a:t>
            </a:r>
            <a:r>
              <a:rPr lang="zh-CN" altLang="en-US" sz="3200" dirty="0" smtClean="0">
                <a:solidFill>
                  <a:schemeClr val="tx1"/>
                </a:solidFill>
                <a:latin typeface="+mn-lt"/>
                <a:ea typeface="+mn-ea"/>
                <a:cs typeface="+mn-ea"/>
              </a:rPr>
              <a:t>的</a:t>
            </a:r>
            <a:r>
              <a:rPr lang="zh-CN" altLang="zh-CN" sz="3200" dirty="0" smtClean="0">
                <a:solidFill>
                  <a:schemeClr val="tx1"/>
                </a:solidFill>
                <a:latin typeface="+mn-lt"/>
                <a:ea typeface="+mn-ea"/>
                <a:cs typeface="+mn-ea"/>
              </a:rPr>
              <a:t>主要内容</a:t>
            </a:r>
            <a:endParaRPr lang="zh-CN" altLang="en-US" sz="3200" dirty="0">
              <a:solidFill>
                <a:schemeClr val="tx1"/>
              </a:solidFill>
              <a:latin typeface="+mn-lt"/>
              <a:ea typeface="+mn-ea"/>
              <a:cs typeface="+mn-ea"/>
              <a:sym typeface="+mn-lt"/>
            </a:endParaRPr>
          </a:p>
        </p:txBody>
      </p:sp>
      <p:sp>
        <p:nvSpPr>
          <p:cNvPr id="24"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grpSp>
        <p:nvGrpSpPr>
          <p:cNvPr id="2" name="组合 24"/>
          <p:cNvGrpSpPr/>
          <p:nvPr/>
        </p:nvGrpSpPr>
        <p:grpSpPr>
          <a:xfrm>
            <a:off x="923301" y="1415029"/>
            <a:ext cx="2354136" cy="764495"/>
            <a:chOff x="1055057" y="2254664"/>
            <a:chExt cx="2354136" cy="764495"/>
          </a:xfrm>
        </p:grpSpPr>
        <p:sp>
          <p:nvSpPr>
            <p:cNvPr id="29" name="矩形: 对角圆角 3"/>
            <p:cNvSpPr/>
            <p:nvPr/>
          </p:nvSpPr>
          <p:spPr bwMode="auto">
            <a:xfrm>
              <a:off x="1055057" y="2254664"/>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30" name="矩形 29"/>
            <p:cNvSpPr/>
            <p:nvPr/>
          </p:nvSpPr>
          <p:spPr>
            <a:xfrm>
              <a:off x="1323660" y="2378590"/>
              <a:ext cx="1830537" cy="400110"/>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坚定理想信念</a:t>
              </a:r>
            </a:p>
          </p:txBody>
        </p:sp>
      </p:grpSp>
      <p:grpSp>
        <p:nvGrpSpPr>
          <p:cNvPr id="3" name="组合 30"/>
          <p:cNvGrpSpPr/>
          <p:nvPr/>
        </p:nvGrpSpPr>
        <p:grpSpPr>
          <a:xfrm>
            <a:off x="3564102" y="1415029"/>
            <a:ext cx="2354136" cy="764495"/>
            <a:chOff x="3695858" y="2254664"/>
            <a:chExt cx="2354136" cy="764495"/>
          </a:xfrm>
        </p:grpSpPr>
        <p:sp>
          <p:nvSpPr>
            <p:cNvPr id="32" name="矩形: 对角圆角 7"/>
            <p:cNvSpPr/>
            <p:nvPr/>
          </p:nvSpPr>
          <p:spPr bwMode="auto">
            <a:xfrm>
              <a:off x="3695858" y="2254664"/>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33" name="矩形 32"/>
            <p:cNvSpPr/>
            <p:nvPr/>
          </p:nvSpPr>
          <p:spPr>
            <a:xfrm>
              <a:off x="3695858" y="2422344"/>
              <a:ext cx="2283760" cy="400110"/>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坚持党的基本路线</a:t>
              </a:r>
            </a:p>
          </p:txBody>
        </p:sp>
      </p:grpSp>
      <p:grpSp>
        <p:nvGrpSpPr>
          <p:cNvPr id="4" name="组合 33"/>
          <p:cNvGrpSpPr/>
          <p:nvPr/>
        </p:nvGrpSpPr>
        <p:grpSpPr>
          <a:xfrm>
            <a:off x="6147751" y="1415029"/>
            <a:ext cx="2354136" cy="764495"/>
            <a:chOff x="6279507" y="2254664"/>
            <a:chExt cx="2354136" cy="764495"/>
          </a:xfrm>
        </p:grpSpPr>
        <p:sp>
          <p:nvSpPr>
            <p:cNvPr id="35" name="矩形: 对角圆角 8"/>
            <p:cNvSpPr/>
            <p:nvPr/>
          </p:nvSpPr>
          <p:spPr bwMode="auto">
            <a:xfrm>
              <a:off x="6279507" y="2254664"/>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36" name="矩形 35"/>
            <p:cNvSpPr/>
            <p:nvPr/>
          </p:nvSpPr>
          <p:spPr>
            <a:xfrm>
              <a:off x="6467620" y="2311273"/>
              <a:ext cx="2037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坚决维护党中央权威</a:t>
              </a:r>
            </a:p>
          </p:txBody>
        </p:sp>
      </p:grpSp>
      <p:grpSp>
        <p:nvGrpSpPr>
          <p:cNvPr id="5" name="组合 36"/>
          <p:cNvGrpSpPr/>
          <p:nvPr/>
        </p:nvGrpSpPr>
        <p:grpSpPr>
          <a:xfrm>
            <a:off x="923301" y="2371353"/>
            <a:ext cx="2354136" cy="764495"/>
            <a:chOff x="1055057" y="3210988"/>
            <a:chExt cx="2354136" cy="764495"/>
          </a:xfrm>
        </p:grpSpPr>
        <p:sp>
          <p:nvSpPr>
            <p:cNvPr id="38" name="矩形: 对角圆角 12"/>
            <p:cNvSpPr/>
            <p:nvPr/>
          </p:nvSpPr>
          <p:spPr bwMode="auto">
            <a:xfrm>
              <a:off x="1055057" y="3210988"/>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39" name="矩形 38"/>
            <p:cNvSpPr/>
            <p:nvPr/>
          </p:nvSpPr>
          <p:spPr>
            <a:xfrm>
              <a:off x="1089664" y="3216025"/>
              <a:ext cx="2260556"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保持同群众的血肉联系</a:t>
              </a:r>
            </a:p>
          </p:txBody>
        </p:sp>
      </p:grpSp>
      <p:grpSp>
        <p:nvGrpSpPr>
          <p:cNvPr id="6" name="组合 39"/>
          <p:cNvGrpSpPr/>
          <p:nvPr/>
        </p:nvGrpSpPr>
        <p:grpSpPr>
          <a:xfrm>
            <a:off x="3564102" y="2371353"/>
            <a:ext cx="2354136" cy="764495"/>
            <a:chOff x="3695858" y="3210988"/>
            <a:chExt cx="2354136" cy="764495"/>
          </a:xfrm>
        </p:grpSpPr>
        <p:sp>
          <p:nvSpPr>
            <p:cNvPr id="41" name="矩形: 对角圆角 13"/>
            <p:cNvSpPr/>
            <p:nvPr/>
          </p:nvSpPr>
          <p:spPr bwMode="auto">
            <a:xfrm>
              <a:off x="3695858" y="3210988"/>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42" name="矩形 41"/>
            <p:cNvSpPr/>
            <p:nvPr/>
          </p:nvSpPr>
          <p:spPr>
            <a:xfrm>
              <a:off x="3831144" y="3231841"/>
              <a:ext cx="2083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坚持民主集中制原则</a:t>
              </a:r>
            </a:p>
          </p:txBody>
        </p:sp>
      </p:grpSp>
      <p:grpSp>
        <p:nvGrpSpPr>
          <p:cNvPr id="7" name="组合 42"/>
          <p:cNvGrpSpPr/>
          <p:nvPr/>
        </p:nvGrpSpPr>
        <p:grpSpPr>
          <a:xfrm>
            <a:off x="6147751" y="2371353"/>
            <a:ext cx="2354136" cy="764495"/>
            <a:chOff x="6279507" y="3210988"/>
            <a:chExt cx="2354136" cy="764495"/>
          </a:xfrm>
        </p:grpSpPr>
        <p:sp>
          <p:nvSpPr>
            <p:cNvPr id="44" name="矩形: 对角圆角 14"/>
            <p:cNvSpPr/>
            <p:nvPr/>
          </p:nvSpPr>
          <p:spPr bwMode="auto">
            <a:xfrm>
              <a:off x="6279507" y="3210988"/>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45" name="矩形 44"/>
            <p:cNvSpPr/>
            <p:nvPr/>
          </p:nvSpPr>
          <p:spPr>
            <a:xfrm>
              <a:off x="6467621" y="3214911"/>
              <a:ext cx="2037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发扬党内民主和保障党员权利</a:t>
              </a:r>
            </a:p>
          </p:txBody>
        </p:sp>
      </p:grpSp>
      <p:grpSp>
        <p:nvGrpSpPr>
          <p:cNvPr id="8" name="组合 45"/>
          <p:cNvGrpSpPr/>
          <p:nvPr/>
        </p:nvGrpSpPr>
        <p:grpSpPr>
          <a:xfrm>
            <a:off x="923301" y="3314831"/>
            <a:ext cx="2354136" cy="764495"/>
            <a:chOff x="1055057" y="4154466"/>
            <a:chExt cx="2354136" cy="764495"/>
          </a:xfrm>
        </p:grpSpPr>
        <p:sp>
          <p:nvSpPr>
            <p:cNvPr id="47" name="矩形: 对角圆角 18"/>
            <p:cNvSpPr/>
            <p:nvPr/>
          </p:nvSpPr>
          <p:spPr bwMode="auto">
            <a:xfrm>
              <a:off x="1055057" y="4154466"/>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48" name="矩形 47"/>
            <p:cNvSpPr/>
            <p:nvPr/>
          </p:nvSpPr>
          <p:spPr>
            <a:xfrm>
              <a:off x="1224003" y="4176909"/>
              <a:ext cx="205343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严格党的组织生活制度</a:t>
              </a:r>
            </a:p>
          </p:txBody>
        </p:sp>
      </p:grpSp>
      <p:grpSp>
        <p:nvGrpSpPr>
          <p:cNvPr id="9" name="组合 48"/>
          <p:cNvGrpSpPr/>
          <p:nvPr/>
        </p:nvGrpSpPr>
        <p:grpSpPr>
          <a:xfrm>
            <a:off x="3564102" y="3314831"/>
            <a:ext cx="2354136" cy="764495"/>
            <a:chOff x="3695858" y="4154466"/>
            <a:chExt cx="2354136" cy="764495"/>
          </a:xfrm>
        </p:grpSpPr>
        <p:sp>
          <p:nvSpPr>
            <p:cNvPr id="50" name="矩形: 对角圆角 19"/>
            <p:cNvSpPr/>
            <p:nvPr/>
          </p:nvSpPr>
          <p:spPr bwMode="auto">
            <a:xfrm>
              <a:off x="3695858" y="4154466"/>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51" name="矩形 50"/>
            <p:cNvSpPr/>
            <p:nvPr/>
          </p:nvSpPr>
          <p:spPr>
            <a:xfrm>
              <a:off x="3795956" y="4174723"/>
              <a:ext cx="2083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开展批评和自我批评</a:t>
              </a:r>
            </a:p>
          </p:txBody>
        </p:sp>
      </p:grpSp>
      <p:grpSp>
        <p:nvGrpSpPr>
          <p:cNvPr id="10" name="组合 51"/>
          <p:cNvGrpSpPr/>
          <p:nvPr/>
        </p:nvGrpSpPr>
        <p:grpSpPr>
          <a:xfrm>
            <a:off x="6147751" y="3314831"/>
            <a:ext cx="2354136" cy="764495"/>
            <a:chOff x="6279507" y="4154466"/>
            <a:chExt cx="2354136" cy="764495"/>
          </a:xfrm>
        </p:grpSpPr>
        <p:sp>
          <p:nvSpPr>
            <p:cNvPr id="53" name="矩形: 对角圆角 20"/>
            <p:cNvSpPr/>
            <p:nvPr/>
          </p:nvSpPr>
          <p:spPr bwMode="auto">
            <a:xfrm>
              <a:off x="6279507" y="4154466"/>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54" name="矩形 53"/>
            <p:cNvSpPr/>
            <p:nvPr/>
          </p:nvSpPr>
          <p:spPr>
            <a:xfrm>
              <a:off x="6343056" y="4174723"/>
              <a:ext cx="2247191"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加强对权力运行的制约和监督</a:t>
              </a:r>
            </a:p>
          </p:txBody>
        </p:sp>
      </p:grpSp>
      <p:grpSp>
        <p:nvGrpSpPr>
          <p:cNvPr id="11" name="组合 54"/>
          <p:cNvGrpSpPr/>
          <p:nvPr/>
        </p:nvGrpSpPr>
        <p:grpSpPr>
          <a:xfrm>
            <a:off x="8781508" y="1415029"/>
            <a:ext cx="2354136" cy="764495"/>
            <a:chOff x="8913264" y="2254664"/>
            <a:chExt cx="2354136" cy="764495"/>
          </a:xfrm>
        </p:grpSpPr>
        <p:sp>
          <p:nvSpPr>
            <p:cNvPr id="56" name="矩形: 对角圆角 24"/>
            <p:cNvSpPr/>
            <p:nvPr/>
          </p:nvSpPr>
          <p:spPr bwMode="auto">
            <a:xfrm>
              <a:off x="8913264" y="2254664"/>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57" name="矩形 56"/>
            <p:cNvSpPr/>
            <p:nvPr/>
          </p:nvSpPr>
          <p:spPr>
            <a:xfrm>
              <a:off x="9101377" y="2282968"/>
              <a:ext cx="2037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严明党的政治纪律</a:t>
              </a:r>
            </a:p>
          </p:txBody>
        </p:sp>
      </p:grpSp>
      <p:grpSp>
        <p:nvGrpSpPr>
          <p:cNvPr id="12" name="组合 57"/>
          <p:cNvGrpSpPr/>
          <p:nvPr/>
        </p:nvGrpSpPr>
        <p:grpSpPr>
          <a:xfrm>
            <a:off x="8781508" y="2371353"/>
            <a:ext cx="2354136" cy="764495"/>
            <a:chOff x="8913264" y="3210988"/>
            <a:chExt cx="2354136" cy="764495"/>
          </a:xfrm>
        </p:grpSpPr>
        <p:sp>
          <p:nvSpPr>
            <p:cNvPr id="59" name="矩形: 对角圆角 29"/>
            <p:cNvSpPr/>
            <p:nvPr/>
          </p:nvSpPr>
          <p:spPr bwMode="auto">
            <a:xfrm>
              <a:off x="8913264" y="3210988"/>
              <a:ext cx="2354136" cy="764495"/>
            </a:xfrm>
            <a:prstGeom prst="round2Diag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60" name="矩形 59"/>
            <p:cNvSpPr/>
            <p:nvPr/>
          </p:nvSpPr>
          <p:spPr>
            <a:xfrm>
              <a:off x="9101378" y="3239292"/>
              <a:ext cx="2037564"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坚持正确选人用人导向</a:t>
              </a:r>
            </a:p>
          </p:txBody>
        </p:sp>
      </p:grpSp>
      <p:grpSp>
        <p:nvGrpSpPr>
          <p:cNvPr id="13" name="组合 60"/>
          <p:cNvGrpSpPr/>
          <p:nvPr/>
        </p:nvGrpSpPr>
        <p:grpSpPr>
          <a:xfrm>
            <a:off x="8781508" y="3314831"/>
            <a:ext cx="2354136" cy="764495"/>
            <a:chOff x="8913264" y="4154466"/>
            <a:chExt cx="2354136" cy="764495"/>
          </a:xfrm>
        </p:grpSpPr>
        <p:sp>
          <p:nvSpPr>
            <p:cNvPr id="62" name="矩形: 对角圆角 31"/>
            <p:cNvSpPr/>
            <p:nvPr/>
          </p:nvSpPr>
          <p:spPr bwMode="auto">
            <a:xfrm>
              <a:off x="8913264" y="4154466"/>
              <a:ext cx="2354136" cy="764495"/>
            </a:xfrm>
            <a:prstGeom prst="round2Diag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000" i="0" u="none" strike="noStrike" cap="none" normalizeH="0" baseline="0">
                <a:ln>
                  <a:noFill/>
                </a:ln>
                <a:solidFill>
                  <a:schemeClr val="bg2"/>
                </a:solidFill>
                <a:effectLst/>
                <a:latin typeface="+mn-lt"/>
                <a:ea typeface="+mn-ea"/>
                <a:cs typeface="+mn-ea"/>
                <a:sym typeface="+mn-lt"/>
              </a:endParaRPr>
            </a:p>
          </p:txBody>
        </p:sp>
        <p:sp>
          <p:nvSpPr>
            <p:cNvPr id="63" name="矩形 62"/>
            <p:cNvSpPr/>
            <p:nvPr/>
          </p:nvSpPr>
          <p:spPr>
            <a:xfrm>
              <a:off x="8976813" y="4188733"/>
              <a:ext cx="2247191" cy="707886"/>
            </a:xfrm>
            <a:prstGeom prst="rect">
              <a:avLst/>
            </a:prstGeom>
          </p:spPr>
          <p:txBody>
            <a:bodyPr wrap="square">
              <a:spAutoFit/>
            </a:bodyPr>
            <a:lstStyle/>
            <a:p>
              <a:pPr algn="ctr"/>
              <a:r>
                <a:rPr lang="zh-CN" altLang="en-US" sz="2000" dirty="0">
                  <a:solidFill>
                    <a:schemeClr val="bg2"/>
                  </a:solidFill>
                  <a:latin typeface="+mn-lt"/>
                  <a:ea typeface="+mn-ea"/>
                  <a:cs typeface="+mn-ea"/>
                  <a:sym typeface="+mn-lt"/>
                </a:rPr>
                <a:t>保持清正廉洁的政治本色</a:t>
              </a:r>
            </a:p>
          </p:txBody>
        </p:sp>
      </p:grpSp>
      <p:sp>
        <p:nvSpPr>
          <p:cNvPr id="64" name="左大括号 63"/>
          <p:cNvSpPr/>
          <p:nvPr/>
        </p:nvSpPr>
        <p:spPr bwMode="auto">
          <a:xfrm rot="16200000" flipV="1">
            <a:off x="5901095" y="-218699"/>
            <a:ext cx="476589" cy="9348716"/>
          </a:xfrm>
          <a:prstGeom prst="leftBrace">
            <a:avLst>
              <a:gd name="adj1" fmla="val 26490"/>
              <a:gd name="adj2" fmla="val 50000"/>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66" name="矩形 65"/>
          <p:cNvSpPr/>
          <p:nvPr/>
        </p:nvSpPr>
        <p:spPr>
          <a:xfrm>
            <a:off x="2276132" y="4800191"/>
            <a:ext cx="7712271" cy="1477328"/>
          </a:xfrm>
          <a:prstGeom prst="rect">
            <a:avLst/>
          </a:prstGeom>
          <a:noFill/>
        </p:spPr>
        <p:txBody>
          <a:bodyPr wrap="square" rtlCol="0">
            <a:spAutoFit/>
          </a:bodyPr>
          <a:lstStyle/>
          <a:p>
            <a:pPr>
              <a:lnSpc>
                <a:spcPct val="150000"/>
              </a:lnSpc>
            </a:pPr>
            <a:r>
              <a:rPr lang="zh-CN" altLang="zh-CN" sz="2000" b="1" dirty="0">
                <a:solidFill>
                  <a:schemeClr val="bg1">
                    <a:lumMod val="75000"/>
                  </a:schemeClr>
                </a:solidFill>
                <a:latin typeface="+mn-ea"/>
                <a:ea typeface="+mn-ea"/>
                <a:cs typeface="+mn-ea"/>
              </a:rPr>
              <a:t>这</a:t>
            </a:r>
            <a:r>
              <a:rPr lang="en-US" altLang="zh-CN" sz="2000" b="1" dirty="0">
                <a:solidFill>
                  <a:schemeClr val="bg1">
                    <a:lumMod val="75000"/>
                  </a:schemeClr>
                </a:solidFill>
                <a:latin typeface="+mn-ea"/>
                <a:ea typeface="+mn-ea"/>
                <a:cs typeface="+mn-ea"/>
              </a:rPr>
              <a:t>12</a:t>
            </a:r>
            <a:r>
              <a:rPr lang="zh-CN" altLang="zh-CN" sz="2000" b="1" dirty="0">
                <a:solidFill>
                  <a:schemeClr val="bg1">
                    <a:lumMod val="75000"/>
                  </a:schemeClr>
                </a:solidFill>
                <a:latin typeface="+mn-ea"/>
                <a:ea typeface="+mn-ea"/>
                <a:cs typeface="+mn-ea"/>
              </a:rPr>
              <a:t>个</a:t>
            </a:r>
            <a:r>
              <a:rPr lang="zh-CN" altLang="zh-CN" sz="2000" b="1" dirty="0" smtClean="0">
                <a:solidFill>
                  <a:schemeClr val="bg1">
                    <a:lumMod val="75000"/>
                  </a:schemeClr>
                </a:solidFill>
                <a:latin typeface="+mn-ea"/>
                <a:ea typeface="+mn-ea"/>
                <a:cs typeface="+mn-ea"/>
              </a:rPr>
              <a:t>方面是</a:t>
            </a:r>
            <a:r>
              <a:rPr lang="zh-CN" altLang="zh-CN" sz="2000" b="1" dirty="0">
                <a:solidFill>
                  <a:schemeClr val="bg1">
                    <a:lumMod val="75000"/>
                  </a:schemeClr>
                </a:solidFill>
                <a:latin typeface="+mn-ea"/>
                <a:ea typeface="+mn-ea"/>
                <a:cs typeface="+mn-ea"/>
              </a:rPr>
              <a:t>加强和规范党内政治生活的具体路径</a:t>
            </a:r>
            <a:r>
              <a:rPr lang="zh-CN" altLang="zh-CN" sz="2000" b="1" dirty="0" smtClean="0">
                <a:solidFill>
                  <a:schemeClr val="bg1">
                    <a:lumMod val="75000"/>
                  </a:schemeClr>
                </a:solidFill>
                <a:latin typeface="+mn-ea"/>
                <a:ea typeface="+mn-ea"/>
                <a:cs typeface="+mn-ea"/>
              </a:rPr>
              <a:t>，</a:t>
            </a:r>
            <a:r>
              <a:rPr lang="zh-CN" altLang="en-US" sz="2000" b="1" dirty="0" smtClean="0">
                <a:solidFill>
                  <a:schemeClr val="bg1">
                    <a:lumMod val="75000"/>
                  </a:schemeClr>
                </a:solidFill>
                <a:latin typeface="+mn-ea"/>
                <a:ea typeface="+mn-ea"/>
                <a:cs typeface="+mn-ea"/>
              </a:rPr>
              <a:t>对</a:t>
            </a:r>
            <a:r>
              <a:rPr lang="zh-CN" altLang="zh-CN" sz="2000" b="1" dirty="0">
                <a:solidFill>
                  <a:schemeClr val="bg1">
                    <a:lumMod val="75000"/>
                  </a:schemeClr>
                </a:solidFill>
                <a:latin typeface="+mn-ea"/>
                <a:ea typeface="+mn-ea"/>
                <a:cs typeface="+mn-ea"/>
              </a:rPr>
              <a:t>加强和规范党内政治</a:t>
            </a:r>
            <a:r>
              <a:rPr lang="zh-CN" altLang="zh-CN" sz="2000" b="1" dirty="0" smtClean="0">
                <a:solidFill>
                  <a:schemeClr val="bg1">
                    <a:lumMod val="75000"/>
                  </a:schemeClr>
                </a:solidFill>
                <a:latin typeface="+mn-ea"/>
                <a:ea typeface="+mn-ea"/>
                <a:cs typeface="+mn-ea"/>
              </a:rPr>
              <a:t>生活</a:t>
            </a:r>
            <a:r>
              <a:rPr lang="zh-CN" altLang="en-US" sz="2000" b="1" dirty="0" smtClean="0">
                <a:solidFill>
                  <a:schemeClr val="bg1">
                    <a:lumMod val="75000"/>
                  </a:schemeClr>
                </a:solidFill>
                <a:latin typeface="+mn-ea"/>
                <a:ea typeface="+mn-ea"/>
                <a:cs typeface="+mn-ea"/>
              </a:rPr>
              <a:t>具有重大意义和</a:t>
            </a:r>
            <a:r>
              <a:rPr lang="zh-CN" altLang="en-US" sz="2000" b="1" dirty="0">
                <a:solidFill>
                  <a:schemeClr val="bg1">
                    <a:lumMod val="75000"/>
                  </a:schemeClr>
                </a:solidFill>
                <a:latin typeface="+mn-ea"/>
                <a:ea typeface="+mn-ea"/>
                <a:cs typeface="+mn-ea"/>
              </a:rPr>
              <a:t>很强的现实性</a:t>
            </a:r>
            <a:r>
              <a:rPr lang="zh-CN" altLang="en-US" sz="2000" b="1" dirty="0" smtClean="0">
                <a:solidFill>
                  <a:schemeClr val="bg1">
                    <a:lumMod val="75000"/>
                  </a:schemeClr>
                </a:solidFill>
                <a:latin typeface="+mn-ea"/>
                <a:ea typeface="+mn-ea"/>
                <a:cs typeface="+mn-ea"/>
              </a:rPr>
              <a:t>。那么，</a:t>
            </a:r>
            <a:r>
              <a:rPr lang="zh-CN" altLang="en-US" sz="2000" b="1" dirty="0" smtClean="0">
                <a:solidFill>
                  <a:schemeClr val="bg1">
                    <a:lumMod val="75000"/>
                  </a:schemeClr>
                </a:solidFill>
                <a:latin typeface="+mn-ea"/>
                <a:ea typeface="+mn-ea"/>
              </a:rPr>
              <a:t>从这</a:t>
            </a:r>
            <a:r>
              <a:rPr lang="en-US" altLang="zh-CN" sz="2000" b="1" dirty="0" smtClean="0">
                <a:solidFill>
                  <a:schemeClr val="bg1">
                    <a:lumMod val="75000"/>
                  </a:schemeClr>
                </a:solidFill>
                <a:latin typeface="+mn-ea"/>
                <a:ea typeface="+mn-ea"/>
              </a:rPr>
              <a:t>12</a:t>
            </a:r>
            <a:r>
              <a:rPr lang="zh-CN" altLang="en-US" sz="2000" b="1" dirty="0" smtClean="0">
                <a:solidFill>
                  <a:schemeClr val="bg1">
                    <a:lumMod val="75000"/>
                  </a:schemeClr>
                </a:solidFill>
                <a:latin typeface="+mn-ea"/>
                <a:ea typeface="+mn-ea"/>
              </a:rPr>
              <a:t>个</a:t>
            </a:r>
            <a:r>
              <a:rPr lang="zh-CN" altLang="en-US" sz="2000" b="1" dirty="0">
                <a:solidFill>
                  <a:schemeClr val="bg1">
                    <a:lumMod val="75000"/>
                  </a:schemeClr>
                </a:solidFill>
                <a:latin typeface="+mn-ea"/>
                <a:ea typeface="+mn-ea"/>
              </a:rPr>
              <a:t>方面加强和规范党内政治生活，目的是什么？指向何处</a:t>
            </a:r>
            <a:r>
              <a:rPr lang="zh-CN" altLang="en-US" sz="2000" b="1" dirty="0" smtClean="0">
                <a:solidFill>
                  <a:schemeClr val="bg1">
                    <a:lumMod val="75000"/>
                  </a:schemeClr>
                </a:solidFill>
                <a:latin typeface="+mn-ea"/>
                <a:ea typeface="+mn-ea"/>
              </a:rPr>
              <a:t>？</a:t>
            </a:r>
            <a:endParaRPr lang="zh-CN" altLang="en-US" sz="2000" b="1" dirty="0">
              <a:solidFill>
                <a:schemeClr val="bg1">
                  <a:lumMod val="75000"/>
                </a:schemeClr>
              </a:solidFill>
              <a:effectLst>
                <a:outerShdw blurRad="38100" dist="38100" dir="2700000" algn="tl">
                  <a:srgbClr val="C0C0C0"/>
                </a:outerShdw>
              </a:effectLst>
              <a:latin typeface="+mn-ea"/>
              <a:ea typeface="+mn-ea"/>
            </a:endParaRPr>
          </a:p>
        </p:txBody>
      </p:sp>
    </p:spTree>
    <p:extLst>
      <p:ext uri="{BB962C8B-B14F-4D97-AF65-F5344CB8AC3E}">
        <p14:creationId xmlns="" xmlns:p14="http://schemas.microsoft.com/office/powerpoint/2010/main" val="1738485673"/>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4032448"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《准则》的基本</a:t>
            </a:r>
            <a:r>
              <a:rPr lang="zh-CN" altLang="zh-CN" sz="3200" dirty="0">
                <a:solidFill>
                  <a:schemeClr val="tx1"/>
                </a:solidFill>
                <a:latin typeface="+mn-lt"/>
                <a:ea typeface="+mn-ea"/>
                <a:cs typeface="+mn-ea"/>
              </a:rPr>
              <a:t>逻辑</a:t>
            </a:r>
            <a:endParaRPr lang="zh-CN" altLang="en-US" sz="3200" dirty="0">
              <a:solidFill>
                <a:schemeClr val="tx1"/>
              </a:solidFill>
              <a:latin typeface="+mn-lt"/>
              <a:ea typeface="+mn-ea"/>
              <a:cs typeface="+mn-ea"/>
              <a:sym typeface="+mn-lt"/>
            </a:endParaRPr>
          </a:p>
        </p:txBody>
      </p:sp>
      <p:sp>
        <p:nvSpPr>
          <p:cNvPr id="24"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29" name="矩形 28"/>
          <p:cNvSpPr/>
          <p:nvPr/>
        </p:nvSpPr>
        <p:spPr>
          <a:xfrm>
            <a:off x="913805" y="2969242"/>
            <a:ext cx="2066708" cy="2308324"/>
          </a:xfrm>
          <a:prstGeom prst="rect">
            <a:avLst/>
          </a:prstGeom>
        </p:spPr>
        <p:txBody>
          <a:bodyPr wrap="square">
            <a:spAutoFit/>
          </a:bodyPr>
          <a:lstStyle/>
          <a:p>
            <a:pPr>
              <a:lnSpc>
                <a:spcPct val="150000"/>
              </a:lnSpc>
              <a:spcAft>
                <a:spcPts val="0"/>
              </a:spcAft>
            </a:pPr>
            <a:r>
              <a:rPr lang="zh-CN" altLang="zh-CN" sz="2400" b="1" dirty="0">
                <a:latin typeface="+mj-ea"/>
                <a:ea typeface="+mj-ea"/>
              </a:rPr>
              <a:t>加强和规范党内政治</a:t>
            </a:r>
            <a:r>
              <a:rPr lang="zh-CN" altLang="zh-CN" sz="2400" b="1" dirty="0" smtClean="0">
                <a:latin typeface="+mj-ea"/>
                <a:ea typeface="+mj-ea"/>
              </a:rPr>
              <a:t>生活</a:t>
            </a:r>
            <a:r>
              <a:rPr lang="zh-CN" altLang="en-US" sz="2400" b="1" dirty="0" smtClean="0">
                <a:latin typeface="+mj-ea"/>
                <a:ea typeface="+mj-ea"/>
              </a:rPr>
              <a:t>是</a:t>
            </a:r>
            <a:r>
              <a:rPr lang="zh-CN" altLang="zh-CN" sz="2400" b="1" dirty="0">
                <a:latin typeface="+mj-ea"/>
                <a:ea typeface="+mj-ea"/>
              </a:rPr>
              <a:t>要解决</a:t>
            </a:r>
            <a:r>
              <a:rPr lang="zh-CN" altLang="en-US" sz="2400" b="1" dirty="0">
                <a:latin typeface="+mj-ea"/>
                <a:ea typeface="+mj-ea"/>
              </a:rPr>
              <a:t>或</a:t>
            </a:r>
            <a:r>
              <a:rPr lang="zh-CN" altLang="zh-CN" sz="2400" b="1" dirty="0" smtClean="0">
                <a:latin typeface="+mj-ea"/>
                <a:ea typeface="+mj-ea"/>
              </a:rPr>
              <a:t>防止四</a:t>
            </a:r>
            <a:r>
              <a:rPr lang="zh-CN" altLang="en-US" sz="2400" b="1" dirty="0">
                <a:latin typeface="+mj-ea"/>
                <a:ea typeface="+mj-ea"/>
              </a:rPr>
              <a:t>类严重问题</a:t>
            </a:r>
          </a:p>
        </p:txBody>
      </p:sp>
      <p:sp>
        <p:nvSpPr>
          <p:cNvPr id="30" name="矩形 29"/>
          <p:cNvSpPr/>
          <p:nvPr/>
        </p:nvSpPr>
        <p:spPr>
          <a:xfrm>
            <a:off x="3122551" y="2500657"/>
            <a:ext cx="3262432" cy="400110"/>
          </a:xfrm>
          <a:prstGeom prst="rect">
            <a:avLst/>
          </a:prstGeom>
        </p:spPr>
        <p:txBody>
          <a:bodyPr wrap="none">
            <a:spAutoFit/>
          </a:bodyPr>
          <a:lstStyle/>
          <a:p>
            <a:r>
              <a:rPr lang="zh-CN" altLang="zh-CN" sz="2000" b="1" dirty="0">
                <a:solidFill>
                  <a:schemeClr val="bg1">
                    <a:lumMod val="75000"/>
                  </a:schemeClr>
                </a:solidFill>
                <a:latin typeface="+mn-ea"/>
                <a:ea typeface="+mn-ea"/>
                <a:cs typeface="Times New Roman" panose="02020603050405020304" pitchFamily="18" charset="0"/>
              </a:rPr>
              <a:t>严重侵蚀党的思想道德基础</a:t>
            </a:r>
            <a:endParaRPr lang="zh-CN" altLang="en-US" sz="2000" b="1" dirty="0">
              <a:solidFill>
                <a:schemeClr val="bg1">
                  <a:lumMod val="75000"/>
                </a:schemeClr>
              </a:solidFill>
              <a:latin typeface="+mn-ea"/>
              <a:ea typeface="+mn-ea"/>
            </a:endParaRPr>
          </a:p>
        </p:txBody>
      </p:sp>
      <p:sp>
        <p:nvSpPr>
          <p:cNvPr id="31" name="矩形 30"/>
          <p:cNvSpPr/>
          <p:nvPr/>
        </p:nvSpPr>
        <p:spPr>
          <a:xfrm>
            <a:off x="3122551" y="3447546"/>
            <a:ext cx="3518912" cy="400110"/>
          </a:xfrm>
          <a:prstGeom prst="rect">
            <a:avLst/>
          </a:prstGeom>
        </p:spPr>
        <p:txBody>
          <a:bodyPr wrap="none">
            <a:spAutoFit/>
          </a:bodyPr>
          <a:lstStyle/>
          <a:p>
            <a:r>
              <a:rPr lang="zh-CN" altLang="zh-CN" sz="2000" b="1" dirty="0">
                <a:solidFill>
                  <a:schemeClr val="bg1">
                    <a:lumMod val="75000"/>
                  </a:schemeClr>
                </a:solidFill>
                <a:latin typeface="+mn-ea"/>
                <a:ea typeface="+mn-ea"/>
                <a:cs typeface="Times New Roman" panose="02020603050405020304" pitchFamily="18" charset="0"/>
              </a:rPr>
              <a:t>严重破坏党的团结和集中统一</a:t>
            </a:r>
            <a:endParaRPr lang="zh-CN" altLang="en-US" sz="2000" b="1" dirty="0">
              <a:solidFill>
                <a:schemeClr val="bg1">
                  <a:lumMod val="75000"/>
                </a:schemeClr>
              </a:solidFill>
              <a:latin typeface="+mn-ea"/>
              <a:ea typeface="+mn-ea"/>
            </a:endParaRPr>
          </a:p>
        </p:txBody>
      </p:sp>
      <p:sp>
        <p:nvSpPr>
          <p:cNvPr id="32" name="矩形 31"/>
          <p:cNvSpPr/>
          <p:nvPr/>
        </p:nvSpPr>
        <p:spPr>
          <a:xfrm>
            <a:off x="3122551" y="4394435"/>
            <a:ext cx="4031873" cy="400110"/>
          </a:xfrm>
          <a:prstGeom prst="rect">
            <a:avLst/>
          </a:prstGeom>
        </p:spPr>
        <p:txBody>
          <a:bodyPr wrap="none">
            <a:spAutoFit/>
          </a:bodyPr>
          <a:lstStyle/>
          <a:p>
            <a:r>
              <a:rPr lang="zh-CN" altLang="zh-CN" sz="2000" b="1" dirty="0">
                <a:solidFill>
                  <a:schemeClr val="bg1">
                    <a:lumMod val="75000"/>
                  </a:schemeClr>
                </a:solidFill>
                <a:latin typeface="+mn-ea"/>
                <a:ea typeface="+mn-ea"/>
                <a:cs typeface="Times New Roman" panose="02020603050405020304" pitchFamily="18" charset="0"/>
              </a:rPr>
              <a:t>严重损害党内政治生态和党的形象</a:t>
            </a:r>
            <a:endParaRPr lang="zh-CN" altLang="en-US" sz="2000" b="1" dirty="0">
              <a:solidFill>
                <a:schemeClr val="bg1">
                  <a:lumMod val="75000"/>
                </a:schemeClr>
              </a:solidFill>
              <a:latin typeface="+mn-ea"/>
              <a:ea typeface="+mn-ea"/>
            </a:endParaRPr>
          </a:p>
        </p:txBody>
      </p:sp>
      <p:sp>
        <p:nvSpPr>
          <p:cNvPr id="33" name="矩形 32"/>
          <p:cNvSpPr/>
          <p:nvPr/>
        </p:nvSpPr>
        <p:spPr>
          <a:xfrm>
            <a:off x="3122551" y="5341323"/>
            <a:ext cx="3262432" cy="400110"/>
          </a:xfrm>
          <a:prstGeom prst="rect">
            <a:avLst/>
          </a:prstGeom>
        </p:spPr>
        <p:txBody>
          <a:bodyPr wrap="none">
            <a:spAutoFit/>
          </a:bodyPr>
          <a:lstStyle/>
          <a:p>
            <a:r>
              <a:rPr lang="zh-CN" altLang="zh-CN" sz="2000" b="1" dirty="0">
                <a:solidFill>
                  <a:schemeClr val="bg1">
                    <a:lumMod val="75000"/>
                  </a:schemeClr>
                </a:solidFill>
                <a:latin typeface="+mn-ea"/>
                <a:ea typeface="+mn-ea"/>
                <a:cs typeface="Times New Roman" panose="02020603050405020304" pitchFamily="18" charset="0"/>
              </a:rPr>
              <a:t>严重影响党和人民事业发展</a:t>
            </a:r>
            <a:endParaRPr lang="zh-CN" altLang="en-US" sz="2000" b="1" dirty="0">
              <a:solidFill>
                <a:schemeClr val="bg1">
                  <a:lumMod val="75000"/>
                </a:schemeClr>
              </a:solidFill>
              <a:latin typeface="+mn-ea"/>
              <a:ea typeface="+mn-ea"/>
            </a:endParaRPr>
          </a:p>
        </p:txBody>
      </p:sp>
      <p:sp>
        <p:nvSpPr>
          <p:cNvPr id="34" name="Oval 65"/>
          <p:cNvSpPr>
            <a:spLocks noChangeArrowheads="1"/>
          </p:cNvSpPr>
          <p:nvPr/>
        </p:nvSpPr>
        <p:spPr bwMode="auto">
          <a:xfrm rot="10424486" flipV="1">
            <a:off x="7654956" y="6014755"/>
            <a:ext cx="3521628" cy="39180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35" name="Oval 65"/>
          <p:cNvSpPr>
            <a:spLocks noChangeArrowheads="1"/>
          </p:cNvSpPr>
          <p:nvPr/>
        </p:nvSpPr>
        <p:spPr bwMode="auto">
          <a:xfrm rot="10424486" flipV="1">
            <a:off x="7864992" y="6155365"/>
            <a:ext cx="1872208" cy="24121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pic>
        <p:nvPicPr>
          <p:cNvPr id="36" name="图片 3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412441" y="5235181"/>
            <a:ext cx="1199323" cy="1165634"/>
          </a:xfrm>
          <a:prstGeom prst="rect">
            <a:avLst/>
          </a:prstGeom>
        </p:spPr>
      </p:pic>
      <p:pic>
        <p:nvPicPr>
          <p:cNvPr id="37" name="图片 3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593763" y="4067520"/>
            <a:ext cx="1644016" cy="1610328"/>
          </a:xfrm>
          <a:prstGeom prst="rect">
            <a:avLst/>
          </a:prstGeom>
        </p:spPr>
      </p:pic>
      <p:pic>
        <p:nvPicPr>
          <p:cNvPr id="38" name="图片 3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299660" y="2103099"/>
            <a:ext cx="2398647" cy="2486238"/>
          </a:xfrm>
          <a:prstGeom prst="rect">
            <a:avLst/>
          </a:prstGeom>
        </p:spPr>
      </p:pic>
      <p:pic>
        <p:nvPicPr>
          <p:cNvPr id="39" name="图片 3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921318" y="548680"/>
            <a:ext cx="2722061" cy="3018522"/>
          </a:xfrm>
          <a:prstGeom prst="rect">
            <a:avLst/>
          </a:prstGeom>
        </p:spPr>
      </p:pic>
      <p:sp>
        <p:nvSpPr>
          <p:cNvPr id="40" name="TextBox 38"/>
          <p:cNvSpPr txBox="1"/>
          <p:nvPr/>
        </p:nvSpPr>
        <p:spPr>
          <a:xfrm>
            <a:off x="7281358" y="1556792"/>
            <a:ext cx="1580580" cy="90486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6600" b="1" i="0" u="none" strike="noStrike" kern="0" cap="none" spc="0" normalizeH="0" baseline="0" noProof="0" dirty="0" smtClean="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rPr>
              <a:t>01</a:t>
            </a:r>
            <a:endParaRPr kumimoji="0" lang="zh-CN" altLang="en-US" sz="6600" b="1" i="0" u="none" strike="noStrike" kern="0" cap="none" spc="0" normalizeH="0" baseline="0" noProof="0" dirty="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endParaRPr>
          </a:p>
        </p:txBody>
      </p:sp>
      <p:sp>
        <p:nvSpPr>
          <p:cNvPr id="41" name="TextBox 39"/>
          <p:cNvSpPr txBox="1"/>
          <p:nvPr/>
        </p:nvSpPr>
        <p:spPr>
          <a:xfrm>
            <a:off x="8747346" y="3439719"/>
            <a:ext cx="910276" cy="709361"/>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dirty="0" smtClean="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rPr>
              <a:t>02</a:t>
            </a:r>
            <a:endParaRPr kumimoji="0" lang="zh-CN" altLang="en-US" sz="4800" b="1" i="0" u="none" strike="noStrike" kern="0" cap="none" spc="0" normalizeH="0" baseline="0" noProof="0" dirty="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endParaRPr>
          </a:p>
        </p:txBody>
      </p:sp>
      <p:sp>
        <p:nvSpPr>
          <p:cNvPr id="42" name="TextBox 40"/>
          <p:cNvSpPr txBox="1"/>
          <p:nvPr/>
        </p:nvSpPr>
        <p:spPr>
          <a:xfrm>
            <a:off x="8649510" y="4663855"/>
            <a:ext cx="910276" cy="709361"/>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dirty="0" smtClean="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rPr>
              <a:t>03</a:t>
            </a:r>
            <a:endParaRPr kumimoji="0" lang="zh-CN" altLang="en-US" sz="4800" b="1" i="0" u="none" strike="noStrike" kern="0" cap="none" spc="0" normalizeH="0" baseline="0" noProof="0" dirty="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endParaRPr>
          </a:p>
        </p:txBody>
      </p:sp>
      <p:sp>
        <p:nvSpPr>
          <p:cNvPr id="43" name="TextBox 41"/>
          <p:cNvSpPr txBox="1"/>
          <p:nvPr/>
        </p:nvSpPr>
        <p:spPr>
          <a:xfrm>
            <a:off x="8361478" y="5666122"/>
            <a:ext cx="910276" cy="55508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rPr>
              <a:t>04</a:t>
            </a:r>
            <a:endParaRPr kumimoji="0" lang="zh-CN" altLang="en-US" sz="3600" b="1" i="0" u="none" strike="noStrike" kern="0" cap="none" spc="0" normalizeH="0" baseline="0" noProof="0" dirty="0">
              <a:ln w="18415" cmpd="sng">
                <a:noFill/>
                <a:prstDash val="solid"/>
              </a:ln>
              <a:solidFill>
                <a:sysClr val="windowText" lastClr="000000">
                  <a:lumMod val="85000"/>
                  <a:lumOff val="15000"/>
                </a:sysClr>
              </a:solidFill>
              <a:effectLst>
                <a:outerShdw blurRad="50800" dist="38100" dir="5400000" algn="t" rotWithShape="0">
                  <a:sysClr val="window" lastClr="F5F5F5"/>
                </a:outerShdw>
              </a:effectLst>
              <a:uLnTx/>
              <a:uFillTx/>
              <a:latin typeface="Bodoni MT" pitchFamily="18" charset="0"/>
              <a:ea typeface="微软雅黑" pitchFamily="34" charset="-122"/>
            </a:endParaRPr>
          </a:p>
        </p:txBody>
      </p:sp>
      <p:cxnSp>
        <p:nvCxnSpPr>
          <p:cNvPr id="44" name="直接连接符 43"/>
          <p:cNvCxnSpPr/>
          <p:nvPr/>
        </p:nvCxnSpPr>
        <p:spPr>
          <a:xfrm flipH="1">
            <a:off x="6395953" y="2110716"/>
            <a:ext cx="1088486" cy="589996"/>
          </a:xfrm>
          <a:prstGeom prst="line">
            <a:avLst/>
          </a:prstGeom>
          <a:noFill/>
          <a:ln w="25400" cap="flat" cmpd="sng" algn="ctr">
            <a:solidFill>
              <a:sysClr val="windowText" lastClr="000000">
                <a:lumMod val="50000"/>
                <a:lumOff val="50000"/>
              </a:sysClr>
            </a:solidFill>
            <a:prstDash val="sysDash"/>
            <a:headEnd type="oval" w="med" len="med"/>
            <a:tailEnd type="triangle" w="med" len="med"/>
          </a:ln>
          <a:effectLst/>
        </p:spPr>
      </p:cxnSp>
      <p:cxnSp>
        <p:nvCxnSpPr>
          <p:cNvPr id="45" name="直接连接符 44"/>
          <p:cNvCxnSpPr>
            <a:endCxn id="31" idx="3"/>
          </p:cNvCxnSpPr>
          <p:nvPr/>
        </p:nvCxnSpPr>
        <p:spPr>
          <a:xfrm flipH="1">
            <a:off x="6641463" y="3645024"/>
            <a:ext cx="2148374" cy="2577"/>
          </a:xfrm>
          <a:prstGeom prst="line">
            <a:avLst/>
          </a:prstGeom>
          <a:noFill/>
          <a:ln w="25400" cap="flat" cmpd="sng" algn="ctr">
            <a:solidFill>
              <a:sysClr val="windowText" lastClr="000000">
                <a:lumMod val="50000"/>
                <a:lumOff val="50000"/>
              </a:sysClr>
            </a:solidFill>
            <a:prstDash val="sysDash"/>
            <a:headEnd type="oval" w="med" len="med"/>
            <a:tailEnd type="triangle" w="med" len="med"/>
          </a:ln>
          <a:effectLst/>
        </p:spPr>
      </p:cxnSp>
      <p:cxnSp>
        <p:nvCxnSpPr>
          <p:cNvPr id="46" name="直接连接符 45"/>
          <p:cNvCxnSpPr>
            <a:endCxn id="32" idx="3"/>
          </p:cNvCxnSpPr>
          <p:nvPr/>
        </p:nvCxnSpPr>
        <p:spPr>
          <a:xfrm flipH="1" flipV="1">
            <a:off x="7154424" y="4594490"/>
            <a:ext cx="1592922" cy="250750"/>
          </a:xfrm>
          <a:prstGeom prst="line">
            <a:avLst/>
          </a:prstGeom>
          <a:noFill/>
          <a:ln w="25400" cap="flat" cmpd="sng" algn="ctr">
            <a:solidFill>
              <a:sysClr val="windowText" lastClr="000000">
                <a:lumMod val="50000"/>
                <a:lumOff val="50000"/>
              </a:sysClr>
            </a:solidFill>
            <a:prstDash val="sysDash"/>
            <a:headEnd type="oval" w="med" len="med"/>
            <a:tailEnd type="triangle" w="med" len="med"/>
          </a:ln>
          <a:effectLst/>
        </p:spPr>
      </p:cxnSp>
      <p:cxnSp>
        <p:nvCxnSpPr>
          <p:cNvPr id="47" name="直接连接符 46"/>
          <p:cNvCxnSpPr>
            <a:endCxn id="33" idx="3"/>
          </p:cNvCxnSpPr>
          <p:nvPr/>
        </p:nvCxnSpPr>
        <p:spPr>
          <a:xfrm flipH="1" flipV="1">
            <a:off x="6384983" y="5541378"/>
            <a:ext cx="2169429" cy="182006"/>
          </a:xfrm>
          <a:prstGeom prst="line">
            <a:avLst/>
          </a:prstGeom>
          <a:noFill/>
          <a:ln w="25400" cap="flat" cmpd="sng" algn="ctr">
            <a:solidFill>
              <a:sysClr val="windowText" lastClr="000000">
                <a:lumMod val="50000"/>
                <a:lumOff val="50000"/>
              </a:sysClr>
            </a:solidFill>
            <a:prstDash val="sysDash"/>
            <a:headEnd type="oval" w="med" len="med"/>
            <a:tailEnd type="triangle" w="med" len="med"/>
          </a:ln>
          <a:effectLst/>
        </p:spPr>
      </p:cxnSp>
    </p:spTree>
    <p:extLst>
      <p:ext uri="{BB962C8B-B14F-4D97-AF65-F5344CB8AC3E}">
        <p14:creationId xmlns="" xmlns:p14="http://schemas.microsoft.com/office/powerpoint/2010/main" val="931674314"/>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4032448"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《准则》的基本</a:t>
            </a:r>
            <a:r>
              <a:rPr lang="zh-CN" altLang="zh-CN" sz="3200" dirty="0">
                <a:solidFill>
                  <a:schemeClr val="tx1"/>
                </a:solidFill>
                <a:latin typeface="+mn-lt"/>
                <a:ea typeface="+mn-ea"/>
                <a:cs typeface="+mn-ea"/>
              </a:rPr>
              <a:t>逻辑</a:t>
            </a:r>
            <a:endParaRPr lang="zh-CN" altLang="en-US" sz="3200" dirty="0">
              <a:solidFill>
                <a:schemeClr val="tx1"/>
              </a:solidFill>
              <a:latin typeface="+mn-lt"/>
              <a:ea typeface="+mn-ea"/>
              <a:cs typeface="+mn-ea"/>
              <a:sym typeface="+mn-lt"/>
            </a:endParaRPr>
          </a:p>
        </p:txBody>
      </p:sp>
      <p:sp>
        <p:nvSpPr>
          <p:cNvPr id="24"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27" name="文本框 26"/>
          <p:cNvSpPr txBox="1"/>
          <p:nvPr/>
        </p:nvSpPr>
        <p:spPr>
          <a:xfrm>
            <a:off x="625773" y="1124744"/>
            <a:ext cx="3877985" cy="581057"/>
          </a:xfrm>
          <a:prstGeom prst="rect">
            <a:avLst/>
          </a:prstGeom>
        </p:spPr>
        <p:txBody>
          <a:bodyPr wrap="square">
            <a:spAutoFit/>
          </a:bodyPr>
          <a:lstStyle>
            <a:defPPr>
              <a:defRPr lang="zh-CN"/>
            </a:defPPr>
            <a:lvl1pPr eaLnBrk="1" hangingPunct="1">
              <a:lnSpc>
                <a:spcPct val="150000"/>
              </a:lnSpc>
              <a:defRPr sz="2400" b="1">
                <a:solidFill>
                  <a:schemeClr val="bg1">
                    <a:lumMod val="75000"/>
                  </a:schemeClr>
                </a:solidFill>
                <a:latin typeface="+mn-ea"/>
                <a:ea typeface="+mn-ea"/>
              </a:defRPr>
            </a:lvl1pPr>
          </a:lstStyle>
          <a:p>
            <a:r>
              <a:rPr lang="zh-CN" altLang="en-US" dirty="0"/>
              <a:t>什么是好的党内政治生活？</a:t>
            </a:r>
            <a:endParaRPr lang="zh-CN" altLang="en-US" dirty="0">
              <a:sym typeface="+mn-lt"/>
            </a:endParaRPr>
          </a:p>
        </p:txBody>
      </p:sp>
      <p:sp>
        <p:nvSpPr>
          <p:cNvPr id="8" name="矩形 7"/>
          <p:cNvSpPr/>
          <p:nvPr/>
        </p:nvSpPr>
        <p:spPr>
          <a:xfrm>
            <a:off x="2454851" y="1721835"/>
            <a:ext cx="7243930" cy="581057"/>
          </a:xfrm>
          <a:prstGeom prst="rect">
            <a:avLst/>
          </a:prstGeom>
        </p:spPr>
        <p:txBody>
          <a:bodyPr wrap="square">
            <a:spAutoFit/>
          </a:bodyPr>
          <a:lstStyle/>
          <a:p>
            <a:pPr eaLnBrk="1" hangingPunct="1">
              <a:lnSpc>
                <a:spcPct val="150000"/>
              </a:lnSpc>
            </a:pPr>
            <a:r>
              <a:rPr lang="zh-CN" altLang="en-US" sz="2400" b="1" dirty="0">
                <a:latin typeface="+mn-ea"/>
                <a:ea typeface="+mn-ea"/>
              </a:rPr>
              <a:t>使命型政党＝思想统一＋行动</a:t>
            </a:r>
            <a:r>
              <a:rPr lang="zh-CN" altLang="en-US" sz="2400" b="1" dirty="0" smtClean="0">
                <a:latin typeface="+mn-ea"/>
                <a:ea typeface="+mn-ea"/>
              </a:rPr>
              <a:t>一致＋</a:t>
            </a:r>
            <a:r>
              <a:rPr lang="zh-CN" altLang="en-US" sz="2400" b="1" dirty="0">
                <a:latin typeface="+mn-ea"/>
                <a:ea typeface="+mn-ea"/>
              </a:rPr>
              <a:t>形象好＋事业顺</a:t>
            </a:r>
          </a:p>
        </p:txBody>
      </p:sp>
      <p:sp>
        <p:nvSpPr>
          <p:cNvPr id="48" name="MH_Title_1"/>
          <p:cNvSpPr/>
          <p:nvPr>
            <p:custDataLst>
              <p:tags r:id="rId1"/>
            </p:custDataLst>
          </p:nvPr>
        </p:nvSpPr>
        <p:spPr>
          <a:xfrm>
            <a:off x="4482480" y="2924945"/>
            <a:ext cx="2560637" cy="3382040"/>
          </a:xfrm>
          <a:custGeom>
            <a:avLst/>
            <a:gdLst>
              <a:gd name="connsiteX0" fmla="*/ 180975 w 838200"/>
              <a:gd name="connsiteY0" fmla="*/ 771525 h 1023937"/>
              <a:gd name="connsiteX1" fmla="*/ 157163 w 838200"/>
              <a:gd name="connsiteY1" fmla="*/ 726281 h 1023937"/>
              <a:gd name="connsiteX2" fmla="*/ 107157 w 838200"/>
              <a:gd name="connsiteY2" fmla="*/ 690562 h 1023937"/>
              <a:gd name="connsiteX3" fmla="*/ 64294 w 838200"/>
              <a:gd name="connsiteY3" fmla="*/ 671512 h 1023937"/>
              <a:gd name="connsiteX4" fmla="*/ 33338 w 838200"/>
              <a:gd name="connsiteY4" fmla="*/ 647700 h 1023937"/>
              <a:gd name="connsiteX5" fmla="*/ 0 w 838200"/>
              <a:gd name="connsiteY5" fmla="*/ 569119 h 1023937"/>
              <a:gd name="connsiteX6" fmla="*/ 0 w 838200"/>
              <a:gd name="connsiteY6" fmla="*/ 473869 h 1023937"/>
              <a:gd name="connsiteX7" fmla="*/ 4763 w 838200"/>
              <a:gd name="connsiteY7" fmla="*/ 440531 h 1023937"/>
              <a:gd name="connsiteX8" fmla="*/ 21432 w 838200"/>
              <a:gd name="connsiteY8" fmla="*/ 404812 h 1023937"/>
              <a:gd name="connsiteX9" fmla="*/ 9525 w 838200"/>
              <a:gd name="connsiteY9" fmla="*/ 340519 h 1023937"/>
              <a:gd name="connsiteX10" fmla="*/ 54769 w 838200"/>
              <a:gd name="connsiteY10" fmla="*/ 300037 h 1023937"/>
              <a:gd name="connsiteX11" fmla="*/ 130969 w 838200"/>
              <a:gd name="connsiteY11" fmla="*/ 295275 h 1023937"/>
              <a:gd name="connsiteX12" fmla="*/ 145257 w 838200"/>
              <a:gd name="connsiteY12" fmla="*/ 292894 h 1023937"/>
              <a:gd name="connsiteX13" fmla="*/ 121444 w 838200"/>
              <a:gd name="connsiteY13" fmla="*/ 238125 h 1023937"/>
              <a:gd name="connsiteX14" fmla="*/ 142875 w 838200"/>
              <a:gd name="connsiteY14" fmla="*/ 135731 h 1023937"/>
              <a:gd name="connsiteX15" fmla="*/ 223838 w 838200"/>
              <a:gd name="connsiteY15" fmla="*/ 40481 h 1023937"/>
              <a:gd name="connsiteX16" fmla="*/ 359569 w 838200"/>
              <a:gd name="connsiteY16" fmla="*/ 0 h 1023937"/>
              <a:gd name="connsiteX17" fmla="*/ 469107 w 838200"/>
              <a:gd name="connsiteY17" fmla="*/ 4762 h 1023937"/>
              <a:gd name="connsiteX18" fmla="*/ 538163 w 838200"/>
              <a:gd name="connsiteY18" fmla="*/ 66675 h 1023937"/>
              <a:gd name="connsiteX19" fmla="*/ 633413 w 838200"/>
              <a:gd name="connsiteY19" fmla="*/ 126206 h 1023937"/>
              <a:gd name="connsiteX20" fmla="*/ 659607 w 838200"/>
              <a:gd name="connsiteY20" fmla="*/ 142875 h 1023937"/>
              <a:gd name="connsiteX21" fmla="*/ 692944 w 838200"/>
              <a:gd name="connsiteY21" fmla="*/ 116681 h 1023937"/>
              <a:gd name="connsiteX22" fmla="*/ 731044 w 838200"/>
              <a:gd name="connsiteY22" fmla="*/ 209550 h 1023937"/>
              <a:gd name="connsiteX23" fmla="*/ 707232 w 838200"/>
              <a:gd name="connsiteY23" fmla="*/ 259556 h 1023937"/>
              <a:gd name="connsiteX24" fmla="*/ 785813 w 838200"/>
              <a:gd name="connsiteY24" fmla="*/ 283369 h 1023937"/>
              <a:gd name="connsiteX25" fmla="*/ 814388 w 838200"/>
              <a:gd name="connsiteY25" fmla="*/ 300037 h 1023937"/>
              <a:gd name="connsiteX26" fmla="*/ 823913 w 838200"/>
              <a:gd name="connsiteY26" fmla="*/ 321469 h 1023937"/>
              <a:gd name="connsiteX27" fmla="*/ 804863 w 838200"/>
              <a:gd name="connsiteY27" fmla="*/ 350044 h 1023937"/>
              <a:gd name="connsiteX28" fmla="*/ 823913 w 838200"/>
              <a:gd name="connsiteY28" fmla="*/ 383381 h 1023937"/>
              <a:gd name="connsiteX29" fmla="*/ 814388 w 838200"/>
              <a:gd name="connsiteY29" fmla="*/ 419100 h 1023937"/>
              <a:gd name="connsiteX30" fmla="*/ 814388 w 838200"/>
              <a:gd name="connsiteY30" fmla="*/ 466725 h 1023937"/>
              <a:gd name="connsiteX31" fmla="*/ 838200 w 838200"/>
              <a:gd name="connsiteY31" fmla="*/ 523875 h 1023937"/>
              <a:gd name="connsiteX32" fmla="*/ 797719 w 838200"/>
              <a:gd name="connsiteY32" fmla="*/ 635794 h 1023937"/>
              <a:gd name="connsiteX33" fmla="*/ 742950 w 838200"/>
              <a:gd name="connsiteY33" fmla="*/ 683419 h 1023937"/>
              <a:gd name="connsiteX34" fmla="*/ 661988 w 838200"/>
              <a:gd name="connsiteY34" fmla="*/ 676275 h 1023937"/>
              <a:gd name="connsiteX35" fmla="*/ 604838 w 838200"/>
              <a:gd name="connsiteY35" fmla="*/ 611981 h 1023937"/>
              <a:gd name="connsiteX36" fmla="*/ 559594 w 838200"/>
              <a:gd name="connsiteY36" fmla="*/ 673894 h 1023937"/>
              <a:gd name="connsiteX37" fmla="*/ 514350 w 838200"/>
              <a:gd name="connsiteY37" fmla="*/ 711994 h 1023937"/>
              <a:gd name="connsiteX38" fmla="*/ 492919 w 838200"/>
              <a:gd name="connsiteY38" fmla="*/ 776287 h 1023937"/>
              <a:gd name="connsiteX39" fmla="*/ 495300 w 838200"/>
              <a:gd name="connsiteY39" fmla="*/ 859631 h 1023937"/>
              <a:gd name="connsiteX40" fmla="*/ 519113 w 838200"/>
              <a:gd name="connsiteY40" fmla="*/ 935831 h 1023937"/>
              <a:gd name="connsiteX41" fmla="*/ 559594 w 838200"/>
              <a:gd name="connsiteY41" fmla="*/ 985837 h 1023937"/>
              <a:gd name="connsiteX42" fmla="*/ 569119 w 838200"/>
              <a:gd name="connsiteY42" fmla="*/ 995362 h 1023937"/>
              <a:gd name="connsiteX43" fmla="*/ 464344 w 838200"/>
              <a:gd name="connsiteY43" fmla="*/ 1023937 h 1023937"/>
              <a:gd name="connsiteX44" fmla="*/ 340519 w 838200"/>
              <a:gd name="connsiteY44" fmla="*/ 1023937 h 1023937"/>
              <a:gd name="connsiteX45" fmla="*/ 283369 w 838200"/>
              <a:gd name="connsiteY45" fmla="*/ 1004887 h 1023937"/>
              <a:gd name="connsiteX46" fmla="*/ 350044 w 838200"/>
              <a:gd name="connsiteY46" fmla="*/ 957262 h 1023937"/>
              <a:gd name="connsiteX47" fmla="*/ 385763 w 838200"/>
              <a:gd name="connsiteY47" fmla="*/ 812006 h 1023937"/>
              <a:gd name="connsiteX48" fmla="*/ 388144 w 838200"/>
              <a:gd name="connsiteY48" fmla="*/ 731044 h 1023937"/>
              <a:gd name="connsiteX49" fmla="*/ 371475 w 838200"/>
              <a:gd name="connsiteY49" fmla="*/ 700087 h 1023937"/>
              <a:gd name="connsiteX50" fmla="*/ 347663 w 838200"/>
              <a:gd name="connsiteY50" fmla="*/ 738187 h 1023937"/>
              <a:gd name="connsiteX51" fmla="*/ 307182 w 838200"/>
              <a:gd name="connsiteY51" fmla="*/ 714375 h 1023937"/>
              <a:gd name="connsiteX52" fmla="*/ 266700 w 838200"/>
              <a:gd name="connsiteY52" fmla="*/ 723900 h 1023937"/>
              <a:gd name="connsiteX53" fmla="*/ 180975 w 838200"/>
              <a:gd name="connsiteY53" fmla="*/ 771525 h 1023937"/>
              <a:gd name="connsiteX0" fmla="*/ 180975 w 838200"/>
              <a:gd name="connsiteY0" fmla="*/ 775649 h 1028061"/>
              <a:gd name="connsiteX1" fmla="*/ 157163 w 838200"/>
              <a:gd name="connsiteY1" fmla="*/ 730405 h 1028061"/>
              <a:gd name="connsiteX2" fmla="*/ 107157 w 838200"/>
              <a:gd name="connsiteY2" fmla="*/ 694686 h 1028061"/>
              <a:gd name="connsiteX3" fmla="*/ 64294 w 838200"/>
              <a:gd name="connsiteY3" fmla="*/ 675636 h 1028061"/>
              <a:gd name="connsiteX4" fmla="*/ 33338 w 838200"/>
              <a:gd name="connsiteY4" fmla="*/ 651824 h 1028061"/>
              <a:gd name="connsiteX5" fmla="*/ 0 w 838200"/>
              <a:gd name="connsiteY5" fmla="*/ 573243 h 1028061"/>
              <a:gd name="connsiteX6" fmla="*/ 0 w 838200"/>
              <a:gd name="connsiteY6" fmla="*/ 477993 h 1028061"/>
              <a:gd name="connsiteX7" fmla="*/ 4763 w 838200"/>
              <a:gd name="connsiteY7" fmla="*/ 444655 h 1028061"/>
              <a:gd name="connsiteX8" fmla="*/ 21432 w 838200"/>
              <a:gd name="connsiteY8" fmla="*/ 408936 h 1028061"/>
              <a:gd name="connsiteX9" fmla="*/ 9525 w 838200"/>
              <a:gd name="connsiteY9" fmla="*/ 344643 h 1028061"/>
              <a:gd name="connsiteX10" fmla="*/ 54769 w 838200"/>
              <a:gd name="connsiteY10" fmla="*/ 304161 h 1028061"/>
              <a:gd name="connsiteX11" fmla="*/ 130969 w 838200"/>
              <a:gd name="connsiteY11" fmla="*/ 299399 h 1028061"/>
              <a:gd name="connsiteX12" fmla="*/ 145257 w 838200"/>
              <a:gd name="connsiteY12" fmla="*/ 297018 h 1028061"/>
              <a:gd name="connsiteX13" fmla="*/ 121444 w 838200"/>
              <a:gd name="connsiteY13" fmla="*/ 242249 h 1028061"/>
              <a:gd name="connsiteX14" fmla="*/ 142875 w 838200"/>
              <a:gd name="connsiteY14" fmla="*/ 139855 h 1028061"/>
              <a:gd name="connsiteX15" fmla="*/ 223838 w 838200"/>
              <a:gd name="connsiteY15" fmla="*/ 44605 h 1028061"/>
              <a:gd name="connsiteX16" fmla="*/ 359569 w 838200"/>
              <a:gd name="connsiteY16" fmla="*/ 4124 h 1028061"/>
              <a:gd name="connsiteX17" fmla="*/ 469107 w 838200"/>
              <a:gd name="connsiteY17" fmla="*/ 8886 h 1028061"/>
              <a:gd name="connsiteX18" fmla="*/ 538163 w 838200"/>
              <a:gd name="connsiteY18" fmla="*/ 70799 h 1028061"/>
              <a:gd name="connsiteX19" fmla="*/ 633413 w 838200"/>
              <a:gd name="connsiteY19" fmla="*/ 130330 h 1028061"/>
              <a:gd name="connsiteX20" fmla="*/ 659607 w 838200"/>
              <a:gd name="connsiteY20" fmla="*/ 146999 h 1028061"/>
              <a:gd name="connsiteX21" fmla="*/ 692944 w 838200"/>
              <a:gd name="connsiteY21" fmla="*/ 120805 h 1028061"/>
              <a:gd name="connsiteX22" fmla="*/ 731044 w 838200"/>
              <a:gd name="connsiteY22" fmla="*/ 213674 h 1028061"/>
              <a:gd name="connsiteX23" fmla="*/ 707232 w 838200"/>
              <a:gd name="connsiteY23" fmla="*/ 263680 h 1028061"/>
              <a:gd name="connsiteX24" fmla="*/ 785813 w 838200"/>
              <a:gd name="connsiteY24" fmla="*/ 287493 h 1028061"/>
              <a:gd name="connsiteX25" fmla="*/ 814388 w 838200"/>
              <a:gd name="connsiteY25" fmla="*/ 304161 h 1028061"/>
              <a:gd name="connsiteX26" fmla="*/ 823913 w 838200"/>
              <a:gd name="connsiteY26" fmla="*/ 325593 h 1028061"/>
              <a:gd name="connsiteX27" fmla="*/ 804863 w 838200"/>
              <a:gd name="connsiteY27" fmla="*/ 354168 h 1028061"/>
              <a:gd name="connsiteX28" fmla="*/ 823913 w 838200"/>
              <a:gd name="connsiteY28" fmla="*/ 387505 h 1028061"/>
              <a:gd name="connsiteX29" fmla="*/ 814388 w 838200"/>
              <a:gd name="connsiteY29" fmla="*/ 423224 h 1028061"/>
              <a:gd name="connsiteX30" fmla="*/ 814388 w 838200"/>
              <a:gd name="connsiteY30" fmla="*/ 470849 h 1028061"/>
              <a:gd name="connsiteX31" fmla="*/ 838200 w 838200"/>
              <a:gd name="connsiteY31" fmla="*/ 527999 h 1028061"/>
              <a:gd name="connsiteX32" fmla="*/ 797719 w 838200"/>
              <a:gd name="connsiteY32" fmla="*/ 639918 h 1028061"/>
              <a:gd name="connsiteX33" fmla="*/ 742950 w 838200"/>
              <a:gd name="connsiteY33" fmla="*/ 687543 h 1028061"/>
              <a:gd name="connsiteX34" fmla="*/ 661988 w 838200"/>
              <a:gd name="connsiteY34" fmla="*/ 680399 h 1028061"/>
              <a:gd name="connsiteX35" fmla="*/ 604838 w 838200"/>
              <a:gd name="connsiteY35" fmla="*/ 616105 h 1028061"/>
              <a:gd name="connsiteX36" fmla="*/ 559594 w 838200"/>
              <a:gd name="connsiteY36" fmla="*/ 678018 h 1028061"/>
              <a:gd name="connsiteX37" fmla="*/ 514350 w 838200"/>
              <a:gd name="connsiteY37" fmla="*/ 716118 h 1028061"/>
              <a:gd name="connsiteX38" fmla="*/ 492919 w 838200"/>
              <a:gd name="connsiteY38" fmla="*/ 780411 h 1028061"/>
              <a:gd name="connsiteX39" fmla="*/ 495300 w 838200"/>
              <a:gd name="connsiteY39" fmla="*/ 863755 h 1028061"/>
              <a:gd name="connsiteX40" fmla="*/ 519113 w 838200"/>
              <a:gd name="connsiteY40" fmla="*/ 939955 h 1028061"/>
              <a:gd name="connsiteX41" fmla="*/ 559594 w 838200"/>
              <a:gd name="connsiteY41" fmla="*/ 989961 h 1028061"/>
              <a:gd name="connsiteX42" fmla="*/ 569119 w 838200"/>
              <a:gd name="connsiteY42" fmla="*/ 999486 h 1028061"/>
              <a:gd name="connsiteX43" fmla="*/ 464344 w 838200"/>
              <a:gd name="connsiteY43" fmla="*/ 1028061 h 1028061"/>
              <a:gd name="connsiteX44" fmla="*/ 340519 w 838200"/>
              <a:gd name="connsiteY44" fmla="*/ 1028061 h 1028061"/>
              <a:gd name="connsiteX45" fmla="*/ 283369 w 838200"/>
              <a:gd name="connsiteY45" fmla="*/ 1009011 h 1028061"/>
              <a:gd name="connsiteX46" fmla="*/ 350044 w 838200"/>
              <a:gd name="connsiteY46" fmla="*/ 961386 h 1028061"/>
              <a:gd name="connsiteX47" fmla="*/ 385763 w 838200"/>
              <a:gd name="connsiteY47" fmla="*/ 816130 h 1028061"/>
              <a:gd name="connsiteX48" fmla="*/ 388144 w 838200"/>
              <a:gd name="connsiteY48" fmla="*/ 735168 h 1028061"/>
              <a:gd name="connsiteX49" fmla="*/ 371475 w 838200"/>
              <a:gd name="connsiteY49" fmla="*/ 704211 h 1028061"/>
              <a:gd name="connsiteX50" fmla="*/ 347663 w 838200"/>
              <a:gd name="connsiteY50" fmla="*/ 742311 h 1028061"/>
              <a:gd name="connsiteX51" fmla="*/ 307182 w 838200"/>
              <a:gd name="connsiteY51" fmla="*/ 718499 h 1028061"/>
              <a:gd name="connsiteX52" fmla="*/ 266700 w 838200"/>
              <a:gd name="connsiteY52" fmla="*/ 728024 h 1028061"/>
              <a:gd name="connsiteX53" fmla="*/ 180975 w 838200"/>
              <a:gd name="connsiteY53" fmla="*/ 775649 h 1028061"/>
              <a:gd name="connsiteX0" fmla="*/ 180975 w 838200"/>
              <a:gd name="connsiteY0" fmla="*/ 779205 h 1031617"/>
              <a:gd name="connsiteX1" fmla="*/ 157163 w 838200"/>
              <a:gd name="connsiteY1" fmla="*/ 733961 h 1031617"/>
              <a:gd name="connsiteX2" fmla="*/ 107157 w 838200"/>
              <a:gd name="connsiteY2" fmla="*/ 698242 h 1031617"/>
              <a:gd name="connsiteX3" fmla="*/ 64294 w 838200"/>
              <a:gd name="connsiteY3" fmla="*/ 679192 h 1031617"/>
              <a:gd name="connsiteX4" fmla="*/ 33338 w 838200"/>
              <a:gd name="connsiteY4" fmla="*/ 655380 h 1031617"/>
              <a:gd name="connsiteX5" fmla="*/ 0 w 838200"/>
              <a:gd name="connsiteY5" fmla="*/ 576799 h 1031617"/>
              <a:gd name="connsiteX6" fmla="*/ 0 w 838200"/>
              <a:gd name="connsiteY6" fmla="*/ 481549 h 1031617"/>
              <a:gd name="connsiteX7" fmla="*/ 4763 w 838200"/>
              <a:gd name="connsiteY7" fmla="*/ 448211 h 1031617"/>
              <a:gd name="connsiteX8" fmla="*/ 21432 w 838200"/>
              <a:gd name="connsiteY8" fmla="*/ 412492 h 1031617"/>
              <a:gd name="connsiteX9" fmla="*/ 9525 w 838200"/>
              <a:gd name="connsiteY9" fmla="*/ 348199 h 1031617"/>
              <a:gd name="connsiteX10" fmla="*/ 54769 w 838200"/>
              <a:gd name="connsiteY10" fmla="*/ 307717 h 1031617"/>
              <a:gd name="connsiteX11" fmla="*/ 130969 w 838200"/>
              <a:gd name="connsiteY11" fmla="*/ 302955 h 1031617"/>
              <a:gd name="connsiteX12" fmla="*/ 145257 w 838200"/>
              <a:gd name="connsiteY12" fmla="*/ 300574 h 1031617"/>
              <a:gd name="connsiteX13" fmla="*/ 121444 w 838200"/>
              <a:gd name="connsiteY13" fmla="*/ 245805 h 1031617"/>
              <a:gd name="connsiteX14" fmla="*/ 142875 w 838200"/>
              <a:gd name="connsiteY14" fmla="*/ 143411 h 1031617"/>
              <a:gd name="connsiteX15" fmla="*/ 223838 w 838200"/>
              <a:gd name="connsiteY15" fmla="*/ 48161 h 1031617"/>
              <a:gd name="connsiteX16" fmla="*/ 359569 w 838200"/>
              <a:gd name="connsiteY16" fmla="*/ 7680 h 1031617"/>
              <a:gd name="connsiteX17" fmla="*/ 469107 w 838200"/>
              <a:gd name="connsiteY17" fmla="*/ 12442 h 1031617"/>
              <a:gd name="connsiteX18" fmla="*/ 538163 w 838200"/>
              <a:gd name="connsiteY18" fmla="*/ 74355 h 1031617"/>
              <a:gd name="connsiteX19" fmla="*/ 633413 w 838200"/>
              <a:gd name="connsiteY19" fmla="*/ 133886 h 1031617"/>
              <a:gd name="connsiteX20" fmla="*/ 659607 w 838200"/>
              <a:gd name="connsiteY20" fmla="*/ 150555 h 1031617"/>
              <a:gd name="connsiteX21" fmla="*/ 692944 w 838200"/>
              <a:gd name="connsiteY21" fmla="*/ 124361 h 1031617"/>
              <a:gd name="connsiteX22" fmla="*/ 731044 w 838200"/>
              <a:gd name="connsiteY22" fmla="*/ 217230 h 1031617"/>
              <a:gd name="connsiteX23" fmla="*/ 707232 w 838200"/>
              <a:gd name="connsiteY23" fmla="*/ 267236 h 1031617"/>
              <a:gd name="connsiteX24" fmla="*/ 785813 w 838200"/>
              <a:gd name="connsiteY24" fmla="*/ 291049 h 1031617"/>
              <a:gd name="connsiteX25" fmla="*/ 814388 w 838200"/>
              <a:gd name="connsiteY25" fmla="*/ 307717 h 1031617"/>
              <a:gd name="connsiteX26" fmla="*/ 823913 w 838200"/>
              <a:gd name="connsiteY26" fmla="*/ 329149 h 1031617"/>
              <a:gd name="connsiteX27" fmla="*/ 804863 w 838200"/>
              <a:gd name="connsiteY27" fmla="*/ 357724 h 1031617"/>
              <a:gd name="connsiteX28" fmla="*/ 823913 w 838200"/>
              <a:gd name="connsiteY28" fmla="*/ 391061 h 1031617"/>
              <a:gd name="connsiteX29" fmla="*/ 814388 w 838200"/>
              <a:gd name="connsiteY29" fmla="*/ 426780 h 1031617"/>
              <a:gd name="connsiteX30" fmla="*/ 814388 w 838200"/>
              <a:gd name="connsiteY30" fmla="*/ 474405 h 1031617"/>
              <a:gd name="connsiteX31" fmla="*/ 838200 w 838200"/>
              <a:gd name="connsiteY31" fmla="*/ 531555 h 1031617"/>
              <a:gd name="connsiteX32" fmla="*/ 797719 w 838200"/>
              <a:gd name="connsiteY32" fmla="*/ 643474 h 1031617"/>
              <a:gd name="connsiteX33" fmla="*/ 742950 w 838200"/>
              <a:gd name="connsiteY33" fmla="*/ 691099 h 1031617"/>
              <a:gd name="connsiteX34" fmla="*/ 661988 w 838200"/>
              <a:gd name="connsiteY34" fmla="*/ 683955 h 1031617"/>
              <a:gd name="connsiteX35" fmla="*/ 604838 w 838200"/>
              <a:gd name="connsiteY35" fmla="*/ 619661 h 1031617"/>
              <a:gd name="connsiteX36" fmla="*/ 559594 w 838200"/>
              <a:gd name="connsiteY36" fmla="*/ 681574 h 1031617"/>
              <a:gd name="connsiteX37" fmla="*/ 514350 w 838200"/>
              <a:gd name="connsiteY37" fmla="*/ 719674 h 1031617"/>
              <a:gd name="connsiteX38" fmla="*/ 492919 w 838200"/>
              <a:gd name="connsiteY38" fmla="*/ 783967 h 1031617"/>
              <a:gd name="connsiteX39" fmla="*/ 495300 w 838200"/>
              <a:gd name="connsiteY39" fmla="*/ 867311 h 1031617"/>
              <a:gd name="connsiteX40" fmla="*/ 519113 w 838200"/>
              <a:gd name="connsiteY40" fmla="*/ 943511 h 1031617"/>
              <a:gd name="connsiteX41" fmla="*/ 559594 w 838200"/>
              <a:gd name="connsiteY41" fmla="*/ 993517 h 1031617"/>
              <a:gd name="connsiteX42" fmla="*/ 569119 w 838200"/>
              <a:gd name="connsiteY42" fmla="*/ 1003042 h 1031617"/>
              <a:gd name="connsiteX43" fmla="*/ 464344 w 838200"/>
              <a:gd name="connsiteY43" fmla="*/ 1031617 h 1031617"/>
              <a:gd name="connsiteX44" fmla="*/ 340519 w 838200"/>
              <a:gd name="connsiteY44" fmla="*/ 1031617 h 1031617"/>
              <a:gd name="connsiteX45" fmla="*/ 283369 w 838200"/>
              <a:gd name="connsiteY45" fmla="*/ 1012567 h 1031617"/>
              <a:gd name="connsiteX46" fmla="*/ 350044 w 838200"/>
              <a:gd name="connsiteY46" fmla="*/ 964942 h 1031617"/>
              <a:gd name="connsiteX47" fmla="*/ 385763 w 838200"/>
              <a:gd name="connsiteY47" fmla="*/ 819686 h 1031617"/>
              <a:gd name="connsiteX48" fmla="*/ 388144 w 838200"/>
              <a:gd name="connsiteY48" fmla="*/ 738724 h 1031617"/>
              <a:gd name="connsiteX49" fmla="*/ 371475 w 838200"/>
              <a:gd name="connsiteY49" fmla="*/ 707767 h 1031617"/>
              <a:gd name="connsiteX50" fmla="*/ 347663 w 838200"/>
              <a:gd name="connsiteY50" fmla="*/ 745867 h 1031617"/>
              <a:gd name="connsiteX51" fmla="*/ 307182 w 838200"/>
              <a:gd name="connsiteY51" fmla="*/ 722055 h 1031617"/>
              <a:gd name="connsiteX52" fmla="*/ 266700 w 838200"/>
              <a:gd name="connsiteY52" fmla="*/ 731580 h 1031617"/>
              <a:gd name="connsiteX53" fmla="*/ 180975 w 838200"/>
              <a:gd name="connsiteY53" fmla="*/ 779205 h 1031617"/>
              <a:gd name="connsiteX0" fmla="*/ 180975 w 838200"/>
              <a:gd name="connsiteY0" fmla="*/ 779205 h 1031617"/>
              <a:gd name="connsiteX1" fmla="*/ 157163 w 838200"/>
              <a:gd name="connsiteY1" fmla="*/ 733961 h 1031617"/>
              <a:gd name="connsiteX2" fmla="*/ 107157 w 838200"/>
              <a:gd name="connsiteY2" fmla="*/ 698242 h 1031617"/>
              <a:gd name="connsiteX3" fmla="*/ 64294 w 838200"/>
              <a:gd name="connsiteY3" fmla="*/ 679192 h 1031617"/>
              <a:gd name="connsiteX4" fmla="*/ 33338 w 838200"/>
              <a:gd name="connsiteY4" fmla="*/ 655380 h 1031617"/>
              <a:gd name="connsiteX5" fmla="*/ 0 w 838200"/>
              <a:gd name="connsiteY5" fmla="*/ 576799 h 1031617"/>
              <a:gd name="connsiteX6" fmla="*/ 0 w 838200"/>
              <a:gd name="connsiteY6" fmla="*/ 481549 h 1031617"/>
              <a:gd name="connsiteX7" fmla="*/ 4763 w 838200"/>
              <a:gd name="connsiteY7" fmla="*/ 448211 h 1031617"/>
              <a:gd name="connsiteX8" fmla="*/ 21432 w 838200"/>
              <a:gd name="connsiteY8" fmla="*/ 412492 h 1031617"/>
              <a:gd name="connsiteX9" fmla="*/ 9525 w 838200"/>
              <a:gd name="connsiteY9" fmla="*/ 348199 h 1031617"/>
              <a:gd name="connsiteX10" fmla="*/ 54769 w 838200"/>
              <a:gd name="connsiteY10" fmla="*/ 307717 h 1031617"/>
              <a:gd name="connsiteX11" fmla="*/ 130969 w 838200"/>
              <a:gd name="connsiteY11" fmla="*/ 302955 h 1031617"/>
              <a:gd name="connsiteX12" fmla="*/ 145257 w 838200"/>
              <a:gd name="connsiteY12" fmla="*/ 300574 h 1031617"/>
              <a:gd name="connsiteX13" fmla="*/ 121444 w 838200"/>
              <a:gd name="connsiteY13" fmla="*/ 245805 h 1031617"/>
              <a:gd name="connsiteX14" fmla="*/ 142875 w 838200"/>
              <a:gd name="connsiteY14" fmla="*/ 143411 h 1031617"/>
              <a:gd name="connsiteX15" fmla="*/ 223838 w 838200"/>
              <a:gd name="connsiteY15" fmla="*/ 48161 h 1031617"/>
              <a:gd name="connsiteX16" fmla="*/ 359569 w 838200"/>
              <a:gd name="connsiteY16" fmla="*/ 7680 h 1031617"/>
              <a:gd name="connsiteX17" fmla="*/ 469107 w 838200"/>
              <a:gd name="connsiteY17" fmla="*/ 12442 h 1031617"/>
              <a:gd name="connsiteX18" fmla="*/ 538163 w 838200"/>
              <a:gd name="connsiteY18" fmla="*/ 74355 h 1031617"/>
              <a:gd name="connsiteX19" fmla="*/ 633413 w 838200"/>
              <a:gd name="connsiteY19" fmla="*/ 133886 h 1031617"/>
              <a:gd name="connsiteX20" fmla="*/ 659607 w 838200"/>
              <a:gd name="connsiteY20" fmla="*/ 150555 h 1031617"/>
              <a:gd name="connsiteX21" fmla="*/ 692944 w 838200"/>
              <a:gd name="connsiteY21" fmla="*/ 124361 h 1031617"/>
              <a:gd name="connsiteX22" fmla="*/ 731044 w 838200"/>
              <a:gd name="connsiteY22" fmla="*/ 217230 h 1031617"/>
              <a:gd name="connsiteX23" fmla="*/ 707232 w 838200"/>
              <a:gd name="connsiteY23" fmla="*/ 267236 h 1031617"/>
              <a:gd name="connsiteX24" fmla="*/ 785813 w 838200"/>
              <a:gd name="connsiteY24" fmla="*/ 291049 h 1031617"/>
              <a:gd name="connsiteX25" fmla="*/ 814388 w 838200"/>
              <a:gd name="connsiteY25" fmla="*/ 307717 h 1031617"/>
              <a:gd name="connsiteX26" fmla="*/ 823913 w 838200"/>
              <a:gd name="connsiteY26" fmla="*/ 329149 h 1031617"/>
              <a:gd name="connsiteX27" fmla="*/ 804863 w 838200"/>
              <a:gd name="connsiteY27" fmla="*/ 357724 h 1031617"/>
              <a:gd name="connsiteX28" fmla="*/ 823913 w 838200"/>
              <a:gd name="connsiteY28" fmla="*/ 391061 h 1031617"/>
              <a:gd name="connsiteX29" fmla="*/ 814388 w 838200"/>
              <a:gd name="connsiteY29" fmla="*/ 426780 h 1031617"/>
              <a:gd name="connsiteX30" fmla="*/ 814388 w 838200"/>
              <a:gd name="connsiteY30" fmla="*/ 474405 h 1031617"/>
              <a:gd name="connsiteX31" fmla="*/ 838200 w 838200"/>
              <a:gd name="connsiteY31" fmla="*/ 531555 h 1031617"/>
              <a:gd name="connsiteX32" fmla="*/ 797719 w 838200"/>
              <a:gd name="connsiteY32" fmla="*/ 643474 h 1031617"/>
              <a:gd name="connsiteX33" fmla="*/ 742950 w 838200"/>
              <a:gd name="connsiteY33" fmla="*/ 691099 h 1031617"/>
              <a:gd name="connsiteX34" fmla="*/ 661988 w 838200"/>
              <a:gd name="connsiteY34" fmla="*/ 683955 h 1031617"/>
              <a:gd name="connsiteX35" fmla="*/ 604838 w 838200"/>
              <a:gd name="connsiteY35" fmla="*/ 619661 h 1031617"/>
              <a:gd name="connsiteX36" fmla="*/ 559594 w 838200"/>
              <a:gd name="connsiteY36" fmla="*/ 681574 h 1031617"/>
              <a:gd name="connsiteX37" fmla="*/ 514350 w 838200"/>
              <a:gd name="connsiteY37" fmla="*/ 719674 h 1031617"/>
              <a:gd name="connsiteX38" fmla="*/ 492919 w 838200"/>
              <a:gd name="connsiteY38" fmla="*/ 783967 h 1031617"/>
              <a:gd name="connsiteX39" fmla="*/ 495300 w 838200"/>
              <a:gd name="connsiteY39" fmla="*/ 867311 h 1031617"/>
              <a:gd name="connsiteX40" fmla="*/ 519113 w 838200"/>
              <a:gd name="connsiteY40" fmla="*/ 943511 h 1031617"/>
              <a:gd name="connsiteX41" fmla="*/ 559594 w 838200"/>
              <a:gd name="connsiteY41" fmla="*/ 993517 h 1031617"/>
              <a:gd name="connsiteX42" fmla="*/ 569119 w 838200"/>
              <a:gd name="connsiteY42" fmla="*/ 1003042 h 1031617"/>
              <a:gd name="connsiteX43" fmla="*/ 464344 w 838200"/>
              <a:gd name="connsiteY43" fmla="*/ 1031617 h 1031617"/>
              <a:gd name="connsiteX44" fmla="*/ 340519 w 838200"/>
              <a:gd name="connsiteY44" fmla="*/ 1031617 h 1031617"/>
              <a:gd name="connsiteX45" fmla="*/ 283369 w 838200"/>
              <a:gd name="connsiteY45" fmla="*/ 1012567 h 1031617"/>
              <a:gd name="connsiteX46" fmla="*/ 350044 w 838200"/>
              <a:gd name="connsiteY46" fmla="*/ 964942 h 1031617"/>
              <a:gd name="connsiteX47" fmla="*/ 385763 w 838200"/>
              <a:gd name="connsiteY47" fmla="*/ 819686 h 1031617"/>
              <a:gd name="connsiteX48" fmla="*/ 388144 w 838200"/>
              <a:gd name="connsiteY48" fmla="*/ 738724 h 1031617"/>
              <a:gd name="connsiteX49" fmla="*/ 371475 w 838200"/>
              <a:gd name="connsiteY49" fmla="*/ 707767 h 1031617"/>
              <a:gd name="connsiteX50" fmla="*/ 347663 w 838200"/>
              <a:gd name="connsiteY50" fmla="*/ 745867 h 1031617"/>
              <a:gd name="connsiteX51" fmla="*/ 307182 w 838200"/>
              <a:gd name="connsiteY51" fmla="*/ 722055 h 1031617"/>
              <a:gd name="connsiteX52" fmla="*/ 266700 w 838200"/>
              <a:gd name="connsiteY52" fmla="*/ 731580 h 1031617"/>
              <a:gd name="connsiteX53" fmla="*/ 180975 w 838200"/>
              <a:gd name="connsiteY53" fmla="*/ 779205 h 1031617"/>
              <a:gd name="connsiteX0" fmla="*/ 180975 w 838200"/>
              <a:gd name="connsiteY0" fmla="*/ 775281 h 1027693"/>
              <a:gd name="connsiteX1" fmla="*/ 157163 w 838200"/>
              <a:gd name="connsiteY1" fmla="*/ 730037 h 1027693"/>
              <a:gd name="connsiteX2" fmla="*/ 107157 w 838200"/>
              <a:gd name="connsiteY2" fmla="*/ 694318 h 1027693"/>
              <a:gd name="connsiteX3" fmla="*/ 64294 w 838200"/>
              <a:gd name="connsiteY3" fmla="*/ 675268 h 1027693"/>
              <a:gd name="connsiteX4" fmla="*/ 33338 w 838200"/>
              <a:gd name="connsiteY4" fmla="*/ 651456 h 1027693"/>
              <a:gd name="connsiteX5" fmla="*/ 0 w 838200"/>
              <a:gd name="connsiteY5" fmla="*/ 572875 h 1027693"/>
              <a:gd name="connsiteX6" fmla="*/ 0 w 838200"/>
              <a:gd name="connsiteY6" fmla="*/ 477625 h 1027693"/>
              <a:gd name="connsiteX7" fmla="*/ 4763 w 838200"/>
              <a:gd name="connsiteY7" fmla="*/ 444287 h 1027693"/>
              <a:gd name="connsiteX8" fmla="*/ 21432 w 838200"/>
              <a:gd name="connsiteY8" fmla="*/ 408568 h 1027693"/>
              <a:gd name="connsiteX9" fmla="*/ 9525 w 838200"/>
              <a:gd name="connsiteY9" fmla="*/ 344275 h 1027693"/>
              <a:gd name="connsiteX10" fmla="*/ 54769 w 838200"/>
              <a:gd name="connsiteY10" fmla="*/ 303793 h 1027693"/>
              <a:gd name="connsiteX11" fmla="*/ 130969 w 838200"/>
              <a:gd name="connsiteY11" fmla="*/ 299031 h 1027693"/>
              <a:gd name="connsiteX12" fmla="*/ 145257 w 838200"/>
              <a:gd name="connsiteY12" fmla="*/ 296650 h 1027693"/>
              <a:gd name="connsiteX13" fmla="*/ 121444 w 838200"/>
              <a:gd name="connsiteY13" fmla="*/ 241881 h 1027693"/>
              <a:gd name="connsiteX14" fmla="*/ 142875 w 838200"/>
              <a:gd name="connsiteY14" fmla="*/ 139487 h 1027693"/>
              <a:gd name="connsiteX15" fmla="*/ 223838 w 838200"/>
              <a:gd name="connsiteY15" fmla="*/ 44237 h 1027693"/>
              <a:gd name="connsiteX16" fmla="*/ 359569 w 838200"/>
              <a:gd name="connsiteY16" fmla="*/ 3756 h 1027693"/>
              <a:gd name="connsiteX17" fmla="*/ 469107 w 838200"/>
              <a:gd name="connsiteY17" fmla="*/ 8518 h 1027693"/>
              <a:gd name="connsiteX18" fmla="*/ 547688 w 838200"/>
              <a:gd name="connsiteY18" fmla="*/ 63288 h 1027693"/>
              <a:gd name="connsiteX19" fmla="*/ 633413 w 838200"/>
              <a:gd name="connsiteY19" fmla="*/ 129962 h 1027693"/>
              <a:gd name="connsiteX20" fmla="*/ 659607 w 838200"/>
              <a:gd name="connsiteY20" fmla="*/ 146631 h 1027693"/>
              <a:gd name="connsiteX21" fmla="*/ 692944 w 838200"/>
              <a:gd name="connsiteY21" fmla="*/ 120437 h 1027693"/>
              <a:gd name="connsiteX22" fmla="*/ 731044 w 838200"/>
              <a:gd name="connsiteY22" fmla="*/ 213306 h 1027693"/>
              <a:gd name="connsiteX23" fmla="*/ 707232 w 838200"/>
              <a:gd name="connsiteY23" fmla="*/ 263312 h 1027693"/>
              <a:gd name="connsiteX24" fmla="*/ 785813 w 838200"/>
              <a:gd name="connsiteY24" fmla="*/ 287125 h 1027693"/>
              <a:gd name="connsiteX25" fmla="*/ 814388 w 838200"/>
              <a:gd name="connsiteY25" fmla="*/ 303793 h 1027693"/>
              <a:gd name="connsiteX26" fmla="*/ 823913 w 838200"/>
              <a:gd name="connsiteY26" fmla="*/ 325225 h 1027693"/>
              <a:gd name="connsiteX27" fmla="*/ 804863 w 838200"/>
              <a:gd name="connsiteY27" fmla="*/ 353800 h 1027693"/>
              <a:gd name="connsiteX28" fmla="*/ 823913 w 838200"/>
              <a:gd name="connsiteY28" fmla="*/ 387137 h 1027693"/>
              <a:gd name="connsiteX29" fmla="*/ 814388 w 838200"/>
              <a:gd name="connsiteY29" fmla="*/ 422856 h 1027693"/>
              <a:gd name="connsiteX30" fmla="*/ 814388 w 838200"/>
              <a:gd name="connsiteY30" fmla="*/ 470481 h 1027693"/>
              <a:gd name="connsiteX31" fmla="*/ 838200 w 838200"/>
              <a:gd name="connsiteY31" fmla="*/ 527631 h 1027693"/>
              <a:gd name="connsiteX32" fmla="*/ 797719 w 838200"/>
              <a:gd name="connsiteY32" fmla="*/ 639550 h 1027693"/>
              <a:gd name="connsiteX33" fmla="*/ 742950 w 838200"/>
              <a:gd name="connsiteY33" fmla="*/ 687175 h 1027693"/>
              <a:gd name="connsiteX34" fmla="*/ 661988 w 838200"/>
              <a:gd name="connsiteY34" fmla="*/ 680031 h 1027693"/>
              <a:gd name="connsiteX35" fmla="*/ 604838 w 838200"/>
              <a:gd name="connsiteY35" fmla="*/ 615737 h 1027693"/>
              <a:gd name="connsiteX36" fmla="*/ 559594 w 838200"/>
              <a:gd name="connsiteY36" fmla="*/ 677650 h 1027693"/>
              <a:gd name="connsiteX37" fmla="*/ 514350 w 838200"/>
              <a:gd name="connsiteY37" fmla="*/ 715750 h 1027693"/>
              <a:gd name="connsiteX38" fmla="*/ 492919 w 838200"/>
              <a:gd name="connsiteY38" fmla="*/ 780043 h 1027693"/>
              <a:gd name="connsiteX39" fmla="*/ 495300 w 838200"/>
              <a:gd name="connsiteY39" fmla="*/ 863387 h 1027693"/>
              <a:gd name="connsiteX40" fmla="*/ 519113 w 838200"/>
              <a:gd name="connsiteY40" fmla="*/ 939587 h 1027693"/>
              <a:gd name="connsiteX41" fmla="*/ 559594 w 838200"/>
              <a:gd name="connsiteY41" fmla="*/ 989593 h 1027693"/>
              <a:gd name="connsiteX42" fmla="*/ 569119 w 838200"/>
              <a:gd name="connsiteY42" fmla="*/ 999118 h 1027693"/>
              <a:gd name="connsiteX43" fmla="*/ 464344 w 838200"/>
              <a:gd name="connsiteY43" fmla="*/ 1027693 h 1027693"/>
              <a:gd name="connsiteX44" fmla="*/ 340519 w 838200"/>
              <a:gd name="connsiteY44" fmla="*/ 1027693 h 1027693"/>
              <a:gd name="connsiteX45" fmla="*/ 283369 w 838200"/>
              <a:gd name="connsiteY45" fmla="*/ 1008643 h 1027693"/>
              <a:gd name="connsiteX46" fmla="*/ 350044 w 838200"/>
              <a:gd name="connsiteY46" fmla="*/ 961018 h 1027693"/>
              <a:gd name="connsiteX47" fmla="*/ 385763 w 838200"/>
              <a:gd name="connsiteY47" fmla="*/ 815762 h 1027693"/>
              <a:gd name="connsiteX48" fmla="*/ 388144 w 838200"/>
              <a:gd name="connsiteY48" fmla="*/ 734800 h 1027693"/>
              <a:gd name="connsiteX49" fmla="*/ 371475 w 838200"/>
              <a:gd name="connsiteY49" fmla="*/ 703843 h 1027693"/>
              <a:gd name="connsiteX50" fmla="*/ 347663 w 838200"/>
              <a:gd name="connsiteY50" fmla="*/ 741943 h 1027693"/>
              <a:gd name="connsiteX51" fmla="*/ 307182 w 838200"/>
              <a:gd name="connsiteY51" fmla="*/ 718131 h 1027693"/>
              <a:gd name="connsiteX52" fmla="*/ 266700 w 838200"/>
              <a:gd name="connsiteY52" fmla="*/ 727656 h 1027693"/>
              <a:gd name="connsiteX53" fmla="*/ 180975 w 838200"/>
              <a:gd name="connsiteY53" fmla="*/ 775281 h 1027693"/>
              <a:gd name="connsiteX0" fmla="*/ 180975 w 838200"/>
              <a:gd name="connsiteY0" fmla="*/ 775281 h 1027693"/>
              <a:gd name="connsiteX1" fmla="*/ 157163 w 838200"/>
              <a:gd name="connsiteY1" fmla="*/ 730037 h 1027693"/>
              <a:gd name="connsiteX2" fmla="*/ 107157 w 838200"/>
              <a:gd name="connsiteY2" fmla="*/ 694318 h 1027693"/>
              <a:gd name="connsiteX3" fmla="*/ 64294 w 838200"/>
              <a:gd name="connsiteY3" fmla="*/ 675268 h 1027693"/>
              <a:gd name="connsiteX4" fmla="*/ 33338 w 838200"/>
              <a:gd name="connsiteY4" fmla="*/ 651456 h 1027693"/>
              <a:gd name="connsiteX5" fmla="*/ 0 w 838200"/>
              <a:gd name="connsiteY5" fmla="*/ 572875 h 1027693"/>
              <a:gd name="connsiteX6" fmla="*/ 0 w 838200"/>
              <a:gd name="connsiteY6" fmla="*/ 477625 h 1027693"/>
              <a:gd name="connsiteX7" fmla="*/ 4763 w 838200"/>
              <a:gd name="connsiteY7" fmla="*/ 444287 h 1027693"/>
              <a:gd name="connsiteX8" fmla="*/ 21432 w 838200"/>
              <a:gd name="connsiteY8" fmla="*/ 408568 h 1027693"/>
              <a:gd name="connsiteX9" fmla="*/ 9525 w 838200"/>
              <a:gd name="connsiteY9" fmla="*/ 344275 h 1027693"/>
              <a:gd name="connsiteX10" fmla="*/ 54769 w 838200"/>
              <a:gd name="connsiteY10" fmla="*/ 303793 h 1027693"/>
              <a:gd name="connsiteX11" fmla="*/ 130969 w 838200"/>
              <a:gd name="connsiteY11" fmla="*/ 299031 h 1027693"/>
              <a:gd name="connsiteX12" fmla="*/ 145257 w 838200"/>
              <a:gd name="connsiteY12" fmla="*/ 296650 h 1027693"/>
              <a:gd name="connsiteX13" fmla="*/ 121444 w 838200"/>
              <a:gd name="connsiteY13" fmla="*/ 241881 h 1027693"/>
              <a:gd name="connsiteX14" fmla="*/ 142875 w 838200"/>
              <a:gd name="connsiteY14" fmla="*/ 139487 h 1027693"/>
              <a:gd name="connsiteX15" fmla="*/ 223838 w 838200"/>
              <a:gd name="connsiteY15" fmla="*/ 44237 h 1027693"/>
              <a:gd name="connsiteX16" fmla="*/ 359569 w 838200"/>
              <a:gd name="connsiteY16" fmla="*/ 3756 h 1027693"/>
              <a:gd name="connsiteX17" fmla="*/ 469107 w 838200"/>
              <a:gd name="connsiteY17" fmla="*/ 8518 h 1027693"/>
              <a:gd name="connsiteX18" fmla="*/ 547688 w 838200"/>
              <a:gd name="connsiteY18" fmla="*/ 63288 h 1027693"/>
              <a:gd name="connsiteX19" fmla="*/ 633413 w 838200"/>
              <a:gd name="connsiteY19" fmla="*/ 129962 h 1027693"/>
              <a:gd name="connsiteX20" fmla="*/ 659607 w 838200"/>
              <a:gd name="connsiteY20" fmla="*/ 146631 h 1027693"/>
              <a:gd name="connsiteX21" fmla="*/ 692944 w 838200"/>
              <a:gd name="connsiteY21" fmla="*/ 120437 h 1027693"/>
              <a:gd name="connsiteX22" fmla="*/ 731044 w 838200"/>
              <a:gd name="connsiteY22" fmla="*/ 213306 h 1027693"/>
              <a:gd name="connsiteX23" fmla="*/ 707232 w 838200"/>
              <a:gd name="connsiteY23" fmla="*/ 263312 h 1027693"/>
              <a:gd name="connsiteX24" fmla="*/ 785813 w 838200"/>
              <a:gd name="connsiteY24" fmla="*/ 287125 h 1027693"/>
              <a:gd name="connsiteX25" fmla="*/ 814388 w 838200"/>
              <a:gd name="connsiteY25" fmla="*/ 303793 h 1027693"/>
              <a:gd name="connsiteX26" fmla="*/ 823913 w 838200"/>
              <a:gd name="connsiteY26" fmla="*/ 325225 h 1027693"/>
              <a:gd name="connsiteX27" fmla="*/ 804863 w 838200"/>
              <a:gd name="connsiteY27" fmla="*/ 353800 h 1027693"/>
              <a:gd name="connsiteX28" fmla="*/ 823913 w 838200"/>
              <a:gd name="connsiteY28" fmla="*/ 387137 h 1027693"/>
              <a:gd name="connsiteX29" fmla="*/ 814388 w 838200"/>
              <a:gd name="connsiteY29" fmla="*/ 422856 h 1027693"/>
              <a:gd name="connsiteX30" fmla="*/ 814388 w 838200"/>
              <a:gd name="connsiteY30" fmla="*/ 470481 h 1027693"/>
              <a:gd name="connsiteX31" fmla="*/ 838200 w 838200"/>
              <a:gd name="connsiteY31" fmla="*/ 527631 h 1027693"/>
              <a:gd name="connsiteX32" fmla="*/ 797719 w 838200"/>
              <a:gd name="connsiteY32" fmla="*/ 639550 h 1027693"/>
              <a:gd name="connsiteX33" fmla="*/ 742950 w 838200"/>
              <a:gd name="connsiteY33" fmla="*/ 687175 h 1027693"/>
              <a:gd name="connsiteX34" fmla="*/ 661988 w 838200"/>
              <a:gd name="connsiteY34" fmla="*/ 680031 h 1027693"/>
              <a:gd name="connsiteX35" fmla="*/ 604838 w 838200"/>
              <a:gd name="connsiteY35" fmla="*/ 615737 h 1027693"/>
              <a:gd name="connsiteX36" fmla="*/ 559594 w 838200"/>
              <a:gd name="connsiteY36" fmla="*/ 677650 h 1027693"/>
              <a:gd name="connsiteX37" fmla="*/ 514350 w 838200"/>
              <a:gd name="connsiteY37" fmla="*/ 715750 h 1027693"/>
              <a:gd name="connsiteX38" fmla="*/ 492919 w 838200"/>
              <a:gd name="connsiteY38" fmla="*/ 780043 h 1027693"/>
              <a:gd name="connsiteX39" fmla="*/ 495300 w 838200"/>
              <a:gd name="connsiteY39" fmla="*/ 863387 h 1027693"/>
              <a:gd name="connsiteX40" fmla="*/ 519113 w 838200"/>
              <a:gd name="connsiteY40" fmla="*/ 939587 h 1027693"/>
              <a:gd name="connsiteX41" fmla="*/ 559594 w 838200"/>
              <a:gd name="connsiteY41" fmla="*/ 989593 h 1027693"/>
              <a:gd name="connsiteX42" fmla="*/ 569119 w 838200"/>
              <a:gd name="connsiteY42" fmla="*/ 999118 h 1027693"/>
              <a:gd name="connsiteX43" fmla="*/ 464344 w 838200"/>
              <a:gd name="connsiteY43" fmla="*/ 1027693 h 1027693"/>
              <a:gd name="connsiteX44" fmla="*/ 340519 w 838200"/>
              <a:gd name="connsiteY44" fmla="*/ 1027693 h 1027693"/>
              <a:gd name="connsiteX45" fmla="*/ 283369 w 838200"/>
              <a:gd name="connsiteY45" fmla="*/ 1008643 h 1027693"/>
              <a:gd name="connsiteX46" fmla="*/ 350044 w 838200"/>
              <a:gd name="connsiteY46" fmla="*/ 961018 h 1027693"/>
              <a:gd name="connsiteX47" fmla="*/ 385763 w 838200"/>
              <a:gd name="connsiteY47" fmla="*/ 815762 h 1027693"/>
              <a:gd name="connsiteX48" fmla="*/ 388144 w 838200"/>
              <a:gd name="connsiteY48" fmla="*/ 734800 h 1027693"/>
              <a:gd name="connsiteX49" fmla="*/ 371475 w 838200"/>
              <a:gd name="connsiteY49" fmla="*/ 703843 h 1027693"/>
              <a:gd name="connsiteX50" fmla="*/ 347663 w 838200"/>
              <a:gd name="connsiteY50" fmla="*/ 741943 h 1027693"/>
              <a:gd name="connsiteX51" fmla="*/ 307182 w 838200"/>
              <a:gd name="connsiteY51" fmla="*/ 718131 h 1027693"/>
              <a:gd name="connsiteX52" fmla="*/ 266700 w 838200"/>
              <a:gd name="connsiteY52" fmla="*/ 727656 h 1027693"/>
              <a:gd name="connsiteX53" fmla="*/ 180975 w 838200"/>
              <a:gd name="connsiteY53" fmla="*/ 775281 h 1027693"/>
              <a:gd name="connsiteX0" fmla="*/ 180975 w 838200"/>
              <a:gd name="connsiteY0" fmla="*/ 775281 h 1027693"/>
              <a:gd name="connsiteX1" fmla="*/ 157163 w 838200"/>
              <a:gd name="connsiteY1" fmla="*/ 730037 h 1027693"/>
              <a:gd name="connsiteX2" fmla="*/ 107157 w 838200"/>
              <a:gd name="connsiteY2" fmla="*/ 694318 h 1027693"/>
              <a:gd name="connsiteX3" fmla="*/ 64294 w 838200"/>
              <a:gd name="connsiteY3" fmla="*/ 675268 h 1027693"/>
              <a:gd name="connsiteX4" fmla="*/ 33338 w 838200"/>
              <a:gd name="connsiteY4" fmla="*/ 651456 h 1027693"/>
              <a:gd name="connsiteX5" fmla="*/ 0 w 838200"/>
              <a:gd name="connsiteY5" fmla="*/ 572875 h 1027693"/>
              <a:gd name="connsiteX6" fmla="*/ 0 w 838200"/>
              <a:gd name="connsiteY6" fmla="*/ 477625 h 1027693"/>
              <a:gd name="connsiteX7" fmla="*/ 4763 w 838200"/>
              <a:gd name="connsiteY7" fmla="*/ 444287 h 1027693"/>
              <a:gd name="connsiteX8" fmla="*/ 21432 w 838200"/>
              <a:gd name="connsiteY8" fmla="*/ 408568 h 1027693"/>
              <a:gd name="connsiteX9" fmla="*/ 9525 w 838200"/>
              <a:gd name="connsiteY9" fmla="*/ 344275 h 1027693"/>
              <a:gd name="connsiteX10" fmla="*/ 54769 w 838200"/>
              <a:gd name="connsiteY10" fmla="*/ 303793 h 1027693"/>
              <a:gd name="connsiteX11" fmla="*/ 130969 w 838200"/>
              <a:gd name="connsiteY11" fmla="*/ 299031 h 1027693"/>
              <a:gd name="connsiteX12" fmla="*/ 145257 w 838200"/>
              <a:gd name="connsiteY12" fmla="*/ 296650 h 1027693"/>
              <a:gd name="connsiteX13" fmla="*/ 121444 w 838200"/>
              <a:gd name="connsiteY13" fmla="*/ 241881 h 1027693"/>
              <a:gd name="connsiteX14" fmla="*/ 142875 w 838200"/>
              <a:gd name="connsiteY14" fmla="*/ 139487 h 1027693"/>
              <a:gd name="connsiteX15" fmla="*/ 223838 w 838200"/>
              <a:gd name="connsiteY15" fmla="*/ 44237 h 1027693"/>
              <a:gd name="connsiteX16" fmla="*/ 359569 w 838200"/>
              <a:gd name="connsiteY16" fmla="*/ 3756 h 1027693"/>
              <a:gd name="connsiteX17" fmla="*/ 469107 w 838200"/>
              <a:gd name="connsiteY17" fmla="*/ 8518 h 1027693"/>
              <a:gd name="connsiteX18" fmla="*/ 547688 w 838200"/>
              <a:gd name="connsiteY18" fmla="*/ 63288 h 1027693"/>
              <a:gd name="connsiteX19" fmla="*/ 633413 w 838200"/>
              <a:gd name="connsiteY19" fmla="*/ 129962 h 1027693"/>
              <a:gd name="connsiteX20" fmla="*/ 659607 w 838200"/>
              <a:gd name="connsiteY20" fmla="*/ 146631 h 1027693"/>
              <a:gd name="connsiteX21" fmla="*/ 692944 w 838200"/>
              <a:gd name="connsiteY21" fmla="*/ 120437 h 1027693"/>
              <a:gd name="connsiteX22" fmla="*/ 731044 w 838200"/>
              <a:gd name="connsiteY22" fmla="*/ 213306 h 1027693"/>
              <a:gd name="connsiteX23" fmla="*/ 707232 w 838200"/>
              <a:gd name="connsiteY23" fmla="*/ 263312 h 1027693"/>
              <a:gd name="connsiteX24" fmla="*/ 785813 w 838200"/>
              <a:gd name="connsiteY24" fmla="*/ 287125 h 1027693"/>
              <a:gd name="connsiteX25" fmla="*/ 814388 w 838200"/>
              <a:gd name="connsiteY25" fmla="*/ 303793 h 1027693"/>
              <a:gd name="connsiteX26" fmla="*/ 823913 w 838200"/>
              <a:gd name="connsiteY26" fmla="*/ 325225 h 1027693"/>
              <a:gd name="connsiteX27" fmla="*/ 804863 w 838200"/>
              <a:gd name="connsiteY27" fmla="*/ 353800 h 1027693"/>
              <a:gd name="connsiteX28" fmla="*/ 823913 w 838200"/>
              <a:gd name="connsiteY28" fmla="*/ 387137 h 1027693"/>
              <a:gd name="connsiteX29" fmla="*/ 814388 w 838200"/>
              <a:gd name="connsiteY29" fmla="*/ 422856 h 1027693"/>
              <a:gd name="connsiteX30" fmla="*/ 814388 w 838200"/>
              <a:gd name="connsiteY30" fmla="*/ 470481 h 1027693"/>
              <a:gd name="connsiteX31" fmla="*/ 838200 w 838200"/>
              <a:gd name="connsiteY31" fmla="*/ 527631 h 1027693"/>
              <a:gd name="connsiteX32" fmla="*/ 797719 w 838200"/>
              <a:gd name="connsiteY32" fmla="*/ 639550 h 1027693"/>
              <a:gd name="connsiteX33" fmla="*/ 742950 w 838200"/>
              <a:gd name="connsiteY33" fmla="*/ 687175 h 1027693"/>
              <a:gd name="connsiteX34" fmla="*/ 661988 w 838200"/>
              <a:gd name="connsiteY34" fmla="*/ 680031 h 1027693"/>
              <a:gd name="connsiteX35" fmla="*/ 604838 w 838200"/>
              <a:gd name="connsiteY35" fmla="*/ 615737 h 1027693"/>
              <a:gd name="connsiteX36" fmla="*/ 559594 w 838200"/>
              <a:gd name="connsiteY36" fmla="*/ 677650 h 1027693"/>
              <a:gd name="connsiteX37" fmla="*/ 514350 w 838200"/>
              <a:gd name="connsiteY37" fmla="*/ 715750 h 1027693"/>
              <a:gd name="connsiteX38" fmla="*/ 492919 w 838200"/>
              <a:gd name="connsiteY38" fmla="*/ 780043 h 1027693"/>
              <a:gd name="connsiteX39" fmla="*/ 495300 w 838200"/>
              <a:gd name="connsiteY39" fmla="*/ 863387 h 1027693"/>
              <a:gd name="connsiteX40" fmla="*/ 519113 w 838200"/>
              <a:gd name="connsiteY40" fmla="*/ 939587 h 1027693"/>
              <a:gd name="connsiteX41" fmla="*/ 559594 w 838200"/>
              <a:gd name="connsiteY41" fmla="*/ 989593 h 1027693"/>
              <a:gd name="connsiteX42" fmla="*/ 569119 w 838200"/>
              <a:gd name="connsiteY42" fmla="*/ 999118 h 1027693"/>
              <a:gd name="connsiteX43" fmla="*/ 464344 w 838200"/>
              <a:gd name="connsiteY43" fmla="*/ 1027693 h 1027693"/>
              <a:gd name="connsiteX44" fmla="*/ 340519 w 838200"/>
              <a:gd name="connsiteY44" fmla="*/ 1027693 h 1027693"/>
              <a:gd name="connsiteX45" fmla="*/ 283369 w 838200"/>
              <a:gd name="connsiteY45" fmla="*/ 1008643 h 1027693"/>
              <a:gd name="connsiteX46" fmla="*/ 350044 w 838200"/>
              <a:gd name="connsiteY46" fmla="*/ 961018 h 1027693"/>
              <a:gd name="connsiteX47" fmla="*/ 385763 w 838200"/>
              <a:gd name="connsiteY47" fmla="*/ 815762 h 1027693"/>
              <a:gd name="connsiteX48" fmla="*/ 388144 w 838200"/>
              <a:gd name="connsiteY48" fmla="*/ 734800 h 1027693"/>
              <a:gd name="connsiteX49" fmla="*/ 371475 w 838200"/>
              <a:gd name="connsiteY49" fmla="*/ 703843 h 1027693"/>
              <a:gd name="connsiteX50" fmla="*/ 347663 w 838200"/>
              <a:gd name="connsiteY50" fmla="*/ 741943 h 1027693"/>
              <a:gd name="connsiteX51" fmla="*/ 307182 w 838200"/>
              <a:gd name="connsiteY51" fmla="*/ 718131 h 1027693"/>
              <a:gd name="connsiteX52" fmla="*/ 266700 w 838200"/>
              <a:gd name="connsiteY52" fmla="*/ 727656 h 1027693"/>
              <a:gd name="connsiteX53" fmla="*/ 180975 w 838200"/>
              <a:gd name="connsiteY53" fmla="*/ 775281 h 1027693"/>
              <a:gd name="connsiteX0" fmla="*/ 180975 w 838200"/>
              <a:gd name="connsiteY0" fmla="*/ 775281 h 1027693"/>
              <a:gd name="connsiteX1" fmla="*/ 157163 w 838200"/>
              <a:gd name="connsiteY1" fmla="*/ 730037 h 1027693"/>
              <a:gd name="connsiteX2" fmla="*/ 107157 w 838200"/>
              <a:gd name="connsiteY2" fmla="*/ 694318 h 1027693"/>
              <a:gd name="connsiteX3" fmla="*/ 64294 w 838200"/>
              <a:gd name="connsiteY3" fmla="*/ 675268 h 1027693"/>
              <a:gd name="connsiteX4" fmla="*/ 33338 w 838200"/>
              <a:gd name="connsiteY4" fmla="*/ 651456 h 1027693"/>
              <a:gd name="connsiteX5" fmla="*/ 0 w 838200"/>
              <a:gd name="connsiteY5" fmla="*/ 572875 h 1027693"/>
              <a:gd name="connsiteX6" fmla="*/ 0 w 838200"/>
              <a:gd name="connsiteY6" fmla="*/ 477625 h 1027693"/>
              <a:gd name="connsiteX7" fmla="*/ 4763 w 838200"/>
              <a:gd name="connsiteY7" fmla="*/ 444287 h 1027693"/>
              <a:gd name="connsiteX8" fmla="*/ 21432 w 838200"/>
              <a:gd name="connsiteY8" fmla="*/ 408568 h 1027693"/>
              <a:gd name="connsiteX9" fmla="*/ 9525 w 838200"/>
              <a:gd name="connsiteY9" fmla="*/ 344275 h 1027693"/>
              <a:gd name="connsiteX10" fmla="*/ 54769 w 838200"/>
              <a:gd name="connsiteY10" fmla="*/ 303793 h 1027693"/>
              <a:gd name="connsiteX11" fmla="*/ 130969 w 838200"/>
              <a:gd name="connsiteY11" fmla="*/ 299031 h 1027693"/>
              <a:gd name="connsiteX12" fmla="*/ 145257 w 838200"/>
              <a:gd name="connsiteY12" fmla="*/ 296650 h 1027693"/>
              <a:gd name="connsiteX13" fmla="*/ 121444 w 838200"/>
              <a:gd name="connsiteY13" fmla="*/ 241881 h 1027693"/>
              <a:gd name="connsiteX14" fmla="*/ 142875 w 838200"/>
              <a:gd name="connsiteY14" fmla="*/ 139487 h 1027693"/>
              <a:gd name="connsiteX15" fmla="*/ 223838 w 838200"/>
              <a:gd name="connsiteY15" fmla="*/ 44237 h 1027693"/>
              <a:gd name="connsiteX16" fmla="*/ 359569 w 838200"/>
              <a:gd name="connsiteY16" fmla="*/ 3756 h 1027693"/>
              <a:gd name="connsiteX17" fmla="*/ 469107 w 838200"/>
              <a:gd name="connsiteY17" fmla="*/ 8518 h 1027693"/>
              <a:gd name="connsiteX18" fmla="*/ 547688 w 838200"/>
              <a:gd name="connsiteY18" fmla="*/ 63288 h 1027693"/>
              <a:gd name="connsiteX19" fmla="*/ 633413 w 838200"/>
              <a:gd name="connsiteY19" fmla="*/ 129962 h 1027693"/>
              <a:gd name="connsiteX20" fmla="*/ 692944 w 838200"/>
              <a:gd name="connsiteY20" fmla="*/ 120437 h 1027693"/>
              <a:gd name="connsiteX21" fmla="*/ 731044 w 838200"/>
              <a:gd name="connsiteY21" fmla="*/ 213306 h 1027693"/>
              <a:gd name="connsiteX22" fmla="*/ 707232 w 838200"/>
              <a:gd name="connsiteY22" fmla="*/ 263312 h 1027693"/>
              <a:gd name="connsiteX23" fmla="*/ 785813 w 838200"/>
              <a:gd name="connsiteY23" fmla="*/ 287125 h 1027693"/>
              <a:gd name="connsiteX24" fmla="*/ 814388 w 838200"/>
              <a:gd name="connsiteY24" fmla="*/ 303793 h 1027693"/>
              <a:gd name="connsiteX25" fmla="*/ 823913 w 838200"/>
              <a:gd name="connsiteY25" fmla="*/ 325225 h 1027693"/>
              <a:gd name="connsiteX26" fmla="*/ 804863 w 838200"/>
              <a:gd name="connsiteY26" fmla="*/ 353800 h 1027693"/>
              <a:gd name="connsiteX27" fmla="*/ 823913 w 838200"/>
              <a:gd name="connsiteY27" fmla="*/ 387137 h 1027693"/>
              <a:gd name="connsiteX28" fmla="*/ 814388 w 838200"/>
              <a:gd name="connsiteY28" fmla="*/ 422856 h 1027693"/>
              <a:gd name="connsiteX29" fmla="*/ 814388 w 838200"/>
              <a:gd name="connsiteY29" fmla="*/ 470481 h 1027693"/>
              <a:gd name="connsiteX30" fmla="*/ 838200 w 838200"/>
              <a:gd name="connsiteY30" fmla="*/ 527631 h 1027693"/>
              <a:gd name="connsiteX31" fmla="*/ 797719 w 838200"/>
              <a:gd name="connsiteY31" fmla="*/ 639550 h 1027693"/>
              <a:gd name="connsiteX32" fmla="*/ 742950 w 838200"/>
              <a:gd name="connsiteY32" fmla="*/ 687175 h 1027693"/>
              <a:gd name="connsiteX33" fmla="*/ 661988 w 838200"/>
              <a:gd name="connsiteY33" fmla="*/ 680031 h 1027693"/>
              <a:gd name="connsiteX34" fmla="*/ 604838 w 838200"/>
              <a:gd name="connsiteY34" fmla="*/ 615737 h 1027693"/>
              <a:gd name="connsiteX35" fmla="*/ 559594 w 838200"/>
              <a:gd name="connsiteY35" fmla="*/ 677650 h 1027693"/>
              <a:gd name="connsiteX36" fmla="*/ 514350 w 838200"/>
              <a:gd name="connsiteY36" fmla="*/ 715750 h 1027693"/>
              <a:gd name="connsiteX37" fmla="*/ 492919 w 838200"/>
              <a:gd name="connsiteY37" fmla="*/ 780043 h 1027693"/>
              <a:gd name="connsiteX38" fmla="*/ 495300 w 838200"/>
              <a:gd name="connsiteY38" fmla="*/ 863387 h 1027693"/>
              <a:gd name="connsiteX39" fmla="*/ 519113 w 838200"/>
              <a:gd name="connsiteY39" fmla="*/ 939587 h 1027693"/>
              <a:gd name="connsiteX40" fmla="*/ 559594 w 838200"/>
              <a:gd name="connsiteY40" fmla="*/ 989593 h 1027693"/>
              <a:gd name="connsiteX41" fmla="*/ 569119 w 838200"/>
              <a:gd name="connsiteY41" fmla="*/ 999118 h 1027693"/>
              <a:gd name="connsiteX42" fmla="*/ 464344 w 838200"/>
              <a:gd name="connsiteY42" fmla="*/ 1027693 h 1027693"/>
              <a:gd name="connsiteX43" fmla="*/ 340519 w 838200"/>
              <a:gd name="connsiteY43" fmla="*/ 1027693 h 1027693"/>
              <a:gd name="connsiteX44" fmla="*/ 283369 w 838200"/>
              <a:gd name="connsiteY44" fmla="*/ 1008643 h 1027693"/>
              <a:gd name="connsiteX45" fmla="*/ 350044 w 838200"/>
              <a:gd name="connsiteY45" fmla="*/ 961018 h 1027693"/>
              <a:gd name="connsiteX46" fmla="*/ 385763 w 838200"/>
              <a:gd name="connsiteY46" fmla="*/ 815762 h 1027693"/>
              <a:gd name="connsiteX47" fmla="*/ 388144 w 838200"/>
              <a:gd name="connsiteY47" fmla="*/ 734800 h 1027693"/>
              <a:gd name="connsiteX48" fmla="*/ 371475 w 838200"/>
              <a:gd name="connsiteY48" fmla="*/ 703843 h 1027693"/>
              <a:gd name="connsiteX49" fmla="*/ 347663 w 838200"/>
              <a:gd name="connsiteY49" fmla="*/ 741943 h 1027693"/>
              <a:gd name="connsiteX50" fmla="*/ 307182 w 838200"/>
              <a:gd name="connsiteY50" fmla="*/ 718131 h 1027693"/>
              <a:gd name="connsiteX51" fmla="*/ 266700 w 838200"/>
              <a:gd name="connsiteY51" fmla="*/ 727656 h 1027693"/>
              <a:gd name="connsiteX52" fmla="*/ 180975 w 838200"/>
              <a:gd name="connsiteY52" fmla="*/ 775281 h 1027693"/>
              <a:gd name="connsiteX0" fmla="*/ 180975 w 838200"/>
              <a:gd name="connsiteY0" fmla="*/ 775281 h 1027693"/>
              <a:gd name="connsiteX1" fmla="*/ 157163 w 838200"/>
              <a:gd name="connsiteY1" fmla="*/ 730037 h 1027693"/>
              <a:gd name="connsiteX2" fmla="*/ 107157 w 838200"/>
              <a:gd name="connsiteY2" fmla="*/ 694318 h 1027693"/>
              <a:gd name="connsiteX3" fmla="*/ 64294 w 838200"/>
              <a:gd name="connsiteY3" fmla="*/ 675268 h 1027693"/>
              <a:gd name="connsiteX4" fmla="*/ 33338 w 838200"/>
              <a:gd name="connsiteY4" fmla="*/ 651456 h 1027693"/>
              <a:gd name="connsiteX5" fmla="*/ 0 w 838200"/>
              <a:gd name="connsiteY5" fmla="*/ 572875 h 1027693"/>
              <a:gd name="connsiteX6" fmla="*/ 0 w 838200"/>
              <a:gd name="connsiteY6" fmla="*/ 477625 h 1027693"/>
              <a:gd name="connsiteX7" fmla="*/ 4763 w 838200"/>
              <a:gd name="connsiteY7" fmla="*/ 444287 h 1027693"/>
              <a:gd name="connsiteX8" fmla="*/ 21432 w 838200"/>
              <a:gd name="connsiteY8" fmla="*/ 408568 h 1027693"/>
              <a:gd name="connsiteX9" fmla="*/ 9525 w 838200"/>
              <a:gd name="connsiteY9" fmla="*/ 344275 h 1027693"/>
              <a:gd name="connsiteX10" fmla="*/ 54769 w 838200"/>
              <a:gd name="connsiteY10" fmla="*/ 303793 h 1027693"/>
              <a:gd name="connsiteX11" fmla="*/ 130969 w 838200"/>
              <a:gd name="connsiteY11" fmla="*/ 299031 h 1027693"/>
              <a:gd name="connsiteX12" fmla="*/ 145257 w 838200"/>
              <a:gd name="connsiteY12" fmla="*/ 296650 h 1027693"/>
              <a:gd name="connsiteX13" fmla="*/ 121444 w 838200"/>
              <a:gd name="connsiteY13" fmla="*/ 241881 h 1027693"/>
              <a:gd name="connsiteX14" fmla="*/ 142875 w 838200"/>
              <a:gd name="connsiteY14" fmla="*/ 139487 h 1027693"/>
              <a:gd name="connsiteX15" fmla="*/ 223838 w 838200"/>
              <a:gd name="connsiteY15" fmla="*/ 44237 h 1027693"/>
              <a:gd name="connsiteX16" fmla="*/ 359569 w 838200"/>
              <a:gd name="connsiteY16" fmla="*/ 3756 h 1027693"/>
              <a:gd name="connsiteX17" fmla="*/ 469107 w 838200"/>
              <a:gd name="connsiteY17" fmla="*/ 8518 h 1027693"/>
              <a:gd name="connsiteX18" fmla="*/ 547688 w 838200"/>
              <a:gd name="connsiteY18" fmla="*/ 63288 h 1027693"/>
              <a:gd name="connsiteX19" fmla="*/ 633413 w 838200"/>
              <a:gd name="connsiteY19" fmla="*/ 129962 h 1027693"/>
              <a:gd name="connsiteX20" fmla="*/ 692944 w 838200"/>
              <a:gd name="connsiteY20" fmla="*/ 120437 h 1027693"/>
              <a:gd name="connsiteX21" fmla="*/ 731044 w 838200"/>
              <a:gd name="connsiteY21" fmla="*/ 213306 h 1027693"/>
              <a:gd name="connsiteX22" fmla="*/ 707232 w 838200"/>
              <a:gd name="connsiteY22" fmla="*/ 263312 h 1027693"/>
              <a:gd name="connsiteX23" fmla="*/ 785813 w 838200"/>
              <a:gd name="connsiteY23" fmla="*/ 287125 h 1027693"/>
              <a:gd name="connsiteX24" fmla="*/ 814388 w 838200"/>
              <a:gd name="connsiteY24" fmla="*/ 303793 h 1027693"/>
              <a:gd name="connsiteX25" fmla="*/ 823913 w 838200"/>
              <a:gd name="connsiteY25" fmla="*/ 325225 h 1027693"/>
              <a:gd name="connsiteX26" fmla="*/ 804863 w 838200"/>
              <a:gd name="connsiteY26" fmla="*/ 353800 h 1027693"/>
              <a:gd name="connsiteX27" fmla="*/ 823913 w 838200"/>
              <a:gd name="connsiteY27" fmla="*/ 387137 h 1027693"/>
              <a:gd name="connsiteX28" fmla="*/ 814388 w 838200"/>
              <a:gd name="connsiteY28" fmla="*/ 422856 h 1027693"/>
              <a:gd name="connsiteX29" fmla="*/ 814388 w 838200"/>
              <a:gd name="connsiteY29" fmla="*/ 470481 h 1027693"/>
              <a:gd name="connsiteX30" fmla="*/ 838200 w 838200"/>
              <a:gd name="connsiteY30" fmla="*/ 527631 h 1027693"/>
              <a:gd name="connsiteX31" fmla="*/ 797719 w 838200"/>
              <a:gd name="connsiteY31" fmla="*/ 639550 h 1027693"/>
              <a:gd name="connsiteX32" fmla="*/ 742950 w 838200"/>
              <a:gd name="connsiteY32" fmla="*/ 687175 h 1027693"/>
              <a:gd name="connsiteX33" fmla="*/ 661988 w 838200"/>
              <a:gd name="connsiteY33" fmla="*/ 680031 h 1027693"/>
              <a:gd name="connsiteX34" fmla="*/ 604838 w 838200"/>
              <a:gd name="connsiteY34" fmla="*/ 615737 h 1027693"/>
              <a:gd name="connsiteX35" fmla="*/ 559594 w 838200"/>
              <a:gd name="connsiteY35" fmla="*/ 677650 h 1027693"/>
              <a:gd name="connsiteX36" fmla="*/ 514350 w 838200"/>
              <a:gd name="connsiteY36" fmla="*/ 715750 h 1027693"/>
              <a:gd name="connsiteX37" fmla="*/ 492919 w 838200"/>
              <a:gd name="connsiteY37" fmla="*/ 780043 h 1027693"/>
              <a:gd name="connsiteX38" fmla="*/ 495300 w 838200"/>
              <a:gd name="connsiteY38" fmla="*/ 863387 h 1027693"/>
              <a:gd name="connsiteX39" fmla="*/ 519113 w 838200"/>
              <a:gd name="connsiteY39" fmla="*/ 939587 h 1027693"/>
              <a:gd name="connsiteX40" fmla="*/ 559594 w 838200"/>
              <a:gd name="connsiteY40" fmla="*/ 989593 h 1027693"/>
              <a:gd name="connsiteX41" fmla="*/ 569119 w 838200"/>
              <a:gd name="connsiteY41" fmla="*/ 999118 h 1027693"/>
              <a:gd name="connsiteX42" fmla="*/ 464344 w 838200"/>
              <a:gd name="connsiteY42" fmla="*/ 1027693 h 1027693"/>
              <a:gd name="connsiteX43" fmla="*/ 340519 w 838200"/>
              <a:gd name="connsiteY43" fmla="*/ 1027693 h 1027693"/>
              <a:gd name="connsiteX44" fmla="*/ 283369 w 838200"/>
              <a:gd name="connsiteY44" fmla="*/ 1008643 h 1027693"/>
              <a:gd name="connsiteX45" fmla="*/ 350044 w 838200"/>
              <a:gd name="connsiteY45" fmla="*/ 961018 h 1027693"/>
              <a:gd name="connsiteX46" fmla="*/ 385763 w 838200"/>
              <a:gd name="connsiteY46" fmla="*/ 815762 h 1027693"/>
              <a:gd name="connsiteX47" fmla="*/ 388144 w 838200"/>
              <a:gd name="connsiteY47" fmla="*/ 734800 h 1027693"/>
              <a:gd name="connsiteX48" fmla="*/ 371475 w 838200"/>
              <a:gd name="connsiteY48" fmla="*/ 703843 h 1027693"/>
              <a:gd name="connsiteX49" fmla="*/ 347663 w 838200"/>
              <a:gd name="connsiteY49" fmla="*/ 741943 h 1027693"/>
              <a:gd name="connsiteX50" fmla="*/ 307182 w 838200"/>
              <a:gd name="connsiteY50" fmla="*/ 718131 h 1027693"/>
              <a:gd name="connsiteX51" fmla="*/ 266700 w 838200"/>
              <a:gd name="connsiteY51" fmla="*/ 727656 h 1027693"/>
              <a:gd name="connsiteX52" fmla="*/ 180975 w 838200"/>
              <a:gd name="connsiteY52" fmla="*/ 775281 h 1027693"/>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33413 w 838200"/>
              <a:gd name="connsiteY19" fmla="*/ 131680 h 1029411"/>
              <a:gd name="connsiteX20" fmla="*/ 692944 w 838200"/>
              <a:gd name="connsiteY20" fmla="*/ 122155 h 1029411"/>
              <a:gd name="connsiteX21" fmla="*/ 731044 w 838200"/>
              <a:gd name="connsiteY21" fmla="*/ 215024 h 1029411"/>
              <a:gd name="connsiteX22" fmla="*/ 707232 w 838200"/>
              <a:gd name="connsiteY22" fmla="*/ 265030 h 1029411"/>
              <a:gd name="connsiteX23" fmla="*/ 785813 w 838200"/>
              <a:gd name="connsiteY23" fmla="*/ 288843 h 1029411"/>
              <a:gd name="connsiteX24" fmla="*/ 814388 w 838200"/>
              <a:gd name="connsiteY24" fmla="*/ 305511 h 1029411"/>
              <a:gd name="connsiteX25" fmla="*/ 823913 w 838200"/>
              <a:gd name="connsiteY25" fmla="*/ 326943 h 1029411"/>
              <a:gd name="connsiteX26" fmla="*/ 804863 w 838200"/>
              <a:gd name="connsiteY26" fmla="*/ 355518 h 1029411"/>
              <a:gd name="connsiteX27" fmla="*/ 823913 w 838200"/>
              <a:gd name="connsiteY27" fmla="*/ 388855 h 1029411"/>
              <a:gd name="connsiteX28" fmla="*/ 814388 w 838200"/>
              <a:gd name="connsiteY28" fmla="*/ 424574 h 1029411"/>
              <a:gd name="connsiteX29" fmla="*/ 814388 w 838200"/>
              <a:gd name="connsiteY29" fmla="*/ 472199 h 1029411"/>
              <a:gd name="connsiteX30" fmla="*/ 838200 w 838200"/>
              <a:gd name="connsiteY30" fmla="*/ 529349 h 1029411"/>
              <a:gd name="connsiteX31" fmla="*/ 797719 w 838200"/>
              <a:gd name="connsiteY31" fmla="*/ 641268 h 1029411"/>
              <a:gd name="connsiteX32" fmla="*/ 742950 w 838200"/>
              <a:gd name="connsiteY32" fmla="*/ 688893 h 1029411"/>
              <a:gd name="connsiteX33" fmla="*/ 661988 w 838200"/>
              <a:gd name="connsiteY33" fmla="*/ 681749 h 1029411"/>
              <a:gd name="connsiteX34" fmla="*/ 604838 w 838200"/>
              <a:gd name="connsiteY34" fmla="*/ 617455 h 1029411"/>
              <a:gd name="connsiteX35" fmla="*/ 559594 w 838200"/>
              <a:gd name="connsiteY35" fmla="*/ 679368 h 1029411"/>
              <a:gd name="connsiteX36" fmla="*/ 514350 w 838200"/>
              <a:gd name="connsiteY36" fmla="*/ 717468 h 1029411"/>
              <a:gd name="connsiteX37" fmla="*/ 492919 w 838200"/>
              <a:gd name="connsiteY37" fmla="*/ 781761 h 1029411"/>
              <a:gd name="connsiteX38" fmla="*/ 495300 w 838200"/>
              <a:gd name="connsiteY38" fmla="*/ 865105 h 1029411"/>
              <a:gd name="connsiteX39" fmla="*/ 519113 w 838200"/>
              <a:gd name="connsiteY39" fmla="*/ 941305 h 1029411"/>
              <a:gd name="connsiteX40" fmla="*/ 559594 w 838200"/>
              <a:gd name="connsiteY40" fmla="*/ 991311 h 1029411"/>
              <a:gd name="connsiteX41" fmla="*/ 569119 w 838200"/>
              <a:gd name="connsiteY41" fmla="*/ 1000836 h 1029411"/>
              <a:gd name="connsiteX42" fmla="*/ 464344 w 838200"/>
              <a:gd name="connsiteY42" fmla="*/ 1029411 h 1029411"/>
              <a:gd name="connsiteX43" fmla="*/ 340519 w 838200"/>
              <a:gd name="connsiteY43" fmla="*/ 1029411 h 1029411"/>
              <a:gd name="connsiteX44" fmla="*/ 283369 w 838200"/>
              <a:gd name="connsiteY44" fmla="*/ 1010361 h 1029411"/>
              <a:gd name="connsiteX45" fmla="*/ 350044 w 838200"/>
              <a:gd name="connsiteY45" fmla="*/ 962736 h 1029411"/>
              <a:gd name="connsiteX46" fmla="*/ 385763 w 838200"/>
              <a:gd name="connsiteY46" fmla="*/ 817480 h 1029411"/>
              <a:gd name="connsiteX47" fmla="*/ 388144 w 838200"/>
              <a:gd name="connsiteY47" fmla="*/ 736518 h 1029411"/>
              <a:gd name="connsiteX48" fmla="*/ 371475 w 838200"/>
              <a:gd name="connsiteY48" fmla="*/ 705561 h 1029411"/>
              <a:gd name="connsiteX49" fmla="*/ 347663 w 838200"/>
              <a:gd name="connsiteY49" fmla="*/ 743661 h 1029411"/>
              <a:gd name="connsiteX50" fmla="*/ 307182 w 838200"/>
              <a:gd name="connsiteY50" fmla="*/ 719849 h 1029411"/>
              <a:gd name="connsiteX51" fmla="*/ 266700 w 838200"/>
              <a:gd name="connsiteY51" fmla="*/ 729374 h 1029411"/>
              <a:gd name="connsiteX52" fmla="*/ 180975 w 838200"/>
              <a:gd name="connsiteY52"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31044 w 838200"/>
              <a:gd name="connsiteY21" fmla="*/ 215024 h 1029411"/>
              <a:gd name="connsiteX22" fmla="*/ 707232 w 838200"/>
              <a:gd name="connsiteY22" fmla="*/ 265030 h 1029411"/>
              <a:gd name="connsiteX23" fmla="*/ 785813 w 838200"/>
              <a:gd name="connsiteY23" fmla="*/ 288843 h 1029411"/>
              <a:gd name="connsiteX24" fmla="*/ 814388 w 838200"/>
              <a:gd name="connsiteY24" fmla="*/ 305511 h 1029411"/>
              <a:gd name="connsiteX25" fmla="*/ 823913 w 838200"/>
              <a:gd name="connsiteY25" fmla="*/ 326943 h 1029411"/>
              <a:gd name="connsiteX26" fmla="*/ 804863 w 838200"/>
              <a:gd name="connsiteY26" fmla="*/ 355518 h 1029411"/>
              <a:gd name="connsiteX27" fmla="*/ 823913 w 838200"/>
              <a:gd name="connsiteY27" fmla="*/ 388855 h 1029411"/>
              <a:gd name="connsiteX28" fmla="*/ 814388 w 838200"/>
              <a:gd name="connsiteY28" fmla="*/ 424574 h 1029411"/>
              <a:gd name="connsiteX29" fmla="*/ 814388 w 838200"/>
              <a:gd name="connsiteY29" fmla="*/ 472199 h 1029411"/>
              <a:gd name="connsiteX30" fmla="*/ 838200 w 838200"/>
              <a:gd name="connsiteY30" fmla="*/ 529349 h 1029411"/>
              <a:gd name="connsiteX31" fmla="*/ 797719 w 838200"/>
              <a:gd name="connsiteY31" fmla="*/ 641268 h 1029411"/>
              <a:gd name="connsiteX32" fmla="*/ 742950 w 838200"/>
              <a:gd name="connsiteY32" fmla="*/ 688893 h 1029411"/>
              <a:gd name="connsiteX33" fmla="*/ 661988 w 838200"/>
              <a:gd name="connsiteY33" fmla="*/ 681749 h 1029411"/>
              <a:gd name="connsiteX34" fmla="*/ 604838 w 838200"/>
              <a:gd name="connsiteY34" fmla="*/ 617455 h 1029411"/>
              <a:gd name="connsiteX35" fmla="*/ 559594 w 838200"/>
              <a:gd name="connsiteY35" fmla="*/ 679368 h 1029411"/>
              <a:gd name="connsiteX36" fmla="*/ 514350 w 838200"/>
              <a:gd name="connsiteY36" fmla="*/ 717468 h 1029411"/>
              <a:gd name="connsiteX37" fmla="*/ 492919 w 838200"/>
              <a:gd name="connsiteY37" fmla="*/ 781761 h 1029411"/>
              <a:gd name="connsiteX38" fmla="*/ 495300 w 838200"/>
              <a:gd name="connsiteY38" fmla="*/ 865105 h 1029411"/>
              <a:gd name="connsiteX39" fmla="*/ 519113 w 838200"/>
              <a:gd name="connsiteY39" fmla="*/ 941305 h 1029411"/>
              <a:gd name="connsiteX40" fmla="*/ 559594 w 838200"/>
              <a:gd name="connsiteY40" fmla="*/ 991311 h 1029411"/>
              <a:gd name="connsiteX41" fmla="*/ 569119 w 838200"/>
              <a:gd name="connsiteY41" fmla="*/ 1000836 h 1029411"/>
              <a:gd name="connsiteX42" fmla="*/ 464344 w 838200"/>
              <a:gd name="connsiteY42" fmla="*/ 1029411 h 1029411"/>
              <a:gd name="connsiteX43" fmla="*/ 340519 w 838200"/>
              <a:gd name="connsiteY43" fmla="*/ 1029411 h 1029411"/>
              <a:gd name="connsiteX44" fmla="*/ 283369 w 838200"/>
              <a:gd name="connsiteY44" fmla="*/ 1010361 h 1029411"/>
              <a:gd name="connsiteX45" fmla="*/ 350044 w 838200"/>
              <a:gd name="connsiteY45" fmla="*/ 962736 h 1029411"/>
              <a:gd name="connsiteX46" fmla="*/ 385763 w 838200"/>
              <a:gd name="connsiteY46" fmla="*/ 817480 h 1029411"/>
              <a:gd name="connsiteX47" fmla="*/ 388144 w 838200"/>
              <a:gd name="connsiteY47" fmla="*/ 736518 h 1029411"/>
              <a:gd name="connsiteX48" fmla="*/ 371475 w 838200"/>
              <a:gd name="connsiteY48" fmla="*/ 705561 h 1029411"/>
              <a:gd name="connsiteX49" fmla="*/ 347663 w 838200"/>
              <a:gd name="connsiteY49" fmla="*/ 743661 h 1029411"/>
              <a:gd name="connsiteX50" fmla="*/ 307182 w 838200"/>
              <a:gd name="connsiteY50" fmla="*/ 719849 h 1029411"/>
              <a:gd name="connsiteX51" fmla="*/ 266700 w 838200"/>
              <a:gd name="connsiteY51" fmla="*/ 729374 h 1029411"/>
              <a:gd name="connsiteX52" fmla="*/ 180975 w 838200"/>
              <a:gd name="connsiteY52"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707232 w 838200"/>
              <a:gd name="connsiteY22" fmla="*/ 265030 h 1029411"/>
              <a:gd name="connsiteX23" fmla="*/ 785813 w 838200"/>
              <a:gd name="connsiteY23" fmla="*/ 288843 h 1029411"/>
              <a:gd name="connsiteX24" fmla="*/ 814388 w 838200"/>
              <a:gd name="connsiteY24" fmla="*/ 305511 h 1029411"/>
              <a:gd name="connsiteX25" fmla="*/ 823913 w 838200"/>
              <a:gd name="connsiteY25" fmla="*/ 326943 h 1029411"/>
              <a:gd name="connsiteX26" fmla="*/ 804863 w 838200"/>
              <a:gd name="connsiteY26" fmla="*/ 355518 h 1029411"/>
              <a:gd name="connsiteX27" fmla="*/ 823913 w 838200"/>
              <a:gd name="connsiteY27" fmla="*/ 388855 h 1029411"/>
              <a:gd name="connsiteX28" fmla="*/ 814388 w 838200"/>
              <a:gd name="connsiteY28" fmla="*/ 424574 h 1029411"/>
              <a:gd name="connsiteX29" fmla="*/ 814388 w 838200"/>
              <a:gd name="connsiteY29" fmla="*/ 472199 h 1029411"/>
              <a:gd name="connsiteX30" fmla="*/ 838200 w 838200"/>
              <a:gd name="connsiteY30" fmla="*/ 529349 h 1029411"/>
              <a:gd name="connsiteX31" fmla="*/ 797719 w 838200"/>
              <a:gd name="connsiteY31" fmla="*/ 641268 h 1029411"/>
              <a:gd name="connsiteX32" fmla="*/ 742950 w 838200"/>
              <a:gd name="connsiteY32" fmla="*/ 688893 h 1029411"/>
              <a:gd name="connsiteX33" fmla="*/ 661988 w 838200"/>
              <a:gd name="connsiteY33" fmla="*/ 681749 h 1029411"/>
              <a:gd name="connsiteX34" fmla="*/ 604838 w 838200"/>
              <a:gd name="connsiteY34" fmla="*/ 617455 h 1029411"/>
              <a:gd name="connsiteX35" fmla="*/ 559594 w 838200"/>
              <a:gd name="connsiteY35" fmla="*/ 679368 h 1029411"/>
              <a:gd name="connsiteX36" fmla="*/ 514350 w 838200"/>
              <a:gd name="connsiteY36" fmla="*/ 717468 h 1029411"/>
              <a:gd name="connsiteX37" fmla="*/ 492919 w 838200"/>
              <a:gd name="connsiteY37" fmla="*/ 781761 h 1029411"/>
              <a:gd name="connsiteX38" fmla="*/ 495300 w 838200"/>
              <a:gd name="connsiteY38" fmla="*/ 865105 h 1029411"/>
              <a:gd name="connsiteX39" fmla="*/ 519113 w 838200"/>
              <a:gd name="connsiteY39" fmla="*/ 941305 h 1029411"/>
              <a:gd name="connsiteX40" fmla="*/ 559594 w 838200"/>
              <a:gd name="connsiteY40" fmla="*/ 991311 h 1029411"/>
              <a:gd name="connsiteX41" fmla="*/ 569119 w 838200"/>
              <a:gd name="connsiteY41" fmla="*/ 1000836 h 1029411"/>
              <a:gd name="connsiteX42" fmla="*/ 464344 w 838200"/>
              <a:gd name="connsiteY42" fmla="*/ 1029411 h 1029411"/>
              <a:gd name="connsiteX43" fmla="*/ 340519 w 838200"/>
              <a:gd name="connsiteY43" fmla="*/ 1029411 h 1029411"/>
              <a:gd name="connsiteX44" fmla="*/ 283369 w 838200"/>
              <a:gd name="connsiteY44" fmla="*/ 1010361 h 1029411"/>
              <a:gd name="connsiteX45" fmla="*/ 350044 w 838200"/>
              <a:gd name="connsiteY45" fmla="*/ 962736 h 1029411"/>
              <a:gd name="connsiteX46" fmla="*/ 385763 w 838200"/>
              <a:gd name="connsiteY46" fmla="*/ 817480 h 1029411"/>
              <a:gd name="connsiteX47" fmla="*/ 388144 w 838200"/>
              <a:gd name="connsiteY47" fmla="*/ 736518 h 1029411"/>
              <a:gd name="connsiteX48" fmla="*/ 371475 w 838200"/>
              <a:gd name="connsiteY48" fmla="*/ 705561 h 1029411"/>
              <a:gd name="connsiteX49" fmla="*/ 347663 w 838200"/>
              <a:gd name="connsiteY49" fmla="*/ 743661 h 1029411"/>
              <a:gd name="connsiteX50" fmla="*/ 307182 w 838200"/>
              <a:gd name="connsiteY50" fmla="*/ 719849 h 1029411"/>
              <a:gd name="connsiteX51" fmla="*/ 266700 w 838200"/>
              <a:gd name="connsiteY51" fmla="*/ 729374 h 1029411"/>
              <a:gd name="connsiteX52" fmla="*/ 180975 w 838200"/>
              <a:gd name="connsiteY52"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14388 w 838200"/>
              <a:gd name="connsiteY24" fmla="*/ 305511 h 1029411"/>
              <a:gd name="connsiteX25" fmla="*/ 823913 w 838200"/>
              <a:gd name="connsiteY25" fmla="*/ 326943 h 1029411"/>
              <a:gd name="connsiteX26" fmla="*/ 804863 w 838200"/>
              <a:gd name="connsiteY26" fmla="*/ 355518 h 1029411"/>
              <a:gd name="connsiteX27" fmla="*/ 823913 w 838200"/>
              <a:gd name="connsiteY27" fmla="*/ 388855 h 1029411"/>
              <a:gd name="connsiteX28" fmla="*/ 814388 w 838200"/>
              <a:gd name="connsiteY28" fmla="*/ 424574 h 1029411"/>
              <a:gd name="connsiteX29" fmla="*/ 814388 w 838200"/>
              <a:gd name="connsiteY29" fmla="*/ 472199 h 1029411"/>
              <a:gd name="connsiteX30" fmla="*/ 838200 w 838200"/>
              <a:gd name="connsiteY30" fmla="*/ 529349 h 1029411"/>
              <a:gd name="connsiteX31" fmla="*/ 797719 w 838200"/>
              <a:gd name="connsiteY31" fmla="*/ 641268 h 1029411"/>
              <a:gd name="connsiteX32" fmla="*/ 742950 w 838200"/>
              <a:gd name="connsiteY32" fmla="*/ 688893 h 1029411"/>
              <a:gd name="connsiteX33" fmla="*/ 661988 w 838200"/>
              <a:gd name="connsiteY33" fmla="*/ 681749 h 1029411"/>
              <a:gd name="connsiteX34" fmla="*/ 604838 w 838200"/>
              <a:gd name="connsiteY34" fmla="*/ 617455 h 1029411"/>
              <a:gd name="connsiteX35" fmla="*/ 559594 w 838200"/>
              <a:gd name="connsiteY35" fmla="*/ 679368 h 1029411"/>
              <a:gd name="connsiteX36" fmla="*/ 514350 w 838200"/>
              <a:gd name="connsiteY36" fmla="*/ 717468 h 1029411"/>
              <a:gd name="connsiteX37" fmla="*/ 492919 w 838200"/>
              <a:gd name="connsiteY37" fmla="*/ 781761 h 1029411"/>
              <a:gd name="connsiteX38" fmla="*/ 495300 w 838200"/>
              <a:gd name="connsiteY38" fmla="*/ 865105 h 1029411"/>
              <a:gd name="connsiteX39" fmla="*/ 519113 w 838200"/>
              <a:gd name="connsiteY39" fmla="*/ 941305 h 1029411"/>
              <a:gd name="connsiteX40" fmla="*/ 559594 w 838200"/>
              <a:gd name="connsiteY40" fmla="*/ 991311 h 1029411"/>
              <a:gd name="connsiteX41" fmla="*/ 569119 w 838200"/>
              <a:gd name="connsiteY41" fmla="*/ 1000836 h 1029411"/>
              <a:gd name="connsiteX42" fmla="*/ 464344 w 838200"/>
              <a:gd name="connsiteY42" fmla="*/ 1029411 h 1029411"/>
              <a:gd name="connsiteX43" fmla="*/ 340519 w 838200"/>
              <a:gd name="connsiteY43" fmla="*/ 1029411 h 1029411"/>
              <a:gd name="connsiteX44" fmla="*/ 283369 w 838200"/>
              <a:gd name="connsiteY44" fmla="*/ 1010361 h 1029411"/>
              <a:gd name="connsiteX45" fmla="*/ 350044 w 838200"/>
              <a:gd name="connsiteY45" fmla="*/ 962736 h 1029411"/>
              <a:gd name="connsiteX46" fmla="*/ 385763 w 838200"/>
              <a:gd name="connsiteY46" fmla="*/ 817480 h 1029411"/>
              <a:gd name="connsiteX47" fmla="*/ 388144 w 838200"/>
              <a:gd name="connsiteY47" fmla="*/ 736518 h 1029411"/>
              <a:gd name="connsiteX48" fmla="*/ 371475 w 838200"/>
              <a:gd name="connsiteY48" fmla="*/ 705561 h 1029411"/>
              <a:gd name="connsiteX49" fmla="*/ 347663 w 838200"/>
              <a:gd name="connsiteY49" fmla="*/ 743661 h 1029411"/>
              <a:gd name="connsiteX50" fmla="*/ 307182 w 838200"/>
              <a:gd name="connsiteY50" fmla="*/ 719849 h 1029411"/>
              <a:gd name="connsiteX51" fmla="*/ 266700 w 838200"/>
              <a:gd name="connsiteY51" fmla="*/ 729374 h 1029411"/>
              <a:gd name="connsiteX52" fmla="*/ 180975 w 838200"/>
              <a:gd name="connsiteY52"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14388 w 838200"/>
              <a:gd name="connsiteY24" fmla="*/ 305511 h 1029411"/>
              <a:gd name="connsiteX25" fmla="*/ 814388 w 838200"/>
              <a:gd name="connsiteY25" fmla="*/ 324562 h 1029411"/>
              <a:gd name="connsiteX26" fmla="*/ 804863 w 838200"/>
              <a:gd name="connsiteY26" fmla="*/ 355518 h 1029411"/>
              <a:gd name="connsiteX27" fmla="*/ 823913 w 838200"/>
              <a:gd name="connsiteY27" fmla="*/ 388855 h 1029411"/>
              <a:gd name="connsiteX28" fmla="*/ 814388 w 838200"/>
              <a:gd name="connsiteY28" fmla="*/ 424574 h 1029411"/>
              <a:gd name="connsiteX29" fmla="*/ 814388 w 838200"/>
              <a:gd name="connsiteY29" fmla="*/ 472199 h 1029411"/>
              <a:gd name="connsiteX30" fmla="*/ 838200 w 838200"/>
              <a:gd name="connsiteY30" fmla="*/ 529349 h 1029411"/>
              <a:gd name="connsiteX31" fmla="*/ 797719 w 838200"/>
              <a:gd name="connsiteY31" fmla="*/ 641268 h 1029411"/>
              <a:gd name="connsiteX32" fmla="*/ 742950 w 838200"/>
              <a:gd name="connsiteY32" fmla="*/ 688893 h 1029411"/>
              <a:gd name="connsiteX33" fmla="*/ 661988 w 838200"/>
              <a:gd name="connsiteY33" fmla="*/ 681749 h 1029411"/>
              <a:gd name="connsiteX34" fmla="*/ 604838 w 838200"/>
              <a:gd name="connsiteY34" fmla="*/ 617455 h 1029411"/>
              <a:gd name="connsiteX35" fmla="*/ 559594 w 838200"/>
              <a:gd name="connsiteY35" fmla="*/ 679368 h 1029411"/>
              <a:gd name="connsiteX36" fmla="*/ 514350 w 838200"/>
              <a:gd name="connsiteY36" fmla="*/ 717468 h 1029411"/>
              <a:gd name="connsiteX37" fmla="*/ 492919 w 838200"/>
              <a:gd name="connsiteY37" fmla="*/ 781761 h 1029411"/>
              <a:gd name="connsiteX38" fmla="*/ 495300 w 838200"/>
              <a:gd name="connsiteY38" fmla="*/ 865105 h 1029411"/>
              <a:gd name="connsiteX39" fmla="*/ 519113 w 838200"/>
              <a:gd name="connsiteY39" fmla="*/ 941305 h 1029411"/>
              <a:gd name="connsiteX40" fmla="*/ 559594 w 838200"/>
              <a:gd name="connsiteY40" fmla="*/ 991311 h 1029411"/>
              <a:gd name="connsiteX41" fmla="*/ 569119 w 838200"/>
              <a:gd name="connsiteY41" fmla="*/ 1000836 h 1029411"/>
              <a:gd name="connsiteX42" fmla="*/ 464344 w 838200"/>
              <a:gd name="connsiteY42" fmla="*/ 1029411 h 1029411"/>
              <a:gd name="connsiteX43" fmla="*/ 340519 w 838200"/>
              <a:gd name="connsiteY43" fmla="*/ 1029411 h 1029411"/>
              <a:gd name="connsiteX44" fmla="*/ 283369 w 838200"/>
              <a:gd name="connsiteY44" fmla="*/ 1010361 h 1029411"/>
              <a:gd name="connsiteX45" fmla="*/ 350044 w 838200"/>
              <a:gd name="connsiteY45" fmla="*/ 962736 h 1029411"/>
              <a:gd name="connsiteX46" fmla="*/ 385763 w 838200"/>
              <a:gd name="connsiteY46" fmla="*/ 817480 h 1029411"/>
              <a:gd name="connsiteX47" fmla="*/ 388144 w 838200"/>
              <a:gd name="connsiteY47" fmla="*/ 736518 h 1029411"/>
              <a:gd name="connsiteX48" fmla="*/ 371475 w 838200"/>
              <a:gd name="connsiteY48" fmla="*/ 705561 h 1029411"/>
              <a:gd name="connsiteX49" fmla="*/ 347663 w 838200"/>
              <a:gd name="connsiteY49" fmla="*/ 743661 h 1029411"/>
              <a:gd name="connsiteX50" fmla="*/ 307182 w 838200"/>
              <a:gd name="connsiteY50" fmla="*/ 719849 h 1029411"/>
              <a:gd name="connsiteX51" fmla="*/ 266700 w 838200"/>
              <a:gd name="connsiteY51" fmla="*/ 729374 h 1029411"/>
              <a:gd name="connsiteX52" fmla="*/ 180975 w 838200"/>
              <a:gd name="connsiteY52"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14388 w 838200"/>
              <a:gd name="connsiteY24" fmla="*/ 305511 h 1029411"/>
              <a:gd name="connsiteX25" fmla="*/ 804863 w 838200"/>
              <a:gd name="connsiteY25" fmla="*/ 355518 h 1029411"/>
              <a:gd name="connsiteX26" fmla="*/ 823913 w 838200"/>
              <a:gd name="connsiteY26" fmla="*/ 388855 h 1029411"/>
              <a:gd name="connsiteX27" fmla="*/ 814388 w 838200"/>
              <a:gd name="connsiteY27" fmla="*/ 424574 h 1029411"/>
              <a:gd name="connsiteX28" fmla="*/ 814388 w 838200"/>
              <a:gd name="connsiteY28" fmla="*/ 472199 h 1029411"/>
              <a:gd name="connsiteX29" fmla="*/ 838200 w 838200"/>
              <a:gd name="connsiteY29" fmla="*/ 529349 h 1029411"/>
              <a:gd name="connsiteX30" fmla="*/ 797719 w 838200"/>
              <a:gd name="connsiteY30" fmla="*/ 641268 h 1029411"/>
              <a:gd name="connsiteX31" fmla="*/ 742950 w 838200"/>
              <a:gd name="connsiteY31" fmla="*/ 688893 h 1029411"/>
              <a:gd name="connsiteX32" fmla="*/ 661988 w 838200"/>
              <a:gd name="connsiteY32" fmla="*/ 681749 h 1029411"/>
              <a:gd name="connsiteX33" fmla="*/ 604838 w 838200"/>
              <a:gd name="connsiteY33" fmla="*/ 617455 h 1029411"/>
              <a:gd name="connsiteX34" fmla="*/ 559594 w 838200"/>
              <a:gd name="connsiteY34" fmla="*/ 679368 h 1029411"/>
              <a:gd name="connsiteX35" fmla="*/ 514350 w 838200"/>
              <a:gd name="connsiteY35" fmla="*/ 717468 h 1029411"/>
              <a:gd name="connsiteX36" fmla="*/ 492919 w 838200"/>
              <a:gd name="connsiteY36" fmla="*/ 781761 h 1029411"/>
              <a:gd name="connsiteX37" fmla="*/ 495300 w 838200"/>
              <a:gd name="connsiteY37" fmla="*/ 865105 h 1029411"/>
              <a:gd name="connsiteX38" fmla="*/ 519113 w 838200"/>
              <a:gd name="connsiteY38" fmla="*/ 941305 h 1029411"/>
              <a:gd name="connsiteX39" fmla="*/ 559594 w 838200"/>
              <a:gd name="connsiteY39" fmla="*/ 991311 h 1029411"/>
              <a:gd name="connsiteX40" fmla="*/ 569119 w 838200"/>
              <a:gd name="connsiteY40" fmla="*/ 1000836 h 1029411"/>
              <a:gd name="connsiteX41" fmla="*/ 464344 w 838200"/>
              <a:gd name="connsiteY41" fmla="*/ 1029411 h 1029411"/>
              <a:gd name="connsiteX42" fmla="*/ 340519 w 838200"/>
              <a:gd name="connsiteY42" fmla="*/ 1029411 h 1029411"/>
              <a:gd name="connsiteX43" fmla="*/ 283369 w 838200"/>
              <a:gd name="connsiteY43" fmla="*/ 1010361 h 1029411"/>
              <a:gd name="connsiteX44" fmla="*/ 350044 w 838200"/>
              <a:gd name="connsiteY44" fmla="*/ 962736 h 1029411"/>
              <a:gd name="connsiteX45" fmla="*/ 385763 w 838200"/>
              <a:gd name="connsiteY45" fmla="*/ 817480 h 1029411"/>
              <a:gd name="connsiteX46" fmla="*/ 388144 w 838200"/>
              <a:gd name="connsiteY46" fmla="*/ 736518 h 1029411"/>
              <a:gd name="connsiteX47" fmla="*/ 371475 w 838200"/>
              <a:gd name="connsiteY47" fmla="*/ 705561 h 1029411"/>
              <a:gd name="connsiteX48" fmla="*/ 347663 w 838200"/>
              <a:gd name="connsiteY48" fmla="*/ 743661 h 1029411"/>
              <a:gd name="connsiteX49" fmla="*/ 307182 w 838200"/>
              <a:gd name="connsiteY49" fmla="*/ 719849 h 1029411"/>
              <a:gd name="connsiteX50" fmla="*/ 266700 w 838200"/>
              <a:gd name="connsiteY50" fmla="*/ 729374 h 1029411"/>
              <a:gd name="connsiteX51" fmla="*/ 180975 w 838200"/>
              <a:gd name="connsiteY51"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14388 w 838200"/>
              <a:gd name="connsiteY24" fmla="*/ 305511 h 1029411"/>
              <a:gd name="connsiteX25" fmla="*/ 802482 w 838200"/>
              <a:gd name="connsiteY25" fmla="*/ 350755 h 1029411"/>
              <a:gd name="connsiteX26" fmla="*/ 823913 w 838200"/>
              <a:gd name="connsiteY26" fmla="*/ 388855 h 1029411"/>
              <a:gd name="connsiteX27" fmla="*/ 814388 w 838200"/>
              <a:gd name="connsiteY27" fmla="*/ 424574 h 1029411"/>
              <a:gd name="connsiteX28" fmla="*/ 814388 w 838200"/>
              <a:gd name="connsiteY28" fmla="*/ 472199 h 1029411"/>
              <a:gd name="connsiteX29" fmla="*/ 838200 w 838200"/>
              <a:gd name="connsiteY29" fmla="*/ 529349 h 1029411"/>
              <a:gd name="connsiteX30" fmla="*/ 797719 w 838200"/>
              <a:gd name="connsiteY30" fmla="*/ 641268 h 1029411"/>
              <a:gd name="connsiteX31" fmla="*/ 742950 w 838200"/>
              <a:gd name="connsiteY31" fmla="*/ 688893 h 1029411"/>
              <a:gd name="connsiteX32" fmla="*/ 661988 w 838200"/>
              <a:gd name="connsiteY32" fmla="*/ 681749 h 1029411"/>
              <a:gd name="connsiteX33" fmla="*/ 604838 w 838200"/>
              <a:gd name="connsiteY33" fmla="*/ 617455 h 1029411"/>
              <a:gd name="connsiteX34" fmla="*/ 559594 w 838200"/>
              <a:gd name="connsiteY34" fmla="*/ 679368 h 1029411"/>
              <a:gd name="connsiteX35" fmla="*/ 514350 w 838200"/>
              <a:gd name="connsiteY35" fmla="*/ 717468 h 1029411"/>
              <a:gd name="connsiteX36" fmla="*/ 492919 w 838200"/>
              <a:gd name="connsiteY36" fmla="*/ 781761 h 1029411"/>
              <a:gd name="connsiteX37" fmla="*/ 495300 w 838200"/>
              <a:gd name="connsiteY37" fmla="*/ 865105 h 1029411"/>
              <a:gd name="connsiteX38" fmla="*/ 519113 w 838200"/>
              <a:gd name="connsiteY38" fmla="*/ 941305 h 1029411"/>
              <a:gd name="connsiteX39" fmla="*/ 559594 w 838200"/>
              <a:gd name="connsiteY39" fmla="*/ 991311 h 1029411"/>
              <a:gd name="connsiteX40" fmla="*/ 569119 w 838200"/>
              <a:gd name="connsiteY40" fmla="*/ 1000836 h 1029411"/>
              <a:gd name="connsiteX41" fmla="*/ 464344 w 838200"/>
              <a:gd name="connsiteY41" fmla="*/ 1029411 h 1029411"/>
              <a:gd name="connsiteX42" fmla="*/ 340519 w 838200"/>
              <a:gd name="connsiteY42" fmla="*/ 1029411 h 1029411"/>
              <a:gd name="connsiteX43" fmla="*/ 283369 w 838200"/>
              <a:gd name="connsiteY43" fmla="*/ 1010361 h 1029411"/>
              <a:gd name="connsiteX44" fmla="*/ 350044 w 838200"/>
              <a:gd name="connsiteY44" fmla="*/ 962736 h 1029411"/>
              <a:gd name="connsiteX45" fmla="*/ 385763 w 838200"/>
              <a:gd name="connsiteY45" fmla="*/ 817480 h 1029411"/>
              <a:gd name="connsiteX46" fmla="*/ 388144 w 838200"/>
              <a:gd name="connsiteY46" fmla="*/ 736518 h 1029411"/>
              <a:gd name="connsiteX47" fmla="*/ 371475 w 838200"/>
              <a:gd name="connsiteY47" fmla="*/ 705561 h 1029411"/>
              <a:gd name="connsiteX48" fmla="*/ 347663 w 838200"/>
              <a:gd name="connsiteY48" fmla="*/ 743661 h 1029411"/>
              <a:gd name="connsiteX49" fmla="*/ 307182 w 838200"/>
              <a:gd name="connsiteY49" fmla="*/ 719849 h 1029411"/>
              <a:gd name="connsiteX50" fmla="*/ 266700 w 838200"/>
              <a:gd name="connsiteY50" fmla="*/ 729374 h 1029411"/>
              <a:gd name="connsiteX51" fmla="*/ 180975 w 838200"/>
              <a:gd name="connsiteY51"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14388 w 838200"/>
              <a:gd name="connsiteY24" fmla="*/ 305511 h 1029411"/>
              <a:gd name="connsiteX25" fmla="*/ 809625 w 838200"/>
              <a:gd name="connsiteY25" fmla="*/ 345993 h 1029411"/>
              <a:gd name="connsiteX26" fmla="*/ 823913 w 838200"/>
              <a:gd name="connsiteY26" fmla="*/ 388855 h 1029411"/>
              <a:gd name="connsiteX27" fmla="*/ 814388 w 838200"/>
              <a:gd name="connsiteY27" fmla="*/ 424574 h 1029411"/>
              <a:gd name="connsiteX28" fmla="*/ 814388 w 838200"/>
              <a:gd name="connsiteY28" fmla="*/ 472199 h 1029411"/>
              <a:gd name="connsiteX29" fmla="*/ 838200 w 838200"/>
              <a:gd name="connsiteY29" fmla="*/ 529349 h 1029411"/>
              <a:gd name="connsiteX30" fmla="*/ 797719 w 838200"/>
              <a:gd name="connsiteY30" fmla="*/ 641268 h 1029411"/>
              <a:gd name="connsiteX31" fmla="*/ 742950 w 838200"/>
              <a:gd name="connsiteY31" fmla="*/ 688893 h 1029411"/>
              <a:gd name="connsiteX32" fmla="*/ 661988 w 838200"/>
              <a:gd name="connsiteY32" fmla="*/ 681749 h 1029411"/>
              <a:gd name="connsiteX33" fmla="*/ 604838 w 838200"/>
              <a:gd name="connsiteY33" fmla="*/ 617455 h 1029411"/>
              <a:gd name="connsiteX34" fmla="*/ 559594 w 838200"/>
              <a:gd name="connsiteY34" fmla="*/ 679368 h 1029411"/>
              <a:gd name="connsiteX35" fmla="*/ 514350 w 838200"/>
              <a:gd name="connsiteY35" fmla="*/ 717468 h 1029411"/>
              <a:gd name="connsiteX36" fmla="*/ 492919 w 838200"/>
              <a:gd name="connsiteY36" fmla="*/ 781761 h 1029411"/>
              <a:gd name="connsiteX37" fmla="*/ 495300 w 838200"/>
              <a:gd name="connsiteY37" fmla="*/ 865105 h 1029411"/>
              <a:gd name="connsiteX38" fmla="*/ 519113 w 838200"/>
              <a:gd name="connsiteY38" fmla="*/ 941305 h 1029411"/>
              <a:gd name="connsiteX39" fmla="*/ 559594 w 838200"/>
              <a:gd name="connsiteY39" fmla="*/ 991311 h 1029411"/>
              <a:gd name="connsiteX40" fmla="*/ 569119 w 838200"/>
              <a:gd name="connsiteY40" fmla="*/ 1000836 h 1029411"/>
              <a:gd name="connsiteX41" fmla="*/ 464344 w 838200"/>
              <a:gd name="connsiteY41" fmla="*/ 1029411 h 1029411"/>
              <a:gd name="connsiteX42" fmla="*/ 340519 w 838200"/>
              <a:gd name="connsiteY42" fmla="*/ 1029411 h 1029411"/>
              <a:gd name="connsiteX43" fmla="*/ 283369 w 838200"/>
              <a:gd name="connsiteY43" fmla="*/ 1010361 h 1029411"/>
              <a:gd name="connsiteX44" fmla="*/ 350044 w 838200"/>
              <a:gd name="connsiteY44" fmla="*/ 962736 h 1029411"/>
              <a:gd name="connsiteX45" fmla="*/ 385763 w 838200"/>
              <a:gd name="connsiteY45" fmla="*/ 817480 h 1029411"/>
              <a:gd name="connsiteX46" fmla="*/ 388144 w 838200"/>
              <a:gd name="connsiteY46" fmla="*/ 736518 h 1029411"/>
              <a:gd name="connsiteX47" fmla="*/ 371475 w 838200"/>
              <a:gd name="connsiteY47" fmla="*/ 705561 h 1029411"/>
              <a:gd name="connsiteX48" fmla="*/ 347663 w 838200"/>
              <a:gd name="connsiteY48" fmla="*/ 743661 h 1029411"/>
              <a:gd name="connsiteX49" fmla="*/ 307182 w 838200"/>
              <a:gd name="connsiteY49" fmla="*/ 719849 h 1029411"/>
              <a:gd name="connsiteX50" fmla="*/ 266700 w 838200"/>
              <a:gd name="connsiteY50" fmla="*/ 729374 h 1029411"/>
              <a:gd name="connsiteX51" fmla="*/ 180975 w 838200"/>
              <a:gd name="connsiteY51"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23913 w 838200"/>
              <a:gd name="connsiteY25" fmla="*/ 388855 h 1029411"/>
              <a:gd name="connsiteX26" fmla="*/ 814388 w 838200"/>
              <a:gd name="connsiteY26" fmla="*/ 424574 h 1029411"/>
              <a:gd name="connsiteX27" fmla="*/ 814388 w 838200"/>
              <a:gd name="connsiteY27" fmla="*/ 472199 h 1029411"/>
              <a:gd name="connsiteX28" fmla="*/ 838200 w 838200"/>
              <a:gd name="connsiteY28" fmla="*/ 529349 h 1029411"/>
              <a:gd name="connsiteX29" fmla="*/ 797719 w 838200"/>
              <a:gd name="connsiteY29" fmla="*/ 641268 h 1029411"/>
              <a:gd name="connsiteX30" fmla="*/ 742950 w 838200"/>
              <a:gd name="connsiteY30" fmla="*/ 688893 h 1029411"/>
              <a:gd name="connsiteX31" fmla="*/ 661988 w 838200"/>
              <a:gd name="connsiteY31" fmla="*/ 681749 h 1029411"/>
              <a:gd name="connsiteX32" fmla="*/ 604838 w 838200"/>
              <a:gd name="connsiteY32" fmla="*/ 617455 h 1029411"/>
              <a:gd name="connsiteX33" fmla="*/ 559594 w 838200"/>
              <a:gd name="connsiteY33" fmla="*/ 679368 h 1029411"/>
              <a:gd name="connsiteX34" fmla="*/ 514350 w 838200"/>
              <a:gd name="connsiteY34" fmla="*/ 717468 h 1029411"/>
              <a:gd name="connsiteX35" fmla="*/ 492919 w 838200"/>
              <a:gd name="connsiteY35" fmla="*/ 781761 h 1029411"/>
              <a:gd name="connsiteX36" fmla="*/ 495300 w 838200"/>
              <a:gd name="connsiteY36" fmla="*/ 865105 h 1029411"/>
              <a:gd name="connsiteX37" fmla="*/ 519113 w 838200"/>
              <a:gd name="connsiteY37" fmla="*/ 941305 h 1029411"/>
              <a:gd name="connsiteX38" fmla="*/ 559594 w 838200"/>
              <a:gd name="connsiteY38" fmla="*/ 991311 h 1029411"/>
              <a:gd name="connsiteX39" fmla="*/ 569119 w 838200"/>
              <a:gd name="connsiteY39" fmla="*/ 1000836 h 1029411"/>
              <a:gd name="connsiteX40" fmla="*/ 464344 w 838200"/>
              <a:gd name="connsiteY40" fmla="*/ 1029411 h 1029411"/>
              <a:gd name="connsiteX41" fmla="*/ 340519 w 838200"/>
              <a:gd name="connsiteY41" fmla="*/ 1029411 h 1029411"/>
              <a:gd name="connsiteX42" fmla="*/ 283369 w 838200"/>
              <a:gd name="connsiteY42" fmla="*/ 1010361 h 1029411"/>
              <a:gd name="connsiteX43" fmla="*/ 350044 w 838200"/>
              <a:gd name="connsiteY43" fmla="*/ 962736 h 1029411"/>
              <a:gd name="connsiteX44" fmla="*/ 385763 w 838200"/>
              <a:gd name="connsiteY44" fmla="*/ 817480 h 1029411"/>
              <a:gd name="connsiteX45" fmla="*/ 388144 w 838200"/>
              <a:gd name="connsiteY45" fmla="*/ 736518 h 1029411"/>
              <a:gd name="connsiteX46" fmla="*/ 371475 w 838200"/>
              <a:gd name="connsiteY46" fmla="*/ 705561 h 1029411"/>
              <a:gd name="connsiteX47" fmla="*/ 347663 w 838200"/>
              <a:gd name="connsiteY47" fmla="*/ 743661 h 1029411"/>
              <a:gd name="connsiteX48" fmla="*/ 307182 w 838200"/>
              <a:gd name="connsiteY48" fmla="*/ 719849 h 1029411"/>
              <a:gd name="connsiteX49" fmla="*/ 266700 w 838200"/>
              <a:gd name="connsiteY49" fmla="*/ 729374 h 1029411"/>
              <a:gd name="connsiteX50" fmla="*/ 180975 w 838200"/>
              <a:gd name="connsiteY50"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23913 w 838200"/>
              <a:gd name="connsiteY25" fmla="*/ 388855 h 1029411"/>
              <a:gd name="connsiteX26" fmla="*/ 814388 w 838200"/>
              <a:gd name="connsiteY26" fmla="*/ 424574 h 1029411"/>
              <a:gd name="connsiteX27" fmla="*/ 814388 w 838200"/>
              <a:gd name="connsiteY27" fmla="*/ 472199 h 1029411"/>
              <a:gd name="connsiteX28" fmla="*/ 838200 w 838200"/>
              <a:gd name="connsiteY28" fmla="*/ 529349 h 1029411"/>
              <a:gd name="connsiteX29" fmla="*/ 797719 w 838200"/>
              <a:gd name="connsiteY29" fmla="*/ 641268 h 1029411"/>
              <a:gd name="connsiteX30" fmla="*/ 742950 w 838200"/>
              <a:gd name="connsiteY30" fmla="*/ 688893 h 1029411"/>
              <a:gd name="connsiteX31" fmla="*/ 661988 w 838200"/>
              <a:gd name="connsiteY31" fmla="*/ 681749 h 1029411"/>
              <a:gd name="connsiteX32" fmla="*/ 604838 w 838200"/>
              <a:gd name="connsiteY32" fmla="*/ 617455 h 1029411"/>
              <a:gd name="connsiteX33" fmla="*/ 559594 w 838200"/>
              <a:gd name="connsiteY33" fmla="*/ 679368 h 1029411"/>
              <a:gd name="connsiteX34" fmla="*/ 514350 w 838200"/>
              <a:gd name="connsiteY34" fmla="*/ 717468 h 1029411"/>
              <a:gd name="connsiteX35" fmla="*/ 492919 w 838200"/>
              <a:gd name="connsiteY35" fmla="*/ 781761 h 1029411"/>
              <a:gd name="connsiteX36" fmla="*/ 495300 w 838200"/>
              <a:gd name="connsiteY36" fmla="*/ 865105 h 1029411"/>
              <a:gd name="connsiteX37" fmla="*/ 519113 w 838200"/>
              <a:gd name="connsiteY37" fmla="*/ 941305 h 1029411"/>
              <a:gd name="connsiteX38" fmla="*/ 559594 w 838200"/>
              <a:gd name="connsiteY38" fmla="*/ 991311 h 1029411"/>
              <a:gd name="connsiteX39" fmla="*/ 569119 w 838200"/>
              <a:gd name="connsiteY39" fmla="*/ 1000836 h 1029411"/>
              <a:gd name="connsiteX40" fmla="*/ 464344 w 838200"/>
              <a:gd name="connsiteY40" fmla="*/ 1029411 h 1029411"/>
              <a:gd name="connsiteX41" fmla="*/ 340519 w 838200"/>
              <a:gd name="connsiteY41" fmla="*/ 1029411 h 1029411"/>
              <a:gd name="connsiteX42" fmla="*/ 283369 w 838200"/>
              <a:gd name="connsiteY42" fmla="*/ 1010361 h 1029411"/>
              <a:gd name="connsiteX43" fmla="*/ 350044 w 838200"/>
              <a:gd name="connsiteY43" fmla="*/ 962736 h 1029411"/>
              <a:gd name="connsiteX44" fmla="*/ 385763 w 838200"/>
              <a:gd name="connsiteY44" fmla="*/ 817480 h 1029411"/>
              <a:gd name="connsiteX45" fmla="*/ 388144 w 838200"/>
              <a:gd name="connsiteY45" fmla="*/ 736518 h 1029411"/>
              <a:gd name="connsiteX46" fmla="*/ 371475 w 838200"/>
              <a:gd name="connsiteY46" fmla="*/ 705561 h 1029411"/>
              <a:gd name="connsiteX47" fmla="*/ 347663 w 838200"/>
              <a:gd name="connsiteY47" fmla="*/ 743661 h 1029411"/>
              <a:gd name="connsiteX48" fmla="*/ 307182 w 838200"/>
              <a:gd name="connsiteY48" fmla="*/ 719849 h 1029411"/>
              <a:gd name="connsiteX49" fmla="*/ 266700 w 838200"/>
              <a:gd name="connsiteY49" fmla="*/ 729374 h 1029411"/>
              <a:gd name="connsiteX50" fmla="*/ 180975 w 838200"/>
              <a:gd name="connsiteY50"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23913 w 838200"/>
              <a:gd name="connsiteY25" fmla="*/ 388855 h 1029411"/>
              <a:gd name="connsiteX26" fmla="*/ 814388 w 838200"/>
              <a:gd name="connsiteY26" fmla="*/ 424574 h 1029411"/>
              <a:gd name="connsiteX27" fmla="*/ 814388 w 838200"/>
              <a:gd name="connsiteY27" fmla="*/ 472199 h 1029411"/>
              <a:gd name="connsiteX28" fmla="*/ 838200 w 838200"/>
              <a:gd name="connsiteY28" fmla="*/ 529349 h 1029411"/>
              <a:gd name="connsiteX29" fmla="*/ 797719 w 838200"/>
              <a:gd name="connsiteY29" fmla="*/ 641268 h 1029411"/>
              <a:gd name="connsiteX30" fmla="*/ 742950 w 838200"/>
              <a:gd name="connsiteY30" fmla="*/ 688893 h 1029411"/>
              <a:gd name="connsiteX31" fmla="*/ 661988 w 838200"/>
              <a:gd name="connsiteY31" fmla="*/ 681749 h 1029411"/>
              <a:gd name="connsiteX32" fmla="*/ 604838 w 838200"/>
              <a:gd name="connsiteY32" fmla="*/ 617455 h 1029411"/>
              <a:gd name="connsiteX33" fmla="*/ 559594 w 838200"/>
              <a:gd name="connsiteY33" fmla="*/ 679368 h 1029411"/>
              <a:gd name="connsiteX34" fmla="*/ 514350 w 838200"/>
              <a:gd name="connsiteY34" fmla="*/ 717468 h 1029411"/>
              <a:gd name="connsiteX35" fmla="*/ 492919 w 838200"/>
              <a:gd name="connsiteY35" fmla="*/ 781761 h 1029411"/>
              <a:gd name="connsiteX36" fmla="*/ 495300 w 838200"/>
              <a:gd name="connsiteY36" fmla="*/ 865105 h 1029411"/>
              <a:gd name="connsiteX37" fmla="*/ 519113 w 838200"/>
              <a:gd name="connsiteY37" fmla="*/ 941305 h 1029411"/>
              <a:gd name="connsiteX38" fmla="*/ 559594 w 838200"/>
              <a:gd name="connsiteY38" fmla="*/ 991311 h 1029411"/>
              <a:gd name="connsiteX39" fmla="*/ 569119 w 838200"/>
              <a:gd name="connsiteY39" fmla="*/ 1000836 h 1029411"/>
              <a:gd name="connsiteX40" fmla="*/ 464344 w 838200"/>
              <a:gd name="connsiteY40" fmla="*/ 1029411 h 1029411"/>
              <a:gd name="connsiteX41" fmla="*/ 340519 w 838200"/>
              <a:gd name="connsiteY41" fmla="*/ 1029411 h 1029411"/>
              <a:gd name="connsiteX42" fmla="*/ 283369 w 838200"/>
              <a:gd name="connsiteY42" fmla="*/ 1010361 h 1029411"/>
              <a:gd name="connsiteX43" fmla="*/ 350044 w 838200"/>
              <a:gd name="connsiteY43" fmla="*/ 962736 h 1029411"/>
              <a:gd name="connsiteX44" fmla="*/ 385763 w 838200"/>
              <a:gd name="connsiteY44" fmla="*/ 817480 h 1029411"/>
              <a:gd name="connsiteX45" fmla="*/ 388144 w 838200"/>
              <a:gd name="connsiteY45" fmla="*/ 736518 h 1029411"/>
              <a:gd name="connsiteX46" fmla="*/ 371475 w 838200"/>
              <a:gd name="connsiteY46" fmla="*/ 705561 h 1029411"/>
              <a:gd name="connsiteX47" fmla="*/ 347663 w 838200"/>
              <a:gd name="connsiteY47" fmla="*/ 743661 h 1029411"/>
              <a:gd name="connsiteX48" fmla="*/ 307182 w 838200"/>
              <a:gd name="connsiteY48" fmla="*/ 719849 h 1029411"/>
              <a:gd name="connsiteX49" fmla="*/ 266700 w 838200"/>
              <a:gd name="connsiteY49" fmla="*/ 729374 h 1029411"/>
              <a:gd name="connsiteX50" fmla="*/ 180975 w 838200"/>
              <a:gd name="connsiteY50"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23913 w 838200"/>
              <a:gd name="connsiteY25" fmla="*/ 388855 h 1029411"/>
              <a:gd name="connsiteX26" fmla="*/ 814388 w 838200"/>
              <a:gd name="connsiteY26" fmla="*/ 424574 h 1029411"/>
              <a:gd name="connsiteX27" fmla="*/ 814388 w 838200"/>
              <a:gd name="connsiteY27" fmla="*/ 472199 h 1029411"/>
              <a:gd name="connsiteX28" fmla="*/ 838200 w 838200"/>
              <a:gd name="connsiteY28" fmla="*/ 529349 h 1029411"/>
              <a:gd name="connsiteX29" fmla="*/ 797719 w 838200"/>
              <a:gd name="connsiteY29" fmla="*/ 641268 h 1029411"/>
              <a:gd name="connsiteX30" fmla="*/ 742950 w 838200"/>
              <a:gd name="connsiteY30" fmla="*/ 688893 h 1029411"/>
              <a:gd name="connsiteX31" fmla="*/ 661988 w 838200"/>
              <a:gd name="connsiteY31" fmla="*/ 681749 h 1029411"/>
              <a:gd name="connsiteX32" fmla="*/ 604838 w 838200"/>
              <a:gd name="connsiteY32" fmla="*/ 617455 h 1029411"/>
              <a:gd name="connsiteX33" fmla="*/ 559594 w 838200"/>
              <a:gd name="connsiteY33" fmla="*/ 679368 h 1029411"/>
              <a:gd name="connsiteX34" fmla="*/ 514350 w 838200"/>
              <a:gd name="connsiteY34" fmla="*/ 717468 h 1029411"/>
              <a:gd name="connsiteX35" fmla="*/ 492919 w 838200"/>
              <a:gd name="connsiteY35" fmla="*/ 781761 h 1029411"/>
              <a:gd name="connsiteX36" fmla="*/ 495300 w 838200"/>
              <a:gd name="connsiteY36" fmla="*/ 865105 h 1029411"/>
              <a:gd name="connsiteX37" fmla="*/ 519113 w 838200"/>
              <a:gd name="connsiteY37" fmla="*/ 941305 h 1029411"/>
              <a:gd name="connsiteX38" fmla="*/ 559594 w 838200"/>
              <a:gd name="connsiteY38" fmla="*/ 991311 h 1029411"/>
              <a:gd name="connsiteX39" fmla="*/ 569119 w 838200"/>
              <a:gd name="connsiteY39" fmla="*/ 1000836 h 1029411"/>
              <a:gd name="connsiteX40" fmla="*/ 464344 w 838200"/>
              <a:gd name="connsiteY40" fmla="*/ 1029411 h 1029411"/>
              <a:gd name="connsiteX41" fmla="*/ 340519 w 838200"/>
              <a:gd name="connsiteY41" fmla="*/ 1029411 h 1029411"/>
              <a:gd name="connsiteX42" fmla="*/ 283369 w 838200"/>
              <a:gd name="connsiteY42" fmla="*/ 1010361 h 1029411"/>
              <a:gd name="connsiteX43" fmla="*/ 350044 w 838200"/>
              <a:gd name="connsiteY43" fmla="*/ 962736 h 1029411"/>
              <a:gd name="connsiteX44" fmla="*/ 385763 w 838200"/>
              <a:gd name="connsiteY44" fmla="*/ 817480 h 1029411"/>
              <a:gd name="connsiteX45" fmla="*/ 388144 w 838200"/>
              <a:gd name="connsiteY45" fmla="*/ 736518 h 1029411"/>
              <a:gd name="connsiteX46" fmla="*/ 371475 w 838200"/>
              <a:gd name="connsiteY46" fmla="*/ 705561 h 1029411"/>
              <a:gd name="connsiteX47" fmla="*/ 347663 w 838200"/>
              <a:gd name="connsiteY47" fmla="*/ 743661 h 1029411"/>
              <a:gd name="connsiteX48" fmla="*/ 307182 w 838200"/>
              <a:gd name="connsiteY48" fmla="*/ 719849 h 1029411"/>
              <a:gd name="connsiteX49" fmla="*/ 266700 w 838200"/>
              <a:gd name="connsiteY49" fmla="*/ 729374 h 1029411"/>
              <a:gd name="connsiteX50" fmla="*/ 180975 w 838200"/>
              <a:gd name="connsiteY50"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14388 w 838200"/>
              <a:gd name="connsiteY25" fmla="*/ 424574 h 1029411"/>
              <a:gd name="connsiteX26" fmla="*/ 814388 w 838200"/>
              <a:gd name="connsiteY26" fmla="*/ 472199 h 1029411"/>
              <a:gd name="connsiteX27" fmla="*/ 838200 w 838200"/>
              <a:gd name="connsiteY27" fmla="*/ 529349 h 1029411"/>
              <a:gd name="connsiteX28" fmla="*/ 797719 w 838200"/>
              <a:gd name="connsiteY28" fmla="*/ 641268 h 1029411"/>
              <a:gd name="connsiteX29" fmla="*/ 742950 w 838200"/>
              <a:gd name="connsiteY29" fmla="*/ 688893 h 1029411"/>
              <a:gd name="connsiteX30" fmla="*/ 661988 w 838200"/>
              <a:gd name="connsiteY30" fmla="*/ 681749 h 1029411"/>
              <a:gd name="connsiteX31" fmla="*/ 604838 w 838200"/>
              <a:gd name="connsiteY31" fmla="*/ 617455 h 1029411"/>
              <a:gd name="connsiteX32" fmla="*/ 559594 w 838200"/>
              <a:gd name="connsiteY32" fmla="*/ 679368 h 1029411"/>
              <a:gd name="connsiteX33" fmla="*/ 514350 w 838200"/>
              <a:gd name="connsiteY33" fmla="*/ 717468 h 1029411"/>
              <a:gd name="connsiteX34" fmla="*/ 492919 w 838200"/>
              <a:gd name="connsiteY34" fmla="*/ 781761 h 1029411"/>
              <a:gd name="connsiteX35" fmla="*/ 495300 w 838200"/>
              <a:gd name="connsiteY35" fmla="*/ 865105 h 1029411"/>
              <a:gd name="connsiteX36" fmla="*/ 519113 w 838200"/>
              <a:gd name="connsiteY36" fmla="*/ 941305 h 1029411"/>
              <a:gd name="connsiteX37" fmla="*/ 559594 w 838200"/>
              <a:gd name="connsiteY37" fmla="*/ 991311 h 1029411"/>
              <a:gd name="connsiteX38" fmla="*/ 569119 w 838200"/>
              <a:gd name="connsiteY38" fmla="*/ 1000836 h 1029411"/>
              <a:gd name="connsiteX39" fmla="*/ 464344 w 838200"/>
              <a:gd name="connsiteY39" fmla="*/ 1029411 h 1029411"/>
              <a:gd name="connsiteX40" fmla="*/ 340519 w 838200"/>
              <a:gd name="connsiteY40" fmla="*/ 1029411 h 1029411"/>
              <a:gd name="connsiteX41" fmla="*/ 283369 w 838200"/>
              <a:gd name="connsiteY41" fmla="*/ 1010361 h 1029411"/>
              <a:gd name="connsiteX42" fmla="*/ 350044 w 838200"/>
              <a:gd name="connsiteY42" fmla="*/ 962736 h 1029411"/>
              <a:gd name="connsiteX43" fmla="*/ 385763 w 838200"/>
              <a:gd name="connsiteY43" fmla="*/ 817480 h 1029411"/>
              <a:gd name="connsiteX44" fmla="*/ 388144 w 838200"/>
              <a:gd name="connsiteY44" fmla="*/ 736518 h 1029411"/>
              <a:gd name="connsiteX45" fmla="*/ 371475 w 838200"/>
              <a:gd name="connsiteY45" fmla="*/ 705561 h 1029411"/>
              <a:gd name="connsiteX46" fmla="*/ 347663 w 838200"/>
              <a:gd name="connsiteY46" fmla="*/ 743661 h 1029411"/>
              <a:gd name="connsiteX47" fmla="*/ 307182 w 838200"/>
              <a:gd name="connsiteY47" fmla="*/ 719849 h 1029411"/>
              <a:gd name="connsiteX48" fmla="*/ 266700 w 838200"/>
              <a:gd name="connsiteY48" fmla="*/ 729374 h 1029411"/>
              <a:gd name="connsiteX49" fmla="*/ 180975 w 838200"/>
              <a:gd name="connsiteY49"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14388 w 838200"/>
              <a:gd name="connsiteY25" fmla="*/ 424574 h 1029411"/>
              <a:gd name="connsiteX26" fmla="*/ 814388 w 838200"/>
              <a:gd name="connsiteY26" fmla="*/ 472199 h 1029411"/>
              <a:gd name="connsiteX27" fmla="*/ 838200 w 838200"/>
              <a:gd name="connsiteY27" fmla="*/ 529349 h 1029411"/>
              <a:gd name="connsiteX28" fmla="*/ 797719 w 838200"/>
              <a:gd name="connsiteY28" fmla="*/ 641268 h 1029411"/>
              <a:gd name="connsiteX29" fmla="*/ 742950 w 838200"/>
              <a:gd name="connsiteY29" fmla="*/ 688893 h 1029411"/>
              <a:gd name="connsiteX30" fmla="*/ 661988 w 838200"/>
              <a:gd name="connsiteY30" fmla="*/ 681749 h 1029411"/>
              <a:gd name="connsiteX31" fmla="*/ 604838 w 838200"/>
              <a:gd name="connsiteY31" fmla="*/ 617455 h 1029411"/>
              <a:gd name="connsiteX32" fmla="*/ 559594 w 838200"/>
              <a:gd name="connsiteY32" fmla="*/ 679368 h 1029411"/>
              <a:gd name="connsiteX33" fmla="*/ 514350 w 838200"/>
              <a:gd name="connsiteY33" fmla="*/ 717468 h 1029411"/>
              <a:gd name="connsiteX34" fmla="*/ 492919 w 838200"/>
              <a:gd name="connsiteY34" fmla="*/ 781761 h 1029411"/>
              <a:gd name="connsiteX35" fmla="*/ 495300 w 838200"/>
              <a:gd name="connsiteY35" fmla="*/ 865105 h 1029411"/>
              <a:gd name="connsiteX36" fmla="*/ 519113 w 838200"/>
              <a:gd name="connsiteY36" fmla="*/ 941305 h 1029411"/>
              <a:gd name="connsiteX37" fmla="*/ 559594 w 838200"/>
              <a:gd name="connsiteY37" fmla="*/ 991311 h 1029411"/>
              <a:gd name="connsiteX38" fmla="*/ 569119 w 838200"/>
              <a:gd name="connsiteY38" fmla="*/ 1000836 h 1029411"/>
              <a:gd name="connsiteX39" fmla="*/ 464344 w 838200"/>
              <a:gd name="connsiteY39" fmla="*/ 1029411 h 1029411"/>
              <a:gd name="connsiteX40" fmla="*/ 340519 w 838200"/>
              <a:gd name="connsiteY40" fmla="*/ 1029411 h 1029411"/>
              <a:gd name="connsiteX41" fmla="*/ 283369 w 838200"/>
              <a:gd name="connsiteY41" fmla="*/ 1010361 h 1029411"/>
              <a:gd name="connsiteX42" fmla="*/ 350044 w 838200"/>
              <a:gd name="connsiteY42" fmla="*/ 962736 h 1029411"/>
              <a:gd name="connsiteX43" fmla="*/ 385763 w 838200"/>
              <a:gd name="connsiteY43" fmla="*/ 817480 h 1029411"/>
              <a:gd name="connsiteX44" fmla="*/ 388144 w 838200"/>
              <a:gd name="connsiteY44" fmla="*/ 736518 h 1029411"/>
              <a:gd name="connsiteX45" fmla="*/ 371475 w 838200"/>
              <a:gd name="connsiteY45" fmla="*/ 705561 h 1029411"/>
              <a:gd name="connsiteX46" fmla="*/ 347663 w 838200"/>
              <a:gd name="connsiteY46" fmla="*/ 743661 h 1029411"/>
              <a:gd name="connsiteX47" fmla="*/ 307182 w 838200"/>
              <a:gd name="connsiteY47" fmla="*/ 719849 h 1029411"/>
              <a:gd name="connsiteX48" fmla="*/ 266700 w 838200"/>
              <a:gd name="connsiteY48" fmla="*/ 729374 h 1029411"/>
              <a:gd name="connsiteX49" fmla="*/ 180975 w 838200"/>
              <a:gd name="connsiteY49"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14388 w 838200"/>
              <a:gd name="connsiteY25" fmla="*/ 424574 h 1029411"/>
              <a:gd name="connsiteX26" fmla="*/ 814388 w 838200"/>
              <a:gd name="connsiteY26" fmla="*/ 472199 h 1029411"/>
              <a:gd name="connsiteX27" fmla="*/ 838200 w 838200"/>
              <a:gd name="connsiteY27" fmla="*/ 529349 h 1029411"/>
              <a:gd name="connsiteX28" fmla="*/ 797719 w 838200"/>
              <a:gd name="connsiteY28" fmla="*/ 641268 h 1029411"/>
              <a:gd name="connsiteX29" fmla="*/ 742950 w 838200"/>
              <a:gd name="connsiteY29" fmla="*/ 688893 h 1029411"/>
              <a:gd name="connsiteX30" fmla="*/ 661988 w 838200"/>
              <a:gd name="connsiteY30" fmla="*/ 681749 h 1029411"/>
              <a:gd name="connsiteX31" fmla="*/ 604838 w 838200"/>
              <a:gd name="connsiteY31" fmla="*/ 617455 h 1029411"/>
              <a:gd name="connsiteX32" fmla="*/ 559594 w 838200"/>
              <a:gd name="connsiteY32" fmla="*/ 679368 h 1029411"/>
              <a:gd name="connsiteX33" fmla="*/ 514350 w 838200"/>
              <a:gd name="connsiteY33" fmla="*/ 717468 h 1029411"/>
              <a:gd name="connsiteX34" fmla="*/ 492919 w 838200"/>
              <a:gd name="connsiteY34" fmla="*/ 781761 h 1029411"/>
              <a:gd name="connsiteX35" fmla="*/ 495300 w 838200"/>
              <a:gd name="connsiteY35" fmla="*/ 865105 h 1029411"/>
              <a:gd name="connsiteX36" fmla="*/ 519113 w 838200"/>
              <a:gd name="connsiteY36" fmla="*/ 941305 h 1029411"/>
              <a:gd name="connsiteX37" fmla="*/ 559594 w 838200"/>
              <a:gd name="connsiteY37" fmla="*/ 991311 h 1029411"/>
              <a:gd name="connsiteX38" fmla="*/ 569119 w 838200"/>
              <a:gd name="connsiteY38" fmla="*/ 1000836 h 1029411"/>
              <a:gd name="connsiteX39" fmla="*/ 464344 w 838200"/>
              <a:gd name="connsiteY39" fmla="*/ 1029411 h 1029411"/>
              <a:gd name="connsiteX40" fmla="*/ 340519 w 838200"/>
              <a:gd name="connsiteY40" fmla="*/ 1029411 h 1029411"/>
              <a:gd name="connsiteX41" fmla="*/ 283369 w 838200"/>
              <a:gd name="connsiteY41" fmla="*/ 1010361 h 1029411"/>
              <a:gd name="connsiteX42" fmla="*/ 350044 w 838200"/>
              <a:gd name="connsiteY42" fmla="*/ 962736 h 1029411"/>
              <a:gd name="connsiteX43" fmla="*/ 385763 w 838200"/>
              <a:gd name="connsiteY43" fmla="*/ 817480 h 1029411"/>
              <a:gd name="connsiteX44" fmla="*/ 388144 w 838200"/>
              <a:gd name="connsiteY44" fmla="*/ 736518 h 1029411"/>
              <a:gd name="connsiteX45" fmla="*/ 371475 w 838200"/>
              <a:gd name="connsiteY45" fmla="*/ 705561 h 1029411"/>
              <a:gd name="connsiteX46" fmla="*/ 347663 w 838200"/>
              <a:gd name="connsiteY46" fmla="*/ 743661 h 1029411"/>
              <a:gd name="connsiteX47" fmla="*/ 307182 w 838200"/>
              <a:gd name="connsiteY47" fmla="*/ 719849 h 1029411"/>
              <a:gd name="connsiteX48" fmla="*/ 266700 w 838200"/>
              <a:gd name="connsiteY48" fmla="*/ 729374 h 1029411"/>
              <a:gd name="connsiteX49" fmla="*/ 180975 w 838200"/>
              <a:gd name="connsiteY49" fmla="*/ 776999 h 1029411"/>
              <a:gd name="connsiteX0" fmla="*/ 180975 w 838719"/>
              <a:gd name="connsiteY0" fmla="*/ 776999 h 1029411"/>
              <a:gd name="connsiteX1" fmla="*/ 157163 w 838719"/>
              <a:gd name="connsiteY1" fmla="*/ 731755 h 1029411"/>
              <a:gd name="connsiteX2" fmla="*/ 107157 w 838719"/>
              <a:gd name="connsiteY2" fmla="*/ 696036 h 1029411"/>
              <a:gd name="connsiteX3" fmla="*/ 64294 w 838719"/>
              <a:gd name="connsiteY3" fmla="*/ 676986 h 1029411"/>
              <a:gd name="connsiteX4" fmla="*/ 33338 w 838719"/>
              <a:gd name="connsiteY4" fmla="*/ 653174 h 1029411"/>
              <a:gd name="connsiteX5" fmla="*/ 0 w 838719"/>
              <a:gd name="connsiteY5" fmla="*/ 574593 h 1029411"/>
              <a:gd name="connsiteX6" fmla="*/ 0 w 838719"/>
              <a:gd name="connsiteY6" fmla="*/ 479343 h 1029411"/>
              <a:gd name="connsiteX7" fmla="*/ 4763 w 838719"/>
              <a:gd name="connsiteY7" fmla="*/ 446005 h 1029411"/>
              <a:gd name="connsiteX8" fmla="*/ 21432 w 838719"/>
              <a:gd name="connsiteY8" fmla="*/ 410286 h 1029411"/>
              <a:gd name="connsiteX9" fmla="*/ 9525 w 838719"/>
              <a:gd name="connsiteY9" fmla="*/ 345993 h 1029411"/>
              <a:gd name="connsiteX10" fmla="*/ 54769 w 838719"/>
              <a:gd name="connsiteY10" fmla="*/ 305511 h 1029411"/>
              <a:gd name="connsiteX11" fmla="*/ 130969 w 838719"/>
              <a:gd name="connsiteY11" fmla="*/ 300749 h 1029411"/>
              <a:gd name="connsiteX12" fmla="*/ 145257 w 838719"/>
              <a:gd name="connsiteY12" fmla="*/ 298368 h 1029411"/>
              <a:gd name="connsiteX13" fmla="*/ 121444 w 838719"/>
              <a:gd name="connsiteY13" fmla="*/ 243599 h 1029411"/>
              <a:gd name="connsiteX14" fmla="*/ 142875 w 838719"/>
              <a:gd name="connsiteY14" fmla="*/ 141205 h 1029411"/>
              <a:gd name="connsiteX15" fmla="*/ 223838 w 838719"/>
              <a:gd name="connsiteY15" fmla="*/ 45955 h 1029411"/>
              <a:gd name="connsiteX16" fmla="*/ 359569 w 838719"/>
              <a:gd name="connsiteY16" fmla="*/ 3093 h 1029411"/>
              <a:gd name="connsiteX17" fmla="*/ 469107 w 838719"/>
              <a:gd name="connsiteY17" fmla="*/ 10236 h 1029411"/>
              <a:gd name="connsiteX18" fmla="*/ 547688 w 838719"/>
              <a:gd name="connsiteY18" fmla="*/ 65006 h 1029411"/>
              <a:gd name="connsiteX19" fmla="*/ 628650 w 838719"/>
              <a:gd name="connsiteY19" fmla="*/ 134061 h 1029411"/>
              <a:gd name="connsiteX20" fmla="*/ 692944 w 838719"/>
              <a:gd name="connsiteY20" fmla="*/ 122155 h 1029411"/>
              <a:gd name="connsiteX21" fmla="*/ 721519 w 838719"/>
              <a:gd name="connsiteY21" fmla="*/ 215024 h 1029411"/>
              <a:gd name="connsiteX22" fmla="*/ 697707 w 838719"/>
              <a:gd name="connsiteY22" fmla="*/ 267411 h 1029411"/>
              <a:gd name="connsiteX23" fmla="*/ 785813 w 838719"/>
              <a:gd name="connsiteY23" fmla="*/ 288843 h 1029411"/>
              <a:gd name="connsiteX24" fmla="*/ 809625 w 838719"/>
              <a:gd name="connsiteY24" fmla="*/ 345993 h 1029411"/>
              <a:gd name="connsiteX25" fmla="*/ 814388 w 838719"/>
              <a:gd name="connsiteY25" fmla="*/ 424574 h 1029411"/>
              <a:gd name="connsiteX26" fmla="*/ 814388 w 838719"/>
              <a:gd name="connsiteY26" fmla="*/ 472199 h 1029411"/>
              <a:gd name="connsiteX27" fmla="*/ 838200 w 838719"/>
              <a:gd name="connsiteY27" fmla="*/ 529349 h 1029411"/>
              <a:gd name="connsiteX28" fmla="*/ 797719 w 838719"/>
              <a:gd name="connsiteY28" fmla="*/ 641268 h 1029411"/>
              <a:gd name="connsiteX29" fmla="*/ 742950 w 838719"/>
              <a:gd name="connsiteY29" fmla="*/ 688893 h 1029411"/>
              <a:gd name="connsiteX30" fmla="*/ 661988 w 838719"/>
              <a:gd name="connsiteY30" fmla="*/ 681749 h 1029411"/>
              <a:gd name="connsiteX31" fmla="*/ 604838 w 838719"/>
              <a:gd name="connsiteY31" fmla="*/ 617455 h 1029411"/>
              <a:gd name="connsiteX32" fmla="*/ 559594 w 838719"/>
              <a:gd name="connsiteY32" fmla="*/ 679368 h 1029411"/>
              <a:gd name="connsiteX33" fmla="*/ 514350 w 838719"/>
              <a:gd name="connsiteY33" fmla="*/ 717468 h 1029411"/>
              <a:gd name="connsiteX34" fmla="*/ 492919 w 838719"/>
              <a:gd name="connsiteY34" fmla="*/ 781761 h 1029411"/>
              <a:gd name="connsiteX35" fmla="*/ 495300 w 838719"/>
              <a:gd name="connsiteY35" fmla="*/ 865105 h 1029411"/>
              <a:gd name="connsiteX36" fmla="*/ 519113 w 838719"/>
              <a:gd name="connsiteY36" fmla="*/ 941305 h 1029411"/>
              <a:gd name="connsiteX37" fmla="*/ 559594 w 838719"/>
              <a:gd name="connsiteY37" fmla="*/ 991311 h 1029411"/>
              <a:gd name="connsiteX38" fmla="*/ 569119 w 838719"/>
              <a:gd name="connsiteY38" fmla="*/ 1000836 h 1029411"/>
              <a:gd name="connsiteX39" fmla="*/ 464344 w 838719"/>
              <a:gd name="connsiteY39" fmla="*/ 1029411 h 1029411"/>
              <a:gd name="connsiteX40" fmla="*/ 340519 w 838719"/>
              <a:gd name="connsiteY40" fmla="*/ 1029411 h 1029411"/>
              <a:gd name="connsiteX41" fmla="*/ 283369 w 838719"/>
              <a:gd name="connsiteY41" fmla="*/ 1010361 h 1029411"/>
              <a:gd name="connsiteX42" fmla="*/ 350044 w 838719"/>
              <a:gd name="connsiteY42" fmla="*/ 962736 h 1029411"/>
              <a:gd name="connsiteX43" fmla="*/ 385763 w 838719"/>
              <a:gd name="connsiteY43" fmla="*/ 817480 h 1029411"/>
              <a:gd name="connsiteX44" fmla="*/ 388144 w 838719"/>
              <a:gd name="connsiteY44" fmla="*/ 736518 h 1029411"/>
              <a:gd name="connsiteX45" fmla="*/ 371475 w 838719"/>
              <a:gd name="connsiteY45" fmla="*/ 705561 h 1029411"/>
              <a:gd name="connsiteX46" fmla="*/ 347663 w 838719"/>
              <a:gd name="connsiteY46" fmla="*/ 743661 h 1029411"/>
              <a:gd name="connsiteX47" fmla="*/ 307182 w 838719"/>
              <a:gd name="connsiteY47" fmla="*/ 719849 h 1029411"/>
              <a:gd name="connsiteX48" fmla="*/ 266700 w 838719"/>
              <a:gd name="connsiteY48" fmla="*/ 729374 h 1029411"/>
              <a:gd name="connsiteX49" fmla="*/ 180975 w 838719"/>
              <a:gd name="connsiteY49"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14388 w 838200"/>
              <a:gd name="connsiteY25" fmla="*/ 424574 h 1029411"/>
              <a:gd name="connsiteX26" fmla="*/ 838200 w 838200"/>
              <a:gd name="connsiteY26" fmla="*/ 529349 h 1029411"/>
              <a:gd name="connsiteX27" fmla="*/ 797719 w 838200"/>
              <a:gd name="connsiteY27" fmla="*/ 641268 h 1029411"/>
              <a:gd name="connsiteX28" fmla="*/ 742950 w 838200"/>
              <a:gd name="connsiteY28" fmla="*/ 688893 h 1029411"/>
              <a:gd name="connsiteX29" fmla="*/ 661988 w 838200"/>
              <a:gd name="connsiteY29" fmla="*/ 681749 h 1029411"/>
              <a:gd name="connsiteX30" fmla="*/ 604838 w 838200"/>
              <a:gd name="connsiteY30" fmla="*/ 617455 h 1029411"/>
              <a:gd name="connsiteX31" fmla="*/ 559594 w 838200"/>
              <a:gd name="connsiteY31" fmla="*/ 679368 h 1029411"/>
              <a:gd name="connsiteX32" fmla="*/ 514350 w 838200"/>
              <a:gd name="connsiteY32" fmla="*/ 717468 h 1029411"/>
              <a:gd name="connsiteX33" fmla="*/ 492919 w 838200"/>
              <a:gd name="connsiteY33" fmla="*/ 781761 h 1029411"/>
              <a:gd name="connsiteX34" fmla="*/ 495300 w 838200"/>
              <a:gd name="connsiteY34" fmla="*/ 865105 h 1029411"/>
              <a:gd name="connsiteX35" fmla="*/ 519113 w 838200"/>
              <a:gd name="connsiteY35" fmla="*/ 941305 h 1029411"/>
              <a:gd name="connsiteX36" fmla="*/ 559594 w 838200"/>
              <a:gd name="connsiteY36" fmla="*/ 991311 h 1029411"/>
              <a:gd name="connsiteX37" fmla="*/ 569119 w 838200"/>
              <a:gd name="connsiteY37" fmla="*/ 1000836 h 1029411"/>
              <a:gd name="connsiteX38" fmla="*/ 464344 w 838200"/>
              <a:gd name="connsiteY38" fmla="*/ 1029411 h 1029411"/>
              <a:gd name="connsiteX39" fmla="*/ 340519 w 838200"/>
              <a:gd name="connsiteY39" fmla="*/ 1029411 h 1029411"/>
              <a:gd name="connsiteX40" fmla="*/ 283369 w 838200"/>
              <a:gd name="connsiteY40" fmla="*/ 1010361 h 1029411"/>
              <a:gd name="connsiteX41" fmla="*/ 350044 w 838200"/>
              <a:gd name="connsiteY41" fmla="*/ 962736 h 1029411"/>
              <a:gd name="connsiteX42" fmla="*/ 385763 w 838200"/>
              <a:gd name="connsiteY42" fmla="*/ 817480 h 1029411"/>
              <a:gd name="connsiteX43" fmla="*/ 388144 w 838200"/>
              <a:gd name="connsiteY43" fmla="*/ 736518 h 1029411"/>
              <a:gd name="connsiteX44" fmla="*/ 371475 w 838200"/>
              <a:gd name="connsiteY44" fmla="*/ 705561 h 1029411"/>
              <a:gd name="connsiteX45" fmla="*/ 347663 w 838200"/>
              <a:gd name="connsiteY45" fmla="*/ 743661 h 1029411"/>
              <a:gd name="connsiteX46" fmla="*/ 307182 w 838200"/>
              <a:gd name="connsiteY46" fmla="*/ 719849 h 1029411"/>
              <a:gd name="connsiteX47" fmla="*/ 266700 w 838200"/>
              <a:gd name="connsiteY47" fmla="*/ 729374 h 1029411"/>
              <a:gd name="connsiteX48" fmla="*/ 180975 w 838200"/>
              <a:gd name="connsiteY48" fmla="*/ 776999 h 1029411"/>
              <a:gd name="connsiteX0" fmla="*/ 180975 w 838200"/>
              <a:gd name="connsiteY0" fmla="*/ 776999 h 1029411"/>
              <a:gd name="connsiteX1" fmla="*/ 157163 w 838200"/>
              <a:gd name="connsiteY1" fmla="*/ 731755 h 1029411"/>
              <a:gd name="connsiteX2" fmla="*/ 107157 w 838200"/>
              <a:gd name="connsiteY2" fmla="*/ 696036 h 1029411"/>
              <a:gd name="connsiteX3" fmla="*/ 64294 w 838200"/>
              <a:gd name="connsiteY3" fmla="*/ 676986 h 1029411"/>
              <a:gd name="connsiteX4" fmla="*/ 33338 w 838200"/>
              <a:gd name="connsiteY4" fmla="*/ 653174 h 1029411"/>
              <a:gd name="connsiteX5" fmla="*/ 0 w 838200"/>
              <a:gd name="connsiteY5" fmla="*/ 574593 h 1029411"/>
              <a:gd name="connsiteX6" fmla="*/ 0 w 838200"/>
              <a:gd name="connsiteY6" fmla="*/ 479343 h 1029411"/>
              <a:gd name="connsiteX7" fmla="*/ 4763 w 838200"/>
              <a:gd name="connsiteY7" fmla="*/ 446005 h 1029411"/>
              <a:gd name="connsiteX8" fmla="*/ 21432 w 838200"/>
              <a:gd name="connsiteY8" fmla="*/ 410286 h 1029411"/>
              <a:gd name="connsiteX9" fmla="*/ 9525 w 838200"/>
              <a:gd name="connsiteY9" fmla="*/ 345993 h 1029411"/>
              <a:gd name="connsiteX10" fmla="*/ 54769 w 838200"/>
              <a:gd name="connsiteY10" fmla="*/ 305511 h 1029411"/>
              <a:gd name="connsiteX11" fmla="*/ 130969 w 838200"/>
              <a:gd name="connsiteY11" fmla="*/ 300749 h 1029411"/>
              <a:gd name="connsiteX12" fmla="*/ 145257 w 838200"/>
              <a:gd name="connsiteY12" fmla="*/ 298368 h 1029411"/>
              <a:gd name="connsiteX13" fmla="*/ 121444 w 838200"/>
              <a:gd name="connsiteY13" fmla="*/ 243599 h 1029411"/>
              <a:gd name="connsiteX14" fmla="*/ 142875 w 838200"/>
              <a:gd name="connsiteY14" fmla="*/ 141205 h 1029411"/>
              <a:gd name="connsiteX15" fmla="*/ 223838 w 838200"/>
              <a:gd name="connsiteY15" fmla="*/ 45955 h 1029411"/>
              <a:gd name="connsiteX16" fmla="*/ 359569 w 838200"/>
              <a:gd name="connsiteY16" fmla="*/ 3093 h 1029411"/>
              <a:gd name="connsiteX17" fmla="*/ 469107 w 838200"/>
              <a:gd name="connsiteY17" fmla="*/ 10236 h 1029411"/>
              <a:gd name="connsiteX18" fmla="*/ 547688 w 838200"/>
              <a:gd name="connsiteY18" fmla="*/ 65006 h 1029411"/>
              <a:gd name="connsiteX19" fmla="*/ 628650 w 838200"/>
              <a:gd name="connsiteY19" fmla="*/ 134061 h 1029411"/>
              <a:gd name="connsiteX20" fmla="*/ 692944 w 838200"/>
              <a:gd name="connsiteY20" fmla="*/ 122155 h 1029411"/>
              <a:gd name="connsiteX21" fmla="*/ 721519 w 838200"/>
              <a:gd name="connsiteY21" fmla="*/ 215024 h 1029411"/>
              <a:gd name="connsiteX22" fmla="*/ 697707 w 838200"/>
              <a:gd name="connsiteY22" fmla="*/ 267411 h 1029411"/>
              <a:gd name="connsiteX23" fmla="*/ 785813 w 838200"/>
              <a:gd name="connsiteY23" fmla="*/ 288843 h 1029411"/>
              <a:gd name="connsiteX24" fmla="*/ 809625 w 838200"/>
              <a:gd name="connsiteY24" fmla="*/ 345993 h 1029411"/>
              <a:gd name="connsiteX25" fmla="*/ 814388 w 838200"/>
              <a:gd name="connsiteY25" fmla="*/ 424574 h 1029411"/>
              <a:gd name="connsiteX26" fmla="*/ 838200 w 838200"/>
              <a:gd name="connsiteY26" fmla="*/ 529349 h 1029411"/>
              <a:gd name="connsiteX27" fmla="*/ 797719 w 838200"/>
              <a:gd name="connsiteY27" fmla="*/ 641268 h 1029411"/>
              <a:gd name="connsiteX28" fmla="*/ 742950 w 838200"/>
              <a:gd name="connsiteY28" fmla="*/ 688893 h 1029411"/>
              <a:gd name="connsiteX29" fmla="*/ 661988 w 838200"/>
              <a:gd name="connsiteY29" fmla="*/ 681749 h 1029411"/>
              <a:gd name="connsiteX30" fmla="*/ 604838 w 838200"/>
              <a:gd name="connsiteY30" fmla="*/ 617455 h 1029411"/>
              <a:gd name="connsiteX31" fmla="*/ 559594 w 838200"/>
              <a:gd name="connsiteY31" fmla="*/ 679368 h 1029411"/>
              <a:gd name="connsiteX32" fmla="*/ 514350 w 838200"/>
              <a:gd name="connsiteY32" fmla="*/ 717468 h 1029411"/>
              <a:gd name="connsiteX33" fmla="*/ 492919 w 838200"/>
              <a:gd name="connsiteY33" fmla="*/ 781761 h 1029411"/>
              <a:gd name="connsiteX34" fmla="*/ 495300 w 838200"/>
              <a:gd name="connsiteY34" fmla="*/ 865105 h 1029411"/>
              <a:gd name="connsiteX35" fmla="*/ 519113 w 838200"/>
              <a:gd name="connsiteY35" fmla="*/ 941305 h 1029411"/>
              <a:gd name="connsiteX36" fmla="*/ 559594 w 838200"/>
              <a:gd name="connsiteY36" fmla="*/ 991311 h 1029411"/>
              <a:gd name="connsiteX37" fmla="*/ 569119 w 838200"/>
              <a:gd name="connsiteY37" fmla="*/ 1000836 h 1029411"/>
              <a:gd name="connsiteX38" fmla="*/ 464344 w 838200"/>
              <a:gd name="connsiteY38" fmla="*/ 1029411 h 1029411"/>
              <a:gd name="connsiteX39" fmla="*/ 340519 w 838200"/>
              <a:gd name="connsiteY39" fmla="*/ 1029411 h 1029411"/>
              <a:gd name="connsiteX40" fmla="*/ 283369 w 838200"/>
              <a:gd name="connsiteY40" fmla="*/ 1010361 h 1029411"/>
              <a:gd name="connsiteX41" fmla="*/ 350044 w 838200"/>
              <a:gd name="connsiteY41" fmla="*/ 962736 h 1029411"/>
              <a:gd name="connsiteX42" fmla="*/ 385763 w 838200"/>
              <a:gd name="connsiteY42" fmla="*/ 817480 h 1029411"/>
              <a:gd name="connsiteX43" fmla="*/ 388144 w 838200"/>
              <a:gd name="connsiteY43" fmla="*/ 736518 h 1029411"/>
              <a:gd name="connsiteX44" fmla="*/ 371475 w 838200"/>
              <a:gd name="connsiteY44" fmla="*/ 705561 h 1029411"/>
              <a:gd name="connsiteX45" fmla="*/ 347663 w 838200"/>
              <a:gd name="connsiteY45" fmla="*/ 743661 h 1029411"/>
              <a:gd name="connsiteX46" fmla="*/ 307182 w 838200"/>
              <a:gd name="connsiteY46" fmla="*/ 719849 h 1029411"/>
              <a:gd name="connsiteX47" fmla="*/ 266700 w 838200"/>
              <a:gd name="connsiteY47" fmla="*/ 729374 h 1029411"/>
              <a:gd name="connsiteX48" fmla="*/ 180975 w 838200"/>
              <a:gd name="connsiteY48" fmla="*/ 776999 h 1029411"/>
              <a:gd name="connsiteX0" fmla="*/ 180975 w 838502"/>
              <a:gd name="connsiteY0" fmla="*/ 776999 h 1029411"/>
              <a:gd name="connsiteX1" fmla="*/ 157163 w 838502"/>
              <a:gd name="connsiteY1" fmla="*/ 731755 h 1029411"/>
              <a:gd name="connsiteX2" fmla="*/ 107157 w 838502"/>
              <a:gd name="connsiteY2" fmla="*/ 696036 h 1029411"/>
              <a:gd name="connsiteX3" fmla="*/ 64294 w 838502"/>
              <a:gd name="connsiteY3" fmla="*/ 676986 h 1029411"/>
              <a:gd name="connsiteX4" fmla="*/ 33338 w 838502"/>
              <a:gd name="connsiteY4" fmla="*/ 653174 h 1029411"/>
              <a:gd name="connsiteX5" fmla="*/ 0 w 838502"/>
              <a:gd name="connsiteY5" fmla="*/ 574593 h 1029411"/>
              <a:gd name="connsiteX6" fmla="*/ 0 w 838502"/>
              <a:gd name="connsiteY6" fmla="*/ 479343 h 1029411"/>
              <a:gd name="connsiteX7" fmla="*/ 4763 w 838502"/>
              <a:gd name="connsiteY7" fmla="*/ 446005 h 1029411"/>
              <a:gd name="connsiteX8" fmla="*/ 21432 w 838502"/>
              <a:gd name="connsiteY8" fmla="*/ 410286 h 1029411"/>
              <a:gd name="connsiteX9" fmla="*/ 9525 w 838502"/>
              <a:gd name="connsiteY9" fmla="*/ 345993 h 1029411"/>
              <a:gd name="connsiteX10" fmla="*/ 54769 w 838502"/>
              <a:gd name="connsiteY10" fmla="*/ 305511 h 1029411"/>
              <a:gd name="connsiteX11" fmla="*/ 130969 w 838502"/>
              <a:gd name="connsiteY11" fmla="*/ 300749 h 1029411"/>
              <a:gd name="connsiteX12" fmla="*/ 145257 w 838502"/>
              <a:gd name="connsiteY12" fmla="*/ 298368 h 1029411"/>
              <a:gd name="connsiteX13" fmla="*/ 121444 w 838502"/>
              <a:gd name="connsiteY13" fmla="*/ 243599 h 1029411"/>
              <a:gd name="connsiteX14" fmla="*/ 142875 w 838502"/>
              <a:gd name="connsiteY14" fmla="*/ 141205 h 1029411"/>
              <a:gd name="connsiteX15" fmla="*/ 223838 w 838502"/>
              <a:gd name="connsiteY15" fmla="*/ 45955 h 1029411"/>
              <a:gd name="connsiteX16" fmla="*/ 359569 w 838502"/>
              <a:gd name="connsiteY16" fmla="*/ 3093 h 1029411"/>
              <a:gd name="connsiteX17" fmla="*/ 469107 w 838502"/>
              <a:gd name="connsiteY17" fmla="*/ 10236 h 1029411"/>
              <a:gd name="connsiteX18" fmla="*/ 547688 w 838502"/>
              <a:gd name="connsiteY18" fmla="*/ 65006 h 1029411"/>
              <a:gd name="connsiteX19" fmla="*/ 628650 w 838502"/>
              <a:gd name="connsiteY19" fmla="*/ 134061 h 1029411"/>
              <a:gd name="connsiteX20" fmla="*/ 692944 w 838502"/>
              <a:gd name="connsiteY20" fmla="*/ 122155 h 1029411"/>
              <a:gd name="connsiteX21" fmla="*/ 721519 w 838502"/>
              <a:gd name="connsiteY21" fmla="*/ 215024 h 1029411"/>
              <a:gd name="connsiteX22" fmla="*/ 697707 w 838502"/>
              <a:gd name="connsiteY22" fmla="*/ 267411 h 1029411"/>
              <a:gd name="connsiteX23" fmla="*/ 785813 w 838502"/>
              <a:gd name="connsiteY23" fmla="*/ 288843 h 1029411"/>
              <a:gd name="connsiteX24" fmla="*/ 809625 w 838502"/>
              <a:gd name="connsiteY24" fmla="*/ 345993 h 1029411"/>
              <a:gd name="connsiteX25" fmla="*/ 814388 w 838502"/>
              <a:gd name="connsiteY25" fmla="*/ 424574 h 1029411"/>
              <a:gd name="connsiteX26" fmla="*/ 838200 w 838502"/>
              <a:gd name="connsiteY26" fmla="*/ 529349 h 1029411"/>
              <a:gd name="connsiteX27" fmla="*/ 797719 w 838502"/>
              <a:gd name="connsiteY27" fmla="*/ 641268 h 1029411"/>
              <a:gd name="connsiteX28" fmla="*/ 742950 w 838502"/>
              <a:gd name="connsiteY28" fmla="*/ 688893 h 1029411"/>
              <a:gd name="connsiteX29" fmla="*/ 661988 w 838502"/>
              <a:gd name="connsiteY29" fmla="*/ 681749 h 1029411"/>
              <a:gd name="connsiteX30" fmla="*/ 604838 w 838502"/>
              <a:gd name="connsiteY30" fmla="*/ 617455 h 1029411"/>
              <a:gd name="connsiteX31" fmla="*/ 559594 w 838502"/>
              <a:gd name="connsiteY31" fmla="*/ 679368 h 1029411"/>
              <a:gd name="connsiteX32" fmla="*/ 514350 w 838502"/>
              <a:gd name="connsiteY32" fmla="*/ 717468 h 1029411"/>
              <a:gd name="connsiteX33" fmla="*/ 492919 w 838502"/>
              <a:gd name="connsiteY33" fmla="*/ 781761 h 1029411"/>
              <a:gd name="connsiteX34" fmla="*/ 495300 w 838502"/>
              <a:gd name="connsiteY34" fmla="*/ 865105 h 1029411"/>
              <a:gd name="connsiteX35" fmla="*/ 519113 w 838502"/>
              <a:gd name="connsiteY35" fmla="*/ 941305 h 1029411"/>
              <a:gd name="connsiteX36" fmla="*/ 559594 w 838502"/>
              <a:gd name="connsiteY36" fmla="*/ 991311 h 1029411"/>
              <a:gd name="connsiteX37" fmla="*/ 569119 w 838502"/>
              <a:gd name="connsiteY37" fmla="*/ 1000836 h 1029411"/>
              <a:gd name="connsiteX38" fmla="*/ 464344 w 838502"/>
              <a:gd name="connsiteY38" fmla="*/ 1029411 h 1029411"/>
              <a:gd name="connsiteX39" fmla="*/ 340519 w 838502"/>
              <a:gd name="connsiteY39" fmla="*/ 1029411 h 1029411"/>
              <a:gd name="connsiteX40" fmla="*/ 283369 w 838502"/>
              <a:gd name="connsiteY40" fmla="*/ 1010361 h 1029411"/>
              <a:gd name="connsiteX41" fmla="*/ 350044 w 838502"/>
              <a:gd name="connsiteY41" fmla="*/ 962736 h 1029411"/>
              <a:gd name="connsiteX42" fmla="*/ 385763 w 838502"/>
              <a:gd name="connsiteY42" fmla="*/ 817480 h 1029411"/>
              <a:gd name="connsiteX43" fmla="*/ 388144 w 838502"/>
              <a:gd name="connsiteY43" fmla="*/ 736518 h 1029411"/>
              <a:gd name="connsiteX44" fmla="*/ 371475 w 838502"/>
              <a:gd name="connsiteY44" fmla="*/ 705561 h 1029411"/>
              <a:gd name="connsiteX45" fmla="*/ 347663 w 838502"/>
              <a:gd name="connsiteY45" fmla="*/ 743661 h 1029411"/>
              <a:gd name="connsiteX46" fmla="*/ 307182 w 838502"/>
              <a:gd name="connsiteY46" fmla="*/ 719849 h 1029411"/>
              <a:gd name="connsiteX47" fmla="*/ 266700 w 838502"/>
              <a:gd name="connsiteY47" fmla="*/ 729374 h 1029411"/>
              <a:gd name="connsiteX48" fmla="*/ 180975 w 838502"/>
              <a:gd name="connsiteY48" fmla="*/ 776999 h 1029411"/>
              <a:gd name="connsiteX0" fmla="*/ 180975 w 838456"/>
              <a:gd name="connsiteY0" fmla="*/ 776999 h 1029411"/>
              <a:gd name="connsiteX1" fmla="*/ 157163 w 838456"/>
              <a:gd name="connsiteY1" fmla="*/ 731755 h 1029411"/>
              <a:gd name="connsiteX2" fmla="*/ 107157 w 838456"/>
              <a:gd name="connsiteY2" fmla="*/ 696036 h 1029411"/>
              <a:gd name="connsiteX3" fmla="*/ 64294 w 838456"/>
              <a:gd name="connsiteY3" fmla="*/ 676986 h 1029411"/>
              <a:gd name="connsiteX4" fmla="*/ 33338 w 838456"/>
              <a:gd name="connsiteY4" fmla="*/ 653174 h 1029411"/>
              <a:gd name="connsiteX5" fmla="*/ 0 w 838456"/>
              <a:gd name="connsiteY5" fmla="*/ 574593 h 1029411"/>
              <a:gd name="connsiteX6" fmla="*/ 0 w 838456"/>
              <a:gd name="connsiteY6" fmla="*/ 479343 h 1029411"/>
              <a:gd name="connsiteX7" fmla="*/ 4763 w 838456"/>
              <a:gd name="connsiteY7" fmla="*/ 446005 h 1029411"/>
              <a:gd name="connsiteX8" fmla="*/ 21432 w 838456"/>
              <a:gd name="connsiteY8" fmla="*/ 410286 h 1029411"/>
              <a:gd name="connsiteX9" fmla="*/ 9525 w 838456"/>
              <a:gd name="connsiteY9" fmla="*/ 345993 h 1029411"/>
              <a:gd name="connsiteX10" fmla="*/ 54769 w 838456"/>
              <a:gd name="connsiteY10" fmla="*/ 305511 h 1029411"/>
              <a:gd name="connsiteX11" fmla="*/ 130969 w 838456"/>
              <a:gd name="connsiteY11" fmla="*/ 300749 h 1029411"/>
              <a:gd name="connsiteX12" fmla="*/ 145257 w 838456"/>
              <a:gd name="connsiteY12" fmla="*/ 298368 h 1029411"/>
              <a:gd name="connsiteX13" fmla="*/ 121444 w 838456"/>
              <a:gd name="connsiteY13" fmla="*/ 243599 h 1029411"/>
              <a:gd name="connsiteX14" fmla="*/ 142875 w 838456"/>
              <a:gd name="connsiteY14" fmla="*/ 141205 h 1029411"/>
              <a:gd name="connsiteX15" fmla="*/ 223838 w 838456"/>
              <a:gd name="connsiteY15" fmla="*/ 45955 h 1029411"/>
              <a:gd name="connsiteX16" fmla="*/ 359569 w 838456"/>
              <a:gd name="connsiteY16" fmla="*/ 3093 h 1029411"/>
              <a:gd name="connsiteX17" fmla="*/ 469107 w 838456"/>
              <a:gd name="connsiteY17" fmla="*/ 10236 h 1029411"/>
              <a:gd name="connsiteX18" fmla="*/ 547688 w 838456"/>
              <a:gd name="connsiteY18" fmla="*/ 65006 h 1029411"/>
              <a:gd name="connsiteX19" fmla="*/ 628650 w 838456"/>
              <a:gd name="connsiteY19" fmla="*/ 134061 h 1029411"/>
              <a:gd name="connsiteX20" fmla="*/ 692944 w 838456"/>
              <a:gd name="connsiteY20" fmla="*/ 122155 h 1029411"/>
              <a:gd name="connsiteX21" fmla="*/ 721519 w 838456"/>
              <a:gd name="connsiteY21" fmla="*/ 215024 h 1029411"/>
              <a:gd name="connsiteX22" fmla="*/ 697707 w 838456"/>
              <a:gd name="connsiteY22" fmla="*/ 267411 h 1029411"/>
              <a:gd name="connsiteX23" fmla="*/ 785813 w 838456"/>
              <a:gd name="connsiteY23" fmla="*/ 288843 h 1029411"/>
              <a:gd name="connsiteX24" fmla="*/ 809625 w 838456"/>
              <a:gd name="connsiteY24" fmla="*/ 345993 h 1029411"/>
              <a:gd name="connsiteX25" fmla="*/ 814388 w 838456"/>
              <a:gd name="connsiteY25" fmla="*/ 424574 h 1029411"/>
              <a:gd name="connsiteX26" fmla="*/ 838200 w 838456"/>
              <a:gd name="connsiteY26" fmla="*/ 529349 h 1029411"/>
              <a:gd name="connsiteX27" fmla="*/ 797719 w 838456"/>
              <a:gd name="connsiteY27" fmla="*/ 641268 h 1029411"/>
              <a:gd name="connsiteX28" fmla="*/ 742950 w 838456"/>
              <a:gd name="connsiteY28" fmla="*/ 688893 h 1029411"/>
              <a:gd name="connsiteX29" fmla="*/ 661988 w 838456"/>
              <a:gd name="connsiteY29" fmla="*/ 681749 h 1029411"/>
              <a:gd name="connsiteX30" fmla="*/ 604838 w 838456"/>
              <a:gd name="connsiteY30" fmla="*/ 617455 h 1029411"/>
              <a:gd name="connsiteX31" fmla="*/ 559594 w 838456"/>
              <a:gd name="connsiteY31" fmla="*/ 679368 h 1029411"/>
              <a:gd name="connsiteX32" fmla="*/ 514350 w 838456"/>
              <a:gd name="connsiteY32" fmla="*/ 717468 h 1029411"/>
              <a:gd name="connsiteX33" fmla="*/ 492919 w 838456"/>
              <a:gd name="connsiteY33" fmla="*/ 781761 h 1029411"/>
              <a:gd name="connsiteX34" fmla="*/ 495300 w 838456"/>
              <a:gd name="connsiteY34" fmla="*/ 865105 h 1029411"/>
              <a:gd name="connsiteX35" fmla="*/ 519113 w 838456"/>
              <a:gd name="connsiteY35" fmla="*/ 941305 h 1029411"/>
              <a:gd name="connsiteX36" fmla="*/ 559594 w 838456"/>
              <a:gd name="connsiteY36" fmla="*/ 991311 h 1029411"/>
              <a:gd name="connsiteX37" fmla="*/ 569119 w 838456"/>
              <a:gd name="connsiteY37" fmla="*/ 1000836 h 1029411"/>
              <a:gd name="connsiteX38" fmla="*/ 464344 w 838456"/>
              <a:gd name="connsiteY38" fmla="*/ 1029411 h 1029411"/>
              <a:gd name="connsiteX39" fmla="*/ 340519 w 838456"/>
              <a:gd name="connsiteY39" fmla="*/ 1029411 h 1029411"/>
              <a:gd name="connsiteX40" fmla="*/ 283369 w 838456"/>
              <a:gd name="connsiteY40" fmla="*/ 1010361 h 1029411"/>
              <a:gd name="connsiteX41" fmla="*/ 350044 w 838456"/>
              <a:gd name="connsiteY41" fmla="*/ 962736 h 1029411"/>
              <a:gd name="connsiteX42" fmla="*/ 385763 w 838456"/>
              <a:gd name="connsiteY42" fmla="*/ 817480 h 1029411"/>
              <a:gd name="connsiteX43" fmla="*/ 388144 w 838456"/>
              <a:gd name="connsiteY43" fmla="*/ 736518 h 1029411"/>
              <a:gd name="connsiteX44" fmla="*/ 371475 w 838456"/>
              <a:gd name="connsiteY44" fmla="*/ 705561 h 1029411"/>
              <a:gd name="connsiteX45" fmla="*/ 347663 w 838456"/>
              <a:gd name="connsiteY45" fmla="*/ 743661 h 1029411"/>
              <a:gd name="connsiteX46" fmla="*/ 307182 w 838456"/>
              <a:gd name="connsiteY46" fmla="*/ 719849 h 1029411"/>
              <a:gd name="connsiteX47" fmla="*/ 266700 w 838456"/>
              <a:gd name="connsiteY47" fmla="*/ 729374 h 1029411"/>
              <a:gd name="connsiteX48" fmla="*/ 180975 w 838456"/>
              <a:gd name="connsiteY48"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97719 w 836089"/>
              <a:gd name="connsiteY27" fmla="*/ 641268 h 1029411"/>
              <a:gd name="connsiteX28" fmla="*/ 742950 w 836089"/>
              <a:gd name="connsiteY28" fmla="*/ 688893 h 1029411"/>
              <a:gd name="connsiteX29" fmla="*/ 661988 w 836089"/>
              <a:gd name="connsiteY29" fmla="*/ 681749 h 1029411"/>
              <a:gd name="connsiteX30" fmla="*/ 604838 w 836089"/>
              <a:gd name="connsiteY30" fmla="*/ 617455 h 1029411"/>
              <a:gd name="connsiteX31" fmla="*/ 559594 w 836089"/>
              <a:gd name="connsiteY31" fmla="*/ 679368 h 1029411"/>
              <a:gd name="connsiteX32" fmla="*/ 514350 w 836089"/>
              <a:gd name="connsiteY32" fmla="*/ 717468 h 1029411"/>
              <a:gd name="connsiteX33" fmla="*/ 492919 w 836089"/>
              <a:gd name="connsiteY33" fmla="*/ 781761 h 1029411"/>
              <a:gd name="connsiteX34" fmla="*/ 495300 w 836089"/>
              <a:gd name="connsiteY34" fmla="*/ 865105 h 1029411"/>
              <a:gd name="connsiteX35" fmla="*/ 519113 w 836089"/>
              <a:gd name="connsiteY35" fmla="*/ 941305 h 1029411"/>
              <a:gd name="connsiteX36" fmla="*/ 559594 w 836089"/>
              <a:gd name="connsiteY36" fmla="*/ 991311 h 1029411"/>
              <a:gd name="connsiteX37" fmla="*/ 569119 w 836089"/>
              <a:gd name="connsiteY37" fmla="*/ 1000836 h 1029411"/>
              <a:gd name="connsiteX38" fmla="*/ 464344 w 836089"/>
              <a:gd name="connsiteY38" fmla="*/ 1029411 h 1029411"/>
              <a:gd name="connsiteX39" fmla="*/ 340519 w 836089"/>
              <a:gd name="connsiteY39" fmla="*/ 1029411 h 1029411"/>
              <a:gd name="connsiteX40" fmla="*/ 283369 w 836089"/>
              <a:gd name="connsiteY40" fmla="*/ 1010361 h 1029411"/>
              <a:gd name="connsiteX41" fmla="*/ 350044 w 836089"/>
              <a:gd name="connsiteY41" fmla="*/ 962736 h 1029411"/>
              <a:gd name="connsiteX42" fmla="*/ 385763 w 836089"/>
              <a:gd name="connsiteY42" fmla="*/ 817480 h 1029411"/>
              <a:gd name="connsiteX43" fmla="*/ 388144 w 836089"/>
              <a:gd name="connsiteY43" fmla="*/ 736518 h 1029411"/>
              <a:gd name="connsiteX44" fmla="*/ 371475 w 836089"/>
              <a:gd name="connsiteY44" fmla="*/ 705561 h 1029411"/>
              <a:gd name="connsiteX45" fmla="*/ 347663 w 836089"/>
              <a:gd name="connsiteY45" fmla="*/ 743661 h 1029411"/>
              <a:gd name="connsiteX46" fmla="*/ 307182 w 836089"/>
              <a:gd name="connsiteY46" fmla="*/ 719849 h 1029411"/>
              <a:gd name="connsiteX47" fmla="*/ 266700 w 836089"/>
              <a:gd name="connsiteY47" fmla="*/ 729374 h 1029411"/>
              <a:gd name="connsiteX48" fmla="*/ 180975 w 836089"/>
              <a:gd name="connsiteY48"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95338 w 836089"/>
              <a:gd name="connsiteY27" fmla="*/ 646031 h 1029411"/>
              <a:gd name="connsiteX28" fmla="*/ 742950 w 836089"/>
              <a:gd name="connsiteY28" fmla="*/ 688893 h 1029411"/>
              <a:gd name="connsiteX29" fmla="*/ 661988 w 836089"/>
              <a:gd name="connsiteY29" fmla="*/ 681749 h 1029411"/>
              <a:gd name="connsiteX30" fmla="*/ 604838 w 836089"/>
              <a:gd name="connsiteY30" fmla="*/ 617455 h 1029411"/>
              <a:gd name="connsiteX31" fmla="*/ 559594 w 836089"/>
              <a:gd name="connsiteY31" fmla="*/ 679368 h 1029411"/>
              <a:gd name="connsiteX32" fmla="*/ 514350 w 836089"/>
              <a:gd name="connsiteY32" fmla="*/ 717468 h 1029411"/>
              <a:gd name="connsiteX33" fmla="*/ 492919 w 836089"/>
              <a:gd name="connsiteY33" fmla="*/ 781761 h 1029411"/>
              <a:gd name="connsiteX34" fmla="*/ 495300 w 836089"/>
              <a:gd name="connsiteY34" fmla="*/ 865105 h 1029411"/>
              <a:gd name="connsiteX35" fmla="*/ 519113 w 836089"/>
              <a:gd name="connsiteY35" fmla="*/ 941305 h 1029411"/>
              <a:gd name="connsiteX36" fmla="*/ 559594 w 836089"/>
              <a:gd name="connsiteY36" fmla="*/ 991311 h 1029411"/>
              <a:gd name="connsiteX37" fmla="*/ 569119 w 836089"/>
              <a:gd name="connsiteY37" fmla="*/ 1000836 h 1029411"/>
              <a:gd name="connsiteX38" fmla="*/ 464344 w 836089"/>
              <a:gd name="connsiteY38" fmla="*/ 1029411 h 1029411"/>
              <a:gd name="connsiteX39" fmla="*/ 340519 w 836089"/>
              <a:gd name="connsiteY39" fmla="*/ 1029411 h 1029411"/>
              <a:gd name="connsiteX40" fmla="*/ 283369 w 836089"/>
              <a:gd name="connsiteY40" fmla="*/ 1010361 h 1029411"/>
              <a:gd name="connsiteX41" fmla="*/ 350044 w 836089"/>
              <a:gd name="connsiteY41" fmla="*/ 962736 h 1029411"/>
              <a:gd name="connsiteX42" fmla="*/ 385763 w 836089"/>
              <a:gd name="connsiteY42" fmla="*/ 817480 h 1029411"/>
              <a:gd name="connsiteX43" fmla="*/ 388144 w 836089"/>
              <a:gd name="connsiteY43" fmla="*/ 736518 h 1029411"/>
              <a:gd name="connsiteX44" fmla="*/ 371475 w 836089"/>
              <a:gd name="connsiteY44" fmla="*/ 705561 h 1029411"/>
              <a:gd name="connsiteX45" fmla="*/ 347663 w 836089"/>
              <a:gd name="connsiteY45" fmla="*/ 743661 h 1029411"/>
              <a:gd name="connsiteX46" fmla="*/ 307182 w 836089"/>
              <a:gd name="connsiteY46" fmla="*/ 719849 h 1029411"/>
              <a:gd name="connsiteX47" fmla="*/ 266700 w 836089"/>
              <a:gd name="connsiteY47" fmla="*/ 729374 h 1029411"/>
              <a:gd name="connsiteX48" fmla="*/ 180975 w 836089"/>
              <a:gd name="connsiteY48"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95338 w 836089"/>
              <a:gd name="connsiteY27" fmla="*/ 646031 h 1029411"/>
              <a:gd name="connsiteX28" fmla="*/ 742950 w 836089"/>
              <a:gd name="connsiteY28" fmla="*/ 688893 h 1029411"/>
              <a:gd name="connsiteX29" fmla="*/ 661988 w 836089"/>
              <a:gd name="connsiteY29" fmla="*/ 681749 h 1029411"/>
              <a:gd name="connsiteX30" fmla="*/ 604838 w 836089"/>
              <a:gd name="connsiteY30" fmla="*/ 617455 h 1029411"/>
              <a:gd name="connsiteX31" fmla="*/ 559594 w 836089"/>
              <a:gd name="connsiteY31" fmla="*/ 679368 h 1029411"/>
              <a:gd name="connsiteX32" fmla="*/ 514350 w 836089"/>
              <a:gd name="connsiteY32" fmla="*/ 717468 h 1029411"/>
              <a:gd name="connsiteX33" fmla="*/ 492919 w 836089"/>
              <a:gd name="connsiteY33" fmla="*/ 781761 h 1029411"/>
              <a:gd name="connsiteX34" fmla="*/ 495300 w 836089"/>
              <a:gd name="connsiteY34" fmla="*/ 865105 h 1029411"/>
              <a:gd name="connsiteX35" fmla="*/ 519113 w 836089"/>
              <a:gd name="connsiteY35" fmla="*/ 941305 h 1029411"/>
              <a:gd name="connsiteX36" fmla="*/ 559594 w 836089"/>
              <a:gd name="connsiteY36" fmla="*/ 991311 h 1029411"/>
              <a:gd name="connsiteX37" fmla="*/ 569119 w 836089"/>
              <a:gd name="connsiteY37" fmla="*/ 1000836 h 1029411"/>
              <a:gd name="connsiteX38" fmla="*/ 464344 w 836089"/>
              <a:gd name="connsiteY38" fmla="*/ 1029411 h 1029411"/>
              <a:gd name="connsiteX39" fmla="*/ 340519 w 836089"/>
              <a:gd name="connsiteY39" fmla="*/ 1029411 h 1029411"/>
              <a:gd name="connsiteX40" fmla="*/ 283369 w 836089"/>
              <a:gd name="connsiteY40" fmla="*/ 1010361 h 1029411"/>
              <a:gd name="connsiteX41" fmla="*/ 350044 w 836089"/>
              <a:gd name="connsiteY41" fmla="*/ 962736 h 1029411"/>
              <a:gd name="connsiteX42" fmla="*/ 385763 w 836089"/>
              <a:gd name="connsiteY42" fmla="*/ 817480 h 1029411"/>
              <a:gd name="connsiteX43" fmla="*/ 388144 w 836089"/>
              <a:gd name="connsiteY43" fmla="*/ 736518 h 1029411"/>
              <a:gd name="connsiteX44" fmla="*/ 371475 w 836089"/>
              <a:gd name="connsiteY44" fmla="*/ 705561 h 1029411"/>
              <a:gd name="connsiteX45" fmla="*/ 347663 w 836089"/>
              <a:gd name="connsiteY45" fmla="*/ 743661 h 1029411"/>
              <a:gd name="connsiteX46" fmla="*/ 307182 w 836089"/>
              <a:gd name="connsiteY46" fmla="*/ 719849 h 1029411"/>
              <a:gd name="connsiteX47" fmla="*/ 266700 w 836089"/>
              <a:gd name="connsiteY47" fmla="*/ 729374 h 1029411"/>
              <a:gd name="connsiteX48" fmla="*/ 180975 w 836089"/>
              <a:gd name="connsiteY48"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95338 w 836089"/>
              <a:gd name="connsiteY27" fmla="*/ 646031 h 1029411"/>
              <a:gd name="connsiteX28" fmla="*/ 661988 w 836089"/>
              <a:gd name="connsiteY28" fmla="*/ 681749 h 1029411"/>
              <a:gd name="connsiteX29" fmla="*/ 604838 w 836089"/>
              <a:gd name="connsiteY29" fmla="*/ 617455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604838 w 836089"/>
              <a:gd name="connsiteY29" fmla="*/ 617455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604838 w 836089"/>
              <a:gd name="connsiteY29" fmla="*/ 617455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604838 w 836089"/>
              <a:gd name="connsiteY29" fmla="*/ 617455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604838 w 836089"/>
              <a:gd name="connsiteY29" fmla="*/ 617455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59594 w 836089"/>
              <a:gd name="connsiteY30" fmla="*/ 679368 h 1029411"/>
              <a:gd name="connsiteX31" fmla="*/ 514350 w 836089"/>
              <a:gd name="connsiteY31" fmla="*/ 717468 h 1029411"/>
              <a:gd name="connsiteX32" fmla="*/ 492919 w 836089"/>
              <a:gd name="connsiteY32" fmla="*/ 781761 h 1029411"/>
              <a:gd name="connsiteX33" fmla="*/ 495300 w 836089"/>
              <a:gd name="connsiteY33" fmla="*/ 865105 h 1029411"/>
              <a:gd name="connsiteX34" fmla="*/ 519113 w 836089"/>
              <a:gd name="connsiteY34" fmla="*/ 941305 h 1029411"/>
              <a:gd name="connsiteX35" fmla="*/ 559594 w 836089"/>
              <a:gd name="connsiteY35" fmla="*/ 991311 h 1029411"/>
              <a:gd name="connsiteX36" fmla="*/ 569119 w 836089"/>
              <a:gd name="connsiteY36" fmla="*/ 1000836 h 1029411"/>
              <a:gd name="connsiteX37" fmla="*/ 464344 w 836089"/>
              <a:gd name="connsiteY37" fmla="*/ 1029411 h 1029411"/>
              <a:gd name="connsiteX38" fmla="*/ 340519 w 836089"/>
              <a:gd name="connsiteY38" fmla="*/ 1029411 h 1029411"/>
              <a:gd name="connsiteX39" fmla="*/ 283369 w 836089"/>
              <a:gd name="connsiteY39" fmla="*/ 1010361 h 1029411"/>
              <a:gd name="connsiteX40" fmla="*/ 350044 w 836089"/>
              <a:gd name="connsiteY40" fmla="*/ 962736 h 1029411"/>
              <a:gd name="connsiteX41" fmla="*/ 385763 w 836089"/>
              <a:gd name="connsiteY41" fmla="*/ 817480 h 1029411"/>
              <a:gd name="connsiteX42" fmla="*/ 388144 w 836089"/>
              <a:gd name="connsiteY42" fmla="*/ 736518 h 1029411"/>
              <a:gd name="connsiteX43" fmla="*/ 371475 w 836089"/>
              <a:gd name="connsiteY43" fmla="*/ 705561 h 1029411"/>
              <a:gd name="connsiteX44" fmla="*/ 347663 w 836089"/>
              <a:gd name="connsiteY44" fmla="*/ 743661 h 1029411"/>
              <a:gd name="connsiteX45" fmla="*/ 307182 w 836089"/>
              <a:gd name="connsiteY45" fmla="*/ 719849 h 1029411"/>
              <a:gd name="connsiteX46" fmla="*/ 266700 w 836089"/>
              <a:gd name="connsiteY46" fmla="*/ 729374 h 1029411"/>
              <a:gd name="connsiteX47" fmla="*/ 180975 w 836089"/>
              <a:gd name="connsiteY47"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14350 w 836089"/>
              <a:gd name="connsiteY30" fmla="*/ 717468 h 1029411"/>
              <a:gd name="connsiteX31" fmla="*/ 492919 w 836089"/>
              <a:gd name="connsiteY31" fmla="*/ 781761 h 1029411"/>
              <a:gd name="connsiteX32" fmla="*/ 495300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14350 w 836089"/>
              <a:gd name="connsiteY30" fmla="*/ 717468 h 1029411"/>
              <a:gd name="connsiteX31" fmla="*/ 492919 w 836089"/>
              <a:gd name="connsiteY31" fmla="*/ 781761 h 1029411"/>
              <a:gd name="connsiteX32" fmla="*/ 495300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92919 w 836089"/>
              <a:gd name="connsiteY31" fmla="*/ 781761 h 1029411"/>
              <a:gd name="connsiteX32" fmla="*/ 495300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92919 w 836089"/>
              <a:gd name="connsiteY31" fmla="*/ 781761 h 1029411"/>
              <a:gd name="connsiteX32" fmla="*/ 495300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95300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83394 w 836089"/>
              <a:gd name="connsiteY32" fmla="*/ 865105 h 1029411"/>
              <a:gd name="connsiteX33" fmla="*/ 519113 w 836089"/>
              <a:gd name="connsiteY33" fmla="*/ 941305 h 1029411"/>
              <a:gd name="connsiteX34" fmla="*/ 559594 w 836089"/>
              <a:gd name="connsiteY34" fmla="*/ 991311 h 1029411"/>
              <a:gd name="connsiteX35" fmla="*/ 569119 w 836089"/>
              <a:gd name="connsiteY35" fmla="*/ 1000836 h 1029411"/>
              <a:gd name="connsiteX36" fmla="*/ 464344 w 836089"/>
              <a:gd name="connsiteY36" fmla="*/ 1029411 h 1029411"/>
              <a:gd name="connsiteX37" fmla="*/ 340519 w 836089"/>
              <a:gd name="connsiteY37" fmla="*/ 1029411 h 1029411"/>
              <a:gd name="connsiteX38" fmla="*/ 283369 w 836089"/>
              <a:gd name="connsiteY38" fmla="*/ 1010361 h 1029411"/>
              <a:gd name="connsiteX39" fmla="*/ 350044 w 836089"/>
              <a:gd name="connsiteY39" fmla="*/ 962736 h 1029411"/>
              <a:gd name="connsiteX40" fmla="*/ 385763 w 836089"/>
              <a:gd name="connsiteY40" fmla="*/ 817480 h 1029411"/>
              <a:gd name="connsiteX41" fmla="*/ 388144 w 836089"/>
              <a:gd name="connsiteY41" fmla="*/ 736518 h 1029411"/>
              <a:gd name="connsiteX42" fmla="*/ 371475 w 836089"/>
              <a:gd name="connsiteY42" fmla="*/ 705561 h 1029411"/>
              <a:gd name="connsiteX43" fmla="*/ 347663 w 836089"/>
              <a:gd name="connsiteY43" fmla="*/ 743661 h 1029411"/>
              <a:gd name="connsiteX44" fmla="*/ 307182 w 836089"/>
              <a:gd name="connsiteY44" fmla="*/ 719849 h 1029411"/>
              <a:gd name="connsiteX45" fmla="*/ 266700 w 836089"/>
              <a:gd name="connsiteY45" fmla="*/ 729374 h 1029411"/>
              <a:gd name="connsiteX46" fmla="*/ 180975 w 836089"/>
              <a:gd name="connsiteY46"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83394 w 836089"/>
              <a:gd name="connsiteY32" fmla="*/ 865105 h 1029411"/>
              <a:gd name="connsiteX33" fmla="*/ 559594 w 836089"/>
              <a:gd name="connsiteY33" fmla="*/ 991311 h 1029411"/>
              <a:gd name="connsiteX34" fmla="*/ 569119 w 836089"/>
              <a:gd name="connsiteY34" fmla="*/ 1000836 h 1029411"/>
              <a:gd name="connsiteX35" fmla="*/ 464344 w 836089"/>
              <a:gd name="connsiteY35" fmla="*/ 1029411 h 1029411"/>
              <a:gd name="connsiteX36" fmla="*/ 340519 w 836089"/>
              <a:gd name="connsiteY36" fmla="*/ 1029411 h 1029411"/>
              <a:gd name="connsiteX37" fmla="*/ 283369 w 836089"/>
              <a:gd name="connsiteY37" fmla="*/ 1010361 h 1029411"/>
              <a:gd name="connsiteX38" fmla="*/ 350044 w 836089"/>
              <a:gd name="connsiteY38" fmla="*/ 962736 h 1029411"/>
              <a:gd name="connsiteX39" fmla="*/ 385763 w 836089"/>
              <a:gd name="connsiteY39" fmla="*/ 817480 h 1029411"/>
              <a:gd name="connsiteX40" fmla="*/ 388144 w 836089"/>
              <a:gd name="connsiteY40" fmla="*/ 736518 h 1029411"/>
              <a:gd name="connsiteX41" fmla="*/ 371475 w 836089"/>
              <a:gd name="connsiteY41" fmla="*/ 705561 h 1029411"/>
              <a:gd name="connsiteX42" fmla="*/ 347663 w 836089"/>
              <a:gd name="connsiteY42" fmla="*/ 743661 h 1029411"/>
              <a:gd name="connsiteX43" fmla="*/ 307182 w 836089"/>
              <a:gd name="connsiteY43" fmla="*/ 719849 h 1029411"/>
              <a:gd name="connsiteX44" fmla="*/ 266700 w 836089"/>
              <a:gd name="connsiteY44" fmla="*/ 729374 h 1029411"/>
              <a:gd name="connsiteX45" fmla="*/ 180975 w 836089"/>
              <a:gd name="connsiteY45"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83394 w 836089"/>
              <a:gd name="connsiteY32" fmla="*/ 865105 h 1029411"/>
              <a:gd name="connsiteX33" fmla="*/ 559594 w 836089"/>
              <a:gd name="connsiteY33" fmla="*/ 991311 h 1029411"/>
              <a:gd name="connsiteX34" fmla="*/ 569119 w 836089"/>
              <a:gd name="connsiteY34" fmla="*/ 1000836 h 1029411"/>
              <a:gd name="connsiteX35" fmla="*/ 464344 w 836089"/>
              <a:gd name="connsiteY35" fmla="*/ 1029411 h 1029411"/>
              <a:gd name="connsiteX36" fmla="*/ 340519 w 836089"/>
              <a:gd name="connsiteY36" fmla="*/ 1029411 h 1029411"/>
              <a:gd name="connsiteX37" fmla="*/ 283369 w 836089"/>
              <a:gd name="connsiteY37" fmla="*/ 1010361 h 1029411"/>
              <a:gd name="connsiteX38" fmla="*/ 350044 w 836089"/>
              <a:gd name="connsiteY38" fmla="*/ 962736 h 1029411"/>
              <a:gd name="connsiteX39" fmla="*/ 385763 w 836089"/>
              <a:gd name="connsiteY39" fmla="*/ 817480 h 1029411"/>
              <a:gd name="connsiteX40" fmla="*/ 388144 w 836089"/>
              <a:gd name="connsiteY40" fmla="*/ 736518 h 1029411"/>
              <a:gd name="connsiteX41" fmla="*/ 371475 w 836089"/>
              <a:gd name="connsiteY41" fmla="*/ 705561 h 1029411"/>
              <a:gd name="connsiteX42" fmla="*/ 347663 w 836089"/>
              <a:gd name="connsiteY42" fmla="*/ 743661 h 1029411"/>
              <a:gd name="connsiteX43" fmla="*/ 307182 w 836089"/>
              <a:gd name="connsiteY43" fmla="*/ 719849 h 1029411"/>
              <a:gd name="connsiteX44" fmla="*/ 266700 w 836089"/>
              <a:gd name="connsiteY44" fmla="*/ 729374 h 1029411"/>
              <a:gd name="connsiteX45" fmla="*/ 180975 w 836089"/>
              <a:gd name="connsiteY45"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83394 w 836089"/>
              <a:gd name="connsiteY32" fmla="*/ 865105 h 1029411"/>
              <a:gd name="connsiteX33" fmla="*/ 559594 w 836089"/>
              <a:gd name="connsiteY33" fmla="*/ 991311 h 1029411"/>
              <a:gd name="connsiteX34" fmla="*/ 464344 w 836089"/>
              <a:gd name="connsiteY34" fmla="*/ 1029411 h 1029411"/>
              <a:gd name="connsiteX35" fmla="*/ 340519 w 836089"/>
              <a:gd name="connsiteY35" fmla="*/ 1029411 h 1029411"/>
              <a:gd name="connsiteX36" fmla="*/ 283369 w 836089"/>
              <a:gd name="connsiteY36" fmla="*/ 1010361 h 1029411"/>
              <a:gd name="connsiteX37" fmla="*/ 350044 w 836089"/>
              <a:gd name="connsiteY37" fmla="*/ 962736 h 1029411"/>
              <a:gd name="connsiteX38" fmla="*/ 385763 w 836089"/>
              <a:gd name="connsiteY38" fmla="*/ 817480 h 1029411"/>
              <a:gd name="connsiteX39" fmla="*/ 388144 w 836089"/>
              <a:gd name="connsiteY39" fmla="*/ 736518 h 1029411"/>
              <a:gd name="connsiteX40" fmla="*/ 371475 w 836089"/>
              <a:gd name="connsiteY40" fmla="*/ 705561 h 1029411"/>
              <a:gd name="connsiteX41" fmla="*/ 347663 w 836089"/>
              <a:gd name="connsiteY41" fmla="*/ 743661 h 1029411"/>
              <a:gd name="connsiteX42" fmla="*/ 307182 w 836089"/>
              <a:gd name="connsiteY42" fmla="*/ 719849 h 1029411"/>
              <a:gd name="connsiteX43" fmla="*/ 266700 w 836089"/>
              <a:gd name="connsiteY43" fmla="*/ 729374 h 1029411"/>
              <a:gd name="connsiteX44" fmla="*/ 180975 w 836089"/>
              <a:gd name="connsiteY44"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5775 w 836089"/>
              <a:gd name="connsiteY31" fmla="*/ 779379 h 1029411"/>
              <a:gd name="connsiteX32" fmla="*/ 483394 w 836089"/>
              <a:gd name="connsiteY32" fmla="*/ 865105 h 1029411"/>
              <a:gd name="connsiteX33" fmla="*/ 559594 w 836089"/>
              <a:gd name="connsiteY33" fmla="*/ 991311 h 1029411"/>
              <a:gd name="connsiteX34" fmla="*/ 464344 w 836089"/>
              <a:gd name="connsiteY34" fmla="*/ 1029411 h 1029411"/>
              <a:gd name="connsiteX35" fmla="*/ 340519 w 836089"/>
              <a:gd name="connsiteY35" fmla="*/ 1029411 h 1029411"/>
              <a:gd name="connsiteX36" fmla="*/ 283369 w 836089"/>
              <a:gd name="connsiteY36" fmla="*/ 1010361 h 1029411"/>
              <a:gd name="connsiteX37" fmla="*/ 350044 w 836089"/>
              <a:gd name="connsiteY37" fmla="*/ 962736 h 1029411"/>
              <a:gd name="connsiteX38" fmla="*/ 385763 w 836089"/>
              <a:gd name="connsiteY38" fmla="*/ 817480 h 1029411"/>
              <a:gd name="connsiteX39" fmla="*/ 388144 w 836089"/>
              <a:gd name="connsiteY39" fmla="*/ 736518 h 1029411"/>
              <a:gd name="connsiteX40" fmla="*/ 371475 w 836089"/>
              <a:gd name="connsiteY40" fmla="*/ 705561 h 1029411"/>
              <a:gd name="connsiteX41" fmla="*/ 347663 w 836089"/>
              <a:gd name="connsiteY41" fmla="*/ 743661 h 1029411"/>
              <a:gd name="connsiteX42" fmla="*/ 307182 w 836089"/>
              <a:gd name="connsiteY42" fmla="*/ 719849 h 1029411"/>
              <a:gd name="connsiteX43" fmla="*/ 266700 w 836089"/>
              <a:gd name="connsiteY43" fmla="*/ 729374 h 1029411"/>
              <a:gd name="connsiteX44" fmla="*/ 180975 w 836089"/>
              <a:gd name="connsiteY44"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3394 w 836089"/>
              <a:gd name="connsiteY31" fmla="*/ 865105 h 1029411"/>
              <a:gd name="connsiteX32" fmla="*/ 559594 w 836089"/>
              <a:gd name="connsiteY32" fmla="*/ 991311 h 1029411"/>
              <a:gd name="connsiteX33" fmla="*/ 464344 w 836089"/>
              <a:gd name="connsiteY33" fmla="*/ 1029411 h 1029411"/>
              <a:gd name="connsiteX34" fmla="*/ 340519 w 836089"/>
              <a:gd name="connsiteY34" fmla="*/ 1029411 h 1029411"/>
              <a:gd name="connsiteX35" fmla="*/ 283369 w 836089"/>
              <a:gd name="connsiteY35" fmla="*/ 1010361 h 1029411"/>
              <a:gd name="connsiteX36" fmla="*/ 350044 w 836089"/>
              <a:gd name="connsiteY36" fmla="*/ 962736 h 1029411"/>
              <a:gd name="connsiteX37" fmla="*/ 385763 w 836089"/>
              <a:gd name="connsiteY37" fmla="*/ 817480 h 1029411"/>
              <a:gd name="connsiteX38" fmla="*/ 388144 w 836089"/>
              <a:gd name="connsiteY38" fmla="*/ 736518 h 1029411"/>
              <a:gd name="connsiteX39" fmla="*/ 371475 w 836089"/>
              <a:gd name="connsiteY39" fmla="*/ 705561 h 1029411"/>
              <a:gd name="connsiteX40" fmla="*/ 347663 w 836089"/>
              <a:gd name="connsiteY40" fmla="*/ 743661 h 1029411"/>
              <a:gd name="connsiteX41" fmla="*/ 307182 w 836089"/>
              <a:gd name="connsiteY41" fmla="*/ 719849 h 1029411"/>
              <a:gd name="connsiteX42" fmla="*/ 266700 w 836089"/>
              <a:gd name="connsiteY42" fmla="*/ 729374 h 1029411"/>
              <a:gd name="connsiteX43" fmla="*/ 180975 w 836089"/>
              <a:gd name="connsiteY43"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3394 w 836089"/>
              <a:gd name="connsiteY31" fmla="*/ 865105 h 1029411"/>
              <a:gd name="connsiteX32" fmla="*/ 559594 w 836089"/>
              <a:gd name="connsiteY32" fmla="*/ 991311 h 1029411"/>
              <a:gd name="connsiteX33" fmla="*/ 464344 w 836089"/>
              <a:gd name="connsiteY33" fmla="*/ 1029411 h 1029411"/>
              <a:gd name="connsiteX34" fmla="*/ 340519 w 836089"/>
              <a:gd name="connsiteY34" fmla="*/ 1029411 h 1029411"/>
              <a:gd name="connsiteX35" fmla="*/ 283369 w 836089"/>
              <a:gd name="connsiteY35" fmla="*/ 1010361 h 1029411"/>
              <a:gd name="connsiteX36" fmla="*/ 350044 w 836089"/>
              <a:gd name="connsiteY36" fmla="*/ 962736 h 1029411"/>
              <a:gd name="connsiteX37" fmla="*/ 385763 w 836089"/>
              <a:gd name="connsiteY37" fmla="*/ 817480 h 1029411"/>
              <a:gd name="connsiteX38" fmla="*/ 388144 w 836089"/>
              <a:gd name="connsiteY38" fmla="*/ 736518 h 1029411"/>
              <a:gd name="connsiteX39" fmla="*/ 371475 w 836089"/>
              <a:gd name="connsiteY39" fmla="*/ 705561 h 1029411"/>
              <a:gd name="connsiteX40" fmla="*/ 347663 w 836089"/>
              <a:gd name="connsiteY40" fmla="*/ 743661 h 1029411"/>
              <a:gd name="connsiteX41" fmla="*/ 307182 w 836089"/>
              <a:gd name="connsiteY41" fmla="*/ 719849 h 1029411"/>
              <a:gd name="connsiteX42" fmla="*/ 266700 w 836089"/>
              <a:gd name="connsiteY42" fmla="*/ 729374 h 1029411"/>
              <a:gd name="connsiteX43" fmla="*/ 180975 w 836089"/>
              <a:gd name="connsiteY43"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3394 w 836089"/>
              <a:gd name="connsiteY31" fmla="*/ 865105 h 1029411"/>
              <a:gd name="connsiteX32" fmla="*/ 559594 w 836089"/>
              <a:gd name="connsiteY32" fmla="*/ 991311 h 1029411"/>
              <a:gd name="connsiteX33" fmla="*/ 464344 w 836089"/>
              <a:gd name="connsiteY33" fmla="*/ 1029411 h 1029411"/>
              <a:gd name="connsiteX34" fmla="*/ 340519 w 836089"/>
              <a:gd name="connsiteY34" fmla="*/ 1029411 h 1029411"/>
              <a:gd name="connsiteX35" fmla="*/ 283369 w 836089"/>
              <a:gd name="connsiteY35" fmla="*/ 1010361 h 1029411"/>
              <a:gd name="connsiteX36" fmla="*/ 350044 w 836089"/>
              <a:gd name="connsiteY36" fmla="*/ 962736 h 1029411"/>
              <a:gd name="connsiteX37" fmla="*/ 385763 w 836089"/>
              <a:gd name="connsiteY37" fmla="*/ 817480 h 1029411"/>
              <a:gd name="connsiteX38" fmla="*/ 388144 w 836089"/>
              <a:gd name="connsiteY38" fmla="*/ 736518 h 1029411"/>
              <a:gd name="connsiteX39" fmla="*/ 371475 w 836089"/>
              <a:gd name="connsiteY39" fmla="*/ 705561 h 1029411"/>
              <a:gd name="connsiteX40" fmla="*/ 347663 w 836089"/>
              <a:gd name="connsiteY40" fmla="*/ 743661 h 1029411"/>
              <a:gd name="connsiteX41" fmla="*/ 307182 w 836089"/>
              <a:gd name="connsiteY41" fmla="*/ 719849 h 1029411"/>
              <a:gd name="connsiteX42" fmla="*/ 266700 w 836089"/>
              <a:gd name="connsiteY42" fmla="*/ 729374 h 1029411"/>
              <a:gd name="connsiteX43" fmla="*/ 180975 w 836089"/>
              <a:gd name="connsiteY43" fmla="*/ 776999 h 1029411"/>
              <a:gd name="connsiteX0" fmla="*/ 180975 w 836089"/>
              <a:gd name="connsiteY0" fmla="*/ 776999 h 1029411"/>
              <a:gd name="connsiteX1" fmla="*/ 157163 w 836089"/>
              <a:gd name="connsiteY1" fmla="*/ 731755 h 1029411"/>
              <a:gd name="connsiteX2" fmla="*/ 107157 w 836089"/>
              <a:gd name="connsiteY2" fmla="*/ 696036 h 1029411"/>
              <a:gd name="connsiteX3" fmla="*/ 64294 w 836089"/>
              <a:gd name="connsiteY3" fmla="*/ 676986 h 1029411"/>
              <a:gd name="connsiteX4" fmla="*/ 33338 w 836089"/>
              <a:gd name="connsiteY4" fmla="*/ 653174 h 1029411"/>
              <a:gd name="connsiteX5" fmla="*/ 0 w 836089"/>
              <a:gd name="connsiteY5" fmla="*/ 574593 h 1029411"/>
              <a:gd name="connsiteX6" fmla="*/ 0 w 836089"/>
              <a:gd name="connsiteY6" fmla="*/ 479343 h 1029411"/>
              <a:gd name="connsiteX7" fmla="*/ 4763 w 836089"/>
              <a:gd name="connsiteY7" fmla="*/ 446005 h 1029411"/>
              <a:gd name="connsiteX8" fmla="*/ 21432 w 836089"/>
              <a:gd name="connsiteY8" fmla="*/ 410286 h 1029411"/>
              <a:gd name="connsiteX9" fmla="*/ 9525 w 836089"/>
              <a:gd name="connsiteY9" fmla="*/ 345993 h 1029411"/>
              <a:gd name="connsiteX10" fmla="*/ 54769 w 836089"/>
              <a:gd name="connsiteY10" fmla="*/ 305511 h 1029411"/>
              <a:gd name="connsiteX11" fmla="*/ 130969 w 836089"/>
              <a:gd name="connsiteY11" fmla="*/ 300749 h 1029411"/>
              <a:gd name="connsiteX12" fmla="*/ 145257 w 836089"/>
              <a:gd name="connsiteY12" fmla="*/ 298368 h 1029411"/>
              <a:gd name="connsiteX13" fmla="*/ 121444 w 836089"/>
              <a:gd name="connsiteY13" fmla="*/ 243599 h 1029411"/>
              <a:gd name="connsiteX14" fmla="*/ 142875 w 836089"/>
              <a:gd name="connsiteY14" fmla="*/ 141205 h 1029411"/>
              <a:gd name="connsiteX15" fmla="*/ 223838 w 836089"/>
              <a:gd name="connsiteY15" fmla="*/ 45955 h 1029411"/>
              <a:gd name="connsiteX16" fmla="*/ 359569 w 836089"/>
              <a:gd name="connsiteY16" fmla="*/ 3093 h 1029411"/>
              <a:gd name="connsiteX17" fmla="*/ 469107 w 836089"/>
              <a:gd name="connsiteY17" fmla="*/ 10236 h 1029411"/>
              <a:gd name="connsiteX18" fmla="*/ 547688 w 836089"/>
              <a:gd name="connsiteY18" fmla="*/ 65006 h 1029411"/>
              <a:gd name="connsiteX19" fmla="*/ 628650 w 836089"/>
              <a:gd name="connsiteY19" fmla="*/ 134061 h 1029411"/>
              <a:gd name="connsiteX20" fmla="*/ 692944 w 836089"/>
              <a:gd name="connsiteY20" fmla="*/ 122155 h 1029411"/>
              <a:gd name="connsiteX21" fmla="*/ 721519 w 836089"/>
              <a:gd name="connsiteY21" fmla="*/ 215024 h 1029411"/>
              <a:gd name="connsiteX22" fmla="*/ 697707 w 836089"/>
              <a:gd name="connsiteY22" fmla="*/ 267411 h 1029411"/>
              <a:gd name="connsiteX23" fmla="*/ 785813 w 836089"/>
              <a:gd name="connsiteY23" fmla="*/ 288843 h 1029411"/>
              <a:gd name="connsiteX24" fmla="*/ 809625 w 836089"/>
              <a:gd name="connsiteY24" fmla="*/ 345993 h 1029411"/>
              <a:gd name="connsiteX25" fmla="*/ 814388 w 836089"/>
              <a:gd name="connsiteY25" fmla="*/ 424574 h 1029411"/>
              <a:gd name="connsiteX26" fmla="*/ 835819 w 836089"/>
              <a:gd name="connsiteY26" fmla="*/ 526968 h 1029411"/>
              <a:gd name="connsiteX27" fmla="*/ 785813 w 836089"/>
              <a:gd name="connsiteY27" fmla="*/ 641269 h 1029411"/>
              <a:gd name="connsiteX28" fmla="*/ 661988 w 836089"/>
              <a:gd name="connsiteY28" fmla="*/ 681749 h 1029411"/>
              <a:gd name="connsiteX29" fmla="*/ 597694 w 836089"/>
              <a:gd name="connsiteY29" fmla="*/ 622217 h 1029411"/>
              <a:gd name="connsiteX30" fmla="*/ 507206 w 836089"/>
              <a:gd name="connsiteY30" fmla="*/ 717468 h 1029411"/>
              <a:gd name="connsiteX31" fmla="*/ 483394 w 836089"/>
              <a:gd name="connsiteY31" fmla="*/ 865105 h 1029411"/>
              <a:gd name="connsiteX32" fmla="*/ 559594 w 836089"/>
              <a:gd name="connsiteY32" fmla="*/ 991311 h 1029411"/>
              <a:gd name="connsiteX33" fmla="*/ 340519 w 836089"/>
              <a:gd name="connsiteY33" fmla="*/ 1029411 h 1029411"/>
              <a:gd name="connsiteX34" fmla="*/ 283369 w 836089"/>
              <a:gd name="connsiteY34" fmla="*/ 1010361 h 1029411"/>
              <a:gd name="connsiteX35" fmla="*/ 350044 w 836089"/>
              <a:gd name="connsiteY35" fmla="*/ 962736 h 1029411"/>
              <a:gd name="connsiteX36" fmla="*/ 385763 w 836089"/>
              <a:gd name="connsiteY36" fmla="*/ 817480 h 1029411"/>
              <a:gd name="connsiteX37" fmla="*/ 388144 w 836089"/>
              <a:gd name="connsiteY37" fmla="*/ 736518 h 1029411"/>
              <a:gd name="connsiteX38" fmla="*/ 371475 w 836089"/>
              <a:gd name="connsiteY38" fmla="*/ 705561 h 1029411"/>
              <a:gd name="connsiteX39" fmla="*/ 347663 w 836089"/>
              <a:gd name="connsiteY39" fmla="*/ 743661 h 1029411"/>
              <a:gd name="connsiteX40" fmla="*/ 307182 w 836089"/>
              <a:gd name="connsiteY40" fmla="*/ 719849 h 1029411"/>
              <a:gd name="connsiteX41" fmla="*/ 266700 w 836089"/>
              <a:gd name="connsiteY41" fmla="*/ 729374 h 1029411"/>
              <a:gd name="connsiteX42" fmla="*/ 180975 w 836089"/>
              <a:gd name="connsiteY42" fmla="*/ 776999 h 1029411"/>
              <a:gd name="connsiteX0" fmla="*/ 180975 w 836089"/>
              <a:gd name="connsiteY0" fmla="*/ 776999 h 1030241"/>
              <a:gd name="connsiteX1" fmla="*/ 157163 w 836089"/>
              <a:gd name="connsiteY1" fmla="*/ 731755 h 1030241"/>
              <a:gd name="connsiteX2" fmla="*/ 107157 w 836089"/>
              <a:gd name="connsiteY2" fmla="*/ 696036 h 1030241"/>
              <a:gd name="connsiteX3" fmla="*/ 64294 w 836089"/>
              <a:gd name="connsiteY3" fmla="*/ 676986 h 1030241"/>
              <a:gd name="connsiteX4" fmla="*/ 33338 w 836089"/>
              <a:gd name="connsiteY4" fmla="*/ 653174 h 1030241"/>
              <a:gd name="connsiteX5" fmla="*/ 0 w 836089"/>
              <a:gd name="connsiteY5" fmla="*/ 574593 h 1030241"/>
              <a:gd name="connsiteX6" fmla="*/ 0 w 836089"/>
              <a:gd name="connsiteY6" fmla="*/ 479343 h 1030241"/>
              <a:gd name="connsiteX7" fmla="*/ 4763 w 836089"/>
              <a:gd name="connsiteY7" fmla="*/ 446005 h 1030241"/>
              <a:gd name="connsiteX8" fmla="*/ 21432 w 836089"/>
              <a:gd name="connsiteY8" fmla="*/ 410286 h 1030241"/>
              <a:gd name="connsiteX9" fmla="*/ 9525 w 836089"/>
              <a:gd name="connsiteY9" fmla="*/ 345993 h 1030241"/>
              <a:gd name="connsiteX10" fmla="*/ 54769 w 836089"/>
              <a:gd name="connsiteY10" fmla="*/ 305511 h 1030241"/>
              <a:gd name="connsiteX11" fmla="*/ 130969 w 836089"/>
              <a:gd name="connsiteY11" fmla="*/ 300749 h 1030241"/>
              <a:gd name="connsiteX12" fmla="*/ 145257 w 836089"/>
              <a:gd name="connsiteY12" fmla="*/ 298368 h 1030241"/>
              <a:gd name="connsiteX13" fmla="*/ 121444 w 836089"/>
              <a:gd name="connsiteY13" fmla="*/ 243599 h 1030241"/>
              <a:gd name="connsiteX14" fmla="*/ 142875 w 836089"/>
              <a:gd name="connsiteY14" fmla="*/ 141205 h 1030241"/>
              <a:gd name="connsiteX15" fmla="*/ 223838 w 836089"/>
              <a:gd name="connsiteY15" fmla="*/ 45955 h 1030241"/>
              <a:gd name="connsiteX16" fmla="*/ 359569 w 836089"/>
              <a:gd name="connsiteY16" fmla="*/ 3093 h 1030241"/>
              <a:gd name="connsiteX17" fmla="*/ 469107 w 836089"/>
              <a:gd name="connsiteY17" fmla="*/ 10236 h 1030241"/>
              <a:gd name="connsiteX18" fmla="*/ 547688 w 836089"/>
              <a:gd name="connsiteY18" fmla="*/ 65006 h 1030241"/>
              <a:gd name="connsiteX19" fmla="*/ 628650 w 836089"/>
              <a:gd name="connsiteY19" fmla="*/ 134061 h 1030241"/>
              <a:gd name="connsiteX20" fmla="*/ 692944 w 836089"/>
              <a:gd name="connsiteY20" fmla="*/ 122155 h 1030241"/>
              <a:gd name="connsiteX21" fmla="*/ 721519 w 836089"/>
              <a:gd name="connsiteY21" fmla="*/ 215024 h 1030241"/>
              <a:gd name="connsiteX22" fmla="*/ 697707 w 836089"/>
              <a:gd name="connsiteY22" fmla="*/ 267411 h 1030241"/>
              <a:gd name="connsiteX23" fmla="*/ 785813 w 836089"/>
              <a:gd name="connsiteY23" fmla="*/ 288843 h 1030241"/>
              <a:gd name="connsiteX24" fmla="*/ 809625 w 836089"/>
              <a:gd name="connsiteY24" fmla="*/ 345993 h 1030241"/>
              <a:gd name="connsiteX25" fmla="*/ 814388 w 836089"/>
              <a:gd name="connsiteY25" fmla="*/ 424574 h 1030241"/>
              <a:gd name="connsiteX26" fmla="*/ 835819 w 836089"/>
              <a:gd name="connsiteY26" fmla="*/ 526968 h 1030241"/>
              <a:gd name="connsiteX27" fmla="*/ 785813 w 836089"/>
              <a:gd name="connsiteY27" fmla="*/ 641269 h 1030241"/>
              <a:gd name="connsiteX28" fmla="*/ 661988 w 836089"/>
              <a:gd name="connsiteY28" fmla="*/ 681749 h 1030241"/>
              <a:gd name="connsiteX29" fmla="*/ 597694 w 836089"/>
              <a:gd name="connsiteY29" fmla="*/ 622217 h 1030241"/>
              <a:gd name="connsiteX30" fmla="*/ 507206 w 836089"/>
              <a:gd name="connsiteY30" fmla="*/ 717468 h 1030241"/>
              <a:gd name="connsiteX31" fmla="*/ 483394 w 836089"/>
              <a:gd name="connsiteY31" fmla="*/ 865105 h 1030241"/>
              <a:gd name="connsiteX32" fmla="*/ 559594 w 836089"/>
              <a:gd name="connsiteY32" fmla="*/ 991311 h 1030241"/>
              <a:gd name="connsiteX33" fmla="*/ 340519 w 836089"/>
              <a:gd name="connsiteY33" fmla="*/ 1029411 h 1030241"/>
              <a:gd name="connsiteX34" fmla="*/ 283369 w 836089"/>
              <a:gd name="connsiteY34" fmla="*/ 1010361 h 1030241"/>
              <a:gd name="connsiteX35" fmla="*/ 350044 w 836089"/>
              <a:gd name="connsiteY35" fmla="*/ 962736 h 1030241"/>
              <a:gd name="connsiteX36" fmla="*/ 385763 w 836089"/>
              <a:gd name="connsiteY36" fmla="*/ 817480 h 1030241"/>
              <a:gd name="connsiteX37" fmla="*/ 388144 w 836089"/>
              <a:gd name="connsiteY37" fmla="*/ 736518 h 1030241"/>
              <a:gd name="connsiteX38" fmla="*/ 371475 w 836089"/>
              <a:gd name="connsiteY38" fmla="*/ 705561 h 1030241"/>
              <a:gd name="connsiteX39" fmla="*/ 347663 w 836089"/>
              <a:gd name="connsiteY39" fmla="*/ 743661 h 1030241"/>
              <a:gd name="connsiteX40" fmla="*/ 307182 w 836089"/>
              <a:gd name="connsiteY40" fmla="*/ 719849 h 1030241"/>
              <a:gd name="connsiteX41" fmla="*/ 266700 w 836089"/>
              <a:gd name="connsiteY41" fmla="*/ 729374 h 1030241"/>
              <a:gd name="connsiteX42" fmla="*/ 180975 w 836089"/>
              <a:gd name="connsiteY42" fmla="*/ 776999 h 1030241"/>
              <a:gd name="connsiteX0" fmla="*/ 180975 w 836089"/>
              <a:gd name="connsiteY0" fmla="*/ 776999 h 1030846"/>
              <a:gd name="connsiteX1" fmla="*/ 157163 w 836089"/>
              <a:gd name="connsiteY1" fmla="*/ 731755 h 1030846"/>
              <a:gd name="connsiteX2" fmla="*/ 107157 w 836089"/>
              <a:gd name="connsiteY2" fmla="*/ 696036 h 1030846"/>
              <a:gd name="connsiteX3" fmla="*/ 64294 w 836089"/>
              <a:gd name="connsiteY3" fmla="*/ 676986 h 1030846"/>
              <a:gd name="connsiteX4" fmla="*/ 33338 w 836089"/>
              <a:gd name="connsiteY4" fmla="*/ 653174 h 1030846"/>
              <a:gd name="connsiteX5" fmla="*/ 0 w 836089"/>
              <a:gd name="connsiteY5" fmla="*/ 574593 h 1030846"/>
              <a:gd name="connsiteX6" fmla="*/ 0 w 836089"/>
              <a:gd name="connsiteY6" fmla="*/ 479343 h 1030846"/>
              <a:gd name="connsiteX7" fmla="*/ 4763 w 836089"/>
              <a:gd name="connsiteY7" fmla="*/ 446005 h 1030846"/>
              <a:gd name="connsiteX8" fmla="*/ 21432 w 836089"/>
              <a:gd name="connsiteY8" fmla="*/ 410286 h 1030846"/>
              <a:gd name="connsiteX9" fmla="*/ 9525 w 836089"/>
              <a:gd name="connsiteY9" fmla="*/ 345993 h 1030846"/>
              <a:gd name="connsiteX10" fmla="*/ 54769 w 836089"/>
              <a:gd name="connsiteY10" fmla="*/ 305511 h 1030846"/>
              <a:gd name="connsiteX11" fmla="*/ 130969 w 836089"/>
              <a:gd name="connsiteY11" fmla="*/ 300749 h 1030846"/>
              <a:gd name="connsiteX12" fmla="*/ 145257 w 836089"/>
              <a:gd name="connsiteY12" fmla="*/ 298368 h 1030846"/>
              <a:gd name="connsiteX13" fmla="*/ 121444 w 836089"/>
              <a:gd name="connsiteY13" fmla="*/ 243599 h 1030846"/>
              <a:gd name="connsiteX14" fmla="*/ 142875 w 836089"/>
              <a:gd name="connsiteY14" fmla="*/ 141205 h 1030846"/>
              <a:gd name="connsiteX15" fmla="*/ 223838 w 836089"/>
              <a:gd name="connsiteY15" fmla="*/ 45955 h 1030846"/>
              <a:gd name="connsiteX16" fmla="*/ 359569 w 836089"/>
              <a:gd name="connsiteY16" fmla="*/ 3093 h 1030846"/>
              <a:gd name="connsiteX17" fmla="*/ 469107 w 836089"/>
              <a:gd name="connsiteY17" fmla="*/ 10236 h 1030846"/>
              <a:gd name="connsiteX18" fmla="*/ 547688 w 836089"/>
              <a:gd name="connsiteY18" fmla="*/ 65006 h 1030846"/>
              <a:gd name="connsiteX19" fmla="*/ 628650 w 836089"/>
              <a:gd name="connsiteY19" fmla="*/ 134061 h 1030846"/>
              <a:gd name="connsiteX20" fmla="*/ 692944 w 836089"/>
              <a:gd name="connsiteY20" fmla="*/ 122155 h 1030846"/>
              <a:gd name="connsiteX21" fmla="*/ 721519 w 836089"/>
              <a:gd name="connsiteY21" fmla="*/ 215024 h 1030846"/>
              <a:gd name="connsiteX22" fmla="*/ 697707 w 836089"/>
              <a:gd name="connsiteY22" fmla="*/ 267411 h 1030846"/>
              <a:gd name="connsiteX23" fmla="*/ 785813 w 836089"/>
              <a:gd name="connsiteY23" fmla="*/ 288843 h 1030846"/>
              <a:gd name="connsiteX24" fmla="*/ 809625 w 836089"/>
              <a:gd name="connsiteY24" fmla="*/ 345993 h 1030846"/>
              <a:gd name="connsiteX25" fmla="*/ 814388 w 836089"/>
              <a:gd name="connsiteY25" fmla="*/ 424574 h 1030846"/>
              <a:gd name="connsiteX26" fmla="*/ 835819 w 836089"/>
              <a:gd name="connsiteY26" fmla="*/ 526968 h 1030846"/>
              <a:gd name="connsiteX27" fmla="*/ 785813 w 836089"/>
              <a:gd name="connsiteY27" fmla="*/ 641269 h 1030846"/>
              <a:gd name="connsiteX28" fmla="*/ 661988 w 836089"/>
              <a:gd name="connsiteY28" fmla="*/ 681749 h 1030846"/>
              <a:gd name="connsiteX29" fmla="*/ 597694 w 836089"/>
              <a:gd name="connsiteY29" fmla="*/ 622217 h 1030846"/>
              <a:gd name="connsiteX30" fmla="*/ 507206 w 836089"/>
              <a:gd name="connsiteY30" fmla="*/ 717468 h 1030846"/>
              <a:gd name="connsiteX31" fmla="*/ 483394 w 836089"/>
              <a:gd name="connsiteY31" fmla="*/ 865105 h 1030846"/>
              <a:gd name="connsiteX32" fmla="*/ 559594 w 836089"/>
              <a:gd name="connsiteY32" fmla="*/ 991311 h 1030846"/>
              <a:gd name="connsiteX33" fmla="*/ 340519 w 836089"/>
              <a:gd name="connsiteY33" fmla="*/ 1029411 h 1030846"/>
              <a:gd name="connsiteX34" fmla="*/ 283369 w 836089"/>
              <a:gd name="connsiteY34" fmla="*/ 1010361 h 1030846"/>
              <a:gd name="connsiteX35" fmla="*/ 350044 w 836089"/>
              <a:gd name="connsiteY35" fmla="*/ 962736 h 1030846"/>
              <a:gd name="connsiteX36" fmla="*/ 385763 w 836089"/>
              <a:gd name="connsiteY36" fmla="*/ 817480 h 1030846"/>
              <a:gd name="connsiteX37" fmla="*/ 388144 w 836089"/>
              <a:gd name="connsiteY37" fmla="*/ 736518 h 1030846"/>
              <a:gd name="connsiteX38" fmla="*/ 371475 w 836089"/>
              <a:gd name="connsiteY38" fmla="*/ 705561 h 1030846"/>
              <a:gd name="connsiteX39" fmla="*/ 347663 w 836089"/>
              <a:gd name="connsiteY39" fmla="*/ 743661 h 1030846"/>
              <a:gd name="connsiteX40" fmla="*/ 307182 w 836089"/>
              <a:gd name="connsiteY40" fmla="*/ 719849 h 1030846"/>
              <a:gd name="connsiteX41" fmla="*/ 266700 w 836089"/>
              <a:gd name="connsiteY41" fmla="*/ 729374 h 1030846"/>
              <a:gd name="connsiteX42" fmla="*/ 180975 w 836089"/>
              <a:gd name="connsiteY42" fmla="*/ 776999 h 1030846"/>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50044 w 836089"/>
              <a:gd name="connsiteY35" fmla="*/ 962736 h 1031792"/>
              <a:gd name="connsiteX36" fmla="*/ 385763 w 836089"/>
              <a:gd name="connsiteY36" fmla="*/ 817480 h 1031792"/>
              <a:gd name="connsiteX37" fmla="*/ 388144 w 836089"/>
              <a:gd name="connsiteY37" fmla="*/ 736518 h 1031792"/>
              <a:gd name="connsiteX38" fmla="*/ 371475 w 836089"/>
              <a:gd name="connsiteY38" fmla="*/ 705561 h 1031792"/>
              <a:gd name="connsiteX39" fmla="*/ 347663 w 836089"/>
              <a:gd name="connsiteY39" fmla="*/ 743661 h 1031792"/>
              <a:gd name="connsiteX40" fmla="*/ 307182 w 836089"/>
              <a:gd name="connsiteY40" fmla="*/ 719849 h 1031792"/>
              <a:gd name="connsiteX41" fmla="*/ 266700 w 836089"/>
              <a:gd name="connsiteY41" fmla="*/ 729374 h 1031792"/>
              <a:gd name="connsiteX42" fmla="*/ 180975 w 836089"/>
              <a:gd name="connsiteY42"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50044 w 836089"/>
              <a:gd name="connsiteY35" fmla="*/ 962736 h 1031792"/>
              <a:gd name="connsiteX36" fmla="*/ 385763 w 836089"/>
              <a:gd name="connsiteY36" fmla="*/ 817480 h 1031792"/>
              <a:gd name="connsiteX37" fmla="*/ 388144 w 836089"/>
              <a:gd name="connsiteY37" fmla="*/ 736518 h 1031792"/>
              <a:gd name="connsiteX38" fmla="*/ 371475 w 836089"/>
              <a:gd name="connsiteY38" fmla="*/ 705561 h 1031792"/>
              <a:gd name="connsiteX39" fmla="*/ 347663 w 836089"/>
              <a:gd name="connsiteY39" fmla="*/ 743661 h 1031792"/>
              <a:gd name="connsiteX40" fmla="*/ 307182 w 836089"/>
              <a:gd name="connsiteY40" fmla="*/ 719849 h 1031792"/>
              <a:gd name="connsiteX41" fmla="*/ 266700 w 836089"/>
              <a:gd name="connsiteY41" fmla="*/ 729374 h 1031792"/>
              <a:gd name="connsiteX42" fmla="*/ 180975 w 836089"/>
              <a:gd name="connsiteY42"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88144 w 836089"/>
              <a:gd name="connsiteY36" fmla="*/ 736518 h 1031792"/>
              <a:gd name="connsiteX37" fmla="*/ 371475 w 836089"/>
              <a:gd name="connsiteY37" fmla="*/ 705561 h 1031792"/>
              <a:gd name="connsiteX38" fmla="*/ 347663 w 836089"/>
              <a:gd name="connsiteY38" fmla="*/ 743661 h 1031792"/>
              <a:gd name="connsiteX39" fmla="*/ 307182 w 836089"/>
              <a:gd name="connsiteY39" fmla="*/ 719849 h 1031792"/>
              <a:gd name="connsiteX40" fmla="*/ 266700 w 836089"/>
              <a:gd name="connsiteY40" fmla="*/ 729374 h 1031792"/>
              <a:gd name="connsiteX41" fmla="*/ 180975 w 836089"/>
              <a:gd name="connsiteY41"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88144 w 836089"/>
              <a:gd name="connsiteY36" fmla="*/ 736518 h 1031792"/>
              <a:gd name="connsiteX37" fmla="*/ 371475 w 836089"/>
              <a:gd name="connsiteY37" fmla="*/ 705561 h 1031792"/>
              <a:gd name="connsiteX38" fmla="*/ 347663 w 836089"/>
              <a:gd name="connsiteY38" fmla="*/ 743661 h 1031792"/>
              <a:gd name="connsiteX39" fmla="*/ 307182 w 836089"/>
              <a:gd name="connsiteY39" fmla="*/ 719849 h 1031792"/>
              <a:gd name="connsiteX40" fmla="*/ 266700 w 836089"/>
              <a:gd name="connsiteY40" fmla="*/ 729374 h 1031792"/>
              <a:gd name="connsiteX41" fmla="*/ 180975 w 836089"/>
              <a:gd name="connsiteY41"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88144 w 836089"/>
              <a:gd name="connsiteY36" fmla="*/ 736518 h 1031792"/>
              <a:gd name="connsiteX37" fmla="*/ 371475 w 836089"/>
              <a:gd name="connsiteY37" fmla="*/ 705561 h 1031792"/>
              <a:gd name="connsiteX38" fmla="*/ 347663 w 836089"/>
              <a:gd name="connsiteY38" fmla="*/ 743661 h 1031792"/>
              <a:gd name="connsiteX39" fmla="*/ 307182 w 836089"/>
              <a:gd name="connsiteY39" fmla="*/ 719849 h 1031792"/>
              <a:gd name="connsiteX40" fmla="*/ 266700 w 836089"/>
              <a:gd name="connsiteY40" fmla="*/ 729374 h 1031792"/>
              <a:gd name="connsiteX41" fmla="*/ 180975 w 836089"/>
              <a:gd name="connsiteY41"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307182 w 836089"/>
              <a:gd name="connsiteY38" fmla="*/ 719849 h 1031792"/>
              <a:gd name="connsiteX39" fmla="*/ 266700 w 836089"/>
              <a:gd name="connsiteY39" fmla="*/ 729374 h 1031792"/>
              <a:gd name="connsiteX40" fmla="*/ 180975 w 836089"/>
              <a:gd name="connsiteY40"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307182 w 836089"/>
              <a:gd name="connsiteY38" fmla="*/ 719849 h 1031792"/>
              <a:gd name="connsiteX39" fmla="*/ 266700 w 836089"/>
              <a:gd name="connsiteY39" fmla="*/ 729374 h 1031792"/>
              <a:gd name="connsiteX40" fmla="*/ 180975 w 836089"/>
              <a:gd name="connsiteY40"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307182 w 836089"/>
              <a:gd name="connsiteY38" fmla="*/ 719849 h 1031792"/>
              <a:gd name="connsiteX39" fmla="*/ 266700 w 836089"/>
              <a:gd name="connsiteY39" fmla="*/ 729374 h 1031792"/>
              <a:gd name="connsiteX40" fmla="*/ 180975 w 836089"/>
              <a:gd name="connsiteY40"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57163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69070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69070 w 836089"/>
              <a:gd name="connsiteY1" fmla="*/ 731755 h 1031792"/>
              <a:gd name="connsiteX2" fmla="*/ 107157 w 836089"/>
              <a:gd name="connsiteY2" fmla="*/ 696036 h 1031792"/>
              <a:gd name="connsiteX3" fmla="*/ 64294 w 836089"/>
              <a:gd name="connsiteY3" fmla="*/ 676986 h 1031792"/>
              <a:gd name="connsiteX4" fmla="*/ 33338 w 836089"/>
              <a:gd name="connsiteY4" fmla="*/ 653174 h 1031792"/>
              <a:gd name="connsiteX5" fmla="*/ 0 w 836089"/>
              <a:gd name="connsiteY5" fmla="*/ 574593 h 1031792"/>
              <a:gd name="connsiteX6" fmla="*/ 0 w 836089"/>
              <a:gd name="connsiteY6" fmla="*/ 479343 h 1031792"/>
              <a:gd name="connsiteX7" fmla="*/ 4763 w 836089"/>
              <a:gd name="connsiteY7" fmla="*/ 446005 h 1031792"/>
              <a:gd name="connsiteX8" fmla="*/ 21432 w 836089"/>
              <a:gd name="connsiteY8" fmla="*/ 410286 h 1031792"/>
              <a:gd name="connsiteX9" fmla="*/ 9525 w 836089"/>
              <a:gd name="connsiteY9" fmla="*/ 345993 h 1031792"/>
              <a:gd name="connsiteX10" fmla="*/ 54769 w 836089"/>
              <a:gd name="connsiteY10" fmla="*/ 305511 h 1031792"/>
              <a:gd name="connsiteX11" fmla="*/ 130969 w 836089"/>
              <a:gd name="connsiteY11" fmla="*/ 300749 h 1031792"/>
              <a:gd name="connsiteX12" fmla="*/ 145257 w 836089"/>
              <a:gd name="connsiteY12" fmla="*/ 298368 h 1031792"/>
              <a:gd name="connsiteX13" fmla="*/ 121444 w 836089"/>
              <a:gd name="connsiteY13" fmla="*/ 243599 h 1031792"/>
              <a:gd name="connsiteX14" fmla="*/ 142875 w 836089"/>
              <a:gd name="connsiteY14" fmla="*/ 141205 h 1031792"/>
              <a:gd name="connsiteX15" fmla="*/ 223838 w 836089"/>
              <a:gd name="connsiteY15" fmla="*/ 45955 h 1031792"/>
              <a:gd name="connsiteX16" fmla="*/ 359569 w 836089"/>
              <a:gd name="connsiteY16" fmla="*/ 3093 h 1031792"/>
              <a:gd name="connsiteX17" fmla="*/ 469107 w 836089"/>
              <a:gd name="connsiteY17" fmla="*/ 10236 h 1031792"/>
              <a:gd name="connsiteX18" fmla="*/ 547688 w 836089"/>
              <a:gd name="connsiteY18" fmla="*/ 65006 h 1031792"/>
              <a:gd name="connsiteX19" fmla="*/ 628650 w 836089"/>
              <a:gd name="connsiteY19" fmla="*/ 134061 h 1031792"/>
              <a:gd name="connsiteX20" fmla="*/ 692944 w 836089"/>
              <a:gd name="connsiteY20" fmla="*/ 122155 h 1031792"/>
              <a:gd name="connsiteX21" fmla="*/ 721519 w 836089"/>
              <a:gd name="connsiteY21" fmla="*/ 215024 h 1031792"/>
              <a:gd name="connsiteX22" fmla="*/ 697707 w 836089"/>
              <a:gd name="connsiteY22" fmla="*/ 267411 h 1031792"/>
              <a:gd name="connsiteX23" fmla="*/ 785813 w 836089"/>
              <a:gd name="connsiteY23" fmla="*/ 288843 h 1031792"/>
              <a:gd name="connsiteX24" fmla="*/ 809625 w 836089"/>
              <a:gd name="connsiteY24" fmla="*/ 345993 h 1031792"/>
              <a:gd name="connsiteX25" fmla="*/ 814388 w 836089"/>
              <a:gd name="connsiteY25" fmla="*/ 424574 h 1031792"/>
              <a:gd name="connsiteX26" fmla="*/ 835819 w 836089"/>
              <a:gd name="connsiteY26" fmla="*/ 526968 h 1031792"/>
              <a:gd name="connsiteX27" fmla="*/ 785813 w 836089"/>
              <a:gd name="connsiteY27" fmla="*/ 641269 h 1031792"/>
              <a:gd name="connsiteX28" fmla="*/ 661988 w 836089"/>
              <a:gd name="connsiteY28" fmla="*/ 681749 h 1031792"/>
              <a:gd name="connsiteX29" fmla="*/ 597694 w 836089"/>
              <a:gd name="connsiteY29" fmla="*/ 622217 h 1031792"/>
              <a:gd name="connsiteX30" fmla="*/ 507206 w 836089"/>
              <a:gd name="connsiteY30" fmla="*/ 717468 h 1031792"/>
              <a:gd name="connsiteX31" fmla="*/ 483394 w 836089"/>
              <a:gd name="connsiteY31" fmla="*/ 865105 h 1031792"/>
              <a:gd name="connsiteX32" fmla="*/ 559594 w 836089"/>
              <a:gd name="connsiteY32" fmla="*/ 991311 h 1031792"/>
              <a:gd name="connsiteX33" fmla="*/ 340519 w 836089"/>
              <a:gd name="connsiteY33" fmla="*/ 1029411 h 1031792"/>
              <a:gd name="connsiteX34" fmla="*/ 288132 w 836089"/>
              <a:gd name="connsiteY34" fmla="*/ 1031792 h 1031792"/>
              <a:gd name="connsiteX35" fmla="*/ 385763 w 836089"/>
              <a:gd name="connsiteY35" fmla="*/ 817480 h 1031792"/>
              <a:gd name="connsiteX36" fmla="*/ 371475 w 836089"/>
              <a:gd name="connsiteY36" fmla="*/ 705561 h 1031792"/>
              <a:gd name="connsiteX37" fmla="*/ 347663 w 836089"/>
              <a:gd name="connsiteY37" fmla="*/ 743661 h 1031792"/>
              <a:gd name="connsiteX38" fmla="*/ 266700 w 836089"/>
              <a:gd name="connsiteY38" fmla="*/ 729374 h 1031792"/>
              <a:gd name="connsiteX39" fmla="*/ 180975 w 836089"/>
              <a:gd name="connsiteY39" fmla="*/ 776999 h 1031792"/>
              <a:gd name="connsiteX0" fmla="*/ 180975 w 836089"/>
              <a:gd name="connsiteY0" fmla="*/ 776999 h 1031792"/>
              <a:gd name="connsiteX1" fmla="*/ 169070 w 836089"/>
              <a:gd name="connsiteY1" fmla="*/ 731755 h 1031792"/>
              <a:gd name="connsiteX2" fmla="*/ 107157 w 836089"/>
              <a:gd name="connsiteY2" fmla="*/ 696036 h 1031792"/>
              <a:gd name="connsiteX3" fmla="*/ 33338 w 836089"/>
              <a:gd name="connsiteY3" fmla="*/ 653174 h 1031792"/>
              <a:gd name="connsiteX4" fmla="*/ 0 w 836089"/>
              <a:gd name="connsiteY4" fmla="*/ 574593 h 1031792"/>
              <a:gd name="connsiteX5" fmla="*/ 0 w 836089"/>
              <a:gd name="connsiteY5" fmla="*/ 479343 h 1031792"/>
              <a:gd name="connsiteX6" fmla="*/ 4763 w 836089"/>
              <a:gd name="connsiteY6" fmla="*/ 446005 h 1031792"/>
              <a:gd name="connsiteX7" fmla="*/ 21432 w 836089"/>
              <a:gd name="connsiteY7" fmla="*/ 410286 h 1031792"/>
              <a:gd name="connsiteX8" fmla="*/ 9525 w 836089"/>
              <a:gd name="connsiteY8" fmla="*/ 345993 h 1031792"/>
              <a:gd name="connsiteX9" fmla="*/ 54769 w 836089"/>
              <a:gd name="connsiteY9" fmla="*/ 305511 h 1031792"/>
              <a:gd name="connsiteX10" fmla="*/ 130969 w 836089"/>
              <a:gd name="connsiteY10" fmla="*/ 300749 h 1031792"/>
              <a:gd name="connsiteX11" fmla="*/ 145257 w 836089"/>
              <a:gd name="connsiteY11" fmla="*/ 298368 h 1031792"/>
              <a:gd name="connsiteX12" fmla="*/ 121444 w 836089"/>
              <a:gd name="connsiteY12" fmla="*/ 243599 h 1031792"/>
              <a:gd name="connsiteX13" fmla="*/ 142875 w 836089"/>
              <a:gd name="connsiteY13" fmla="*/ 141205 h 1031792"/>
              <a:gd name="connsiteX14" fmla="*/ 223838 w 836089"/>
              <a:gd name="connsiteY14" fmla="*/ 45955 h 1031792"/>
              <a:gd name="connsiteX15" fmla="*/ 359569 w 836089"/>
              <a:gd name="connsiteY15" fmla="*/ 3093 h 1031792"/>
              <a:gd name="connsiteX16" fmla="*/ 469107 w 836089"/>
              <a:gd name="connsiteY16" fmla="*/ 10236 h 1031792"/>
              <a:gd name="connsiteX17" fmla="*/ 547688 w 836089"/>
              <a:gd name="connsiteY17" fmla="*/ 65006 h 1031792"/>
              <a:gd name="connsiteX18" fmla="*/ 628650 w 836089"/>
              <a:gd name="connsiteY18" fmla="*/ 134061 h 1031792"/>
              <a:gd name="connsiteX19" fmla="*/ 692944 w 836089"/>
              <a:gd name="connsiteY19" fmla="*/ 122155 h 1031792"/>
              <a:gd name="connsiteX20" fmla="*/ 721519 w 836089"/>
              <a:gd name="connsiteY20" fmla="*/ 215024 h 1031792"/>
              <a:gd name="connsiteX21" fmla="*/ 697707 w 836089"/>
              <a:gd name="connsiteY21" fmla="*/ 267411 h 1031792"/>
              <a:gd name="connsiteX22" fmla="*/ 785813 w 836089"/>
              <a:gd name="connsiteY22" fmla="*/ 288843 h 1031792"/>
              <a:gd name="connsiteX23" fmla="*/ 809625 w 836089"/>
              <a:gd name="connsiteY23" fmla="*/ 345993 h 1031792"/>
              <a:gd name="connsiteX24" fmla="*/ 814388 w 836089"/>
              <a:gd name="connsiteY24" fmla="*/ 424574 h 1031792"/>
              <a:gd name="connsiteX25" fmla="*/ 835819 w 836089"/>
              <a:gd name="connsiteY25" fmla="*/ 526968 h 1031792"/>
              <a:gd name="connsiteX26" fmla="*/ 785813 w 836089"/>
              <a:gd name="connsiteY26" fmla="*/ 641269 h 1031792"/>
              <a:gd name="connsiteX27" fmla="*/ 661988 w 836089"/>
              <a:gd name="connsiteY27" fmla="*/ 681749 h 1031792"/>
              <a:gd name="connsiteX28" fmla="*/ 597694 w 836089"/>
              <a:gd name="connsiteY28" fmla="*/ 622217 h 1031792"/>
              <a:gd name="connsiteX29" fmla="*/ 507206 w 836089"/>
              <a:gd name="connsiteY29" fmla="*/ 717468 h 1031792"/>
              <a:gd name="connsiteX30" fmla="*/ 483394 w 836089"/>
              <a:gd name="connsiteY30" fmla="*/ 865105 h 1031792"/>
              <a:gd name="connsiteX31" fmla="*/ 559594 w 836089"/>
              <a:gd name="connsiteY31" fmla="*/ 991311 h 1031792"/>
              <a:gd name="connsiteX32" fmla="*/ 340519 w 836089"/>
              <a:gd name="connsiteY32" fmla="*/ 1029411 h 1031792"/>
              <a:gd name="connsiteX33" fmla="*/ 288132 w 836089"/>
              <a:gd name="connsiteY33" fmla="*/ 1031792 h 1031792"/>
              <a:gd name="connsiteX34" fmla="*/ 385763 w 836089"/>
              <a:gd name="connsiteY34" fmla="*/ 817480 h 1031792"/>
              <a:gd name="connsiteX35" fmla="*/ 371475 w 836089"/>
              <a:gd name="connsiteY35" fmla="*/ 705561 h 1031792"/>
              <a:gd name="connsiteX36" fmla="*/ 347663 w 836089"/>
              <a:gd name="connsiteY36" fmla="*/ 743661 h 1031792"/>
              <a:gd name="connsiteX37" fmla="*/ 266700 w 836089"/>
              <a:gd name="connsiteY37" fmla="*/ 729374 h 1031792"/>
              <a:gd name="connsiteX38" fmla="*/ 180975 w 836089"/>
              <a:gd name="connsiteY38"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9525 w 836089"/>
              <a:gd name="connsiteY7" fmla="*/ 345993 h 1031792"/>
              <a:gd name="connsiteX8" fmla="*/ 54769 w 836089"/>
              <a:gd name="connsiteY8" fmla="*/ 305511 h 1031792"/>
              <a:gd name="connsiteX9" fmla="*/ 130969 w 836089"/>
              <a:gd name="connsiteY9" fmla="*/ 300749 h 1031792"/>
              <a:gd name="connsiteX10" fmla="*/ 145257 w 836089"/>
              <a:gd name="connsiteY10" fmla="*/ 298368 h 1031792"/>
              <a:gd name="connsiteX11" fmla="*/ 121444 w 836089"/>
              <a:gd name="connsiteY11" fmla="*/ 243599 h 1031792"/>
              <a:gd name="connsiteX12" fmla="*/ 142875 w 836089"/>
              <a:gd name="connsiteY12" fmla="*/ 141205 h 1031792"/>
              <a:gd name="connsiteX13" fmla="*/ 223838 w 836089"/>
              <a:gd name="connsiteY13" fmla="*/ 45955 h 1031792"/>
              <a:gd name="connsiteX14" fmla="*/ 359569 w 836089"/>
              <a:gd name="connsiteY14" fmla="*/ 3093 h 1031792"/>
              <a:gd name="connsiteX15" fmla="*/ 469107 w 836089"/>
              <a:gd name="connsiteY15" fmla="*/ 10236 h 1031792"/>
              <a:gd name="connsiteX16" fmla="*/ 547688 w 836089"/>
              <a:gd name="connsiteY16" fmla="*/ 65006 h 1031792"/>
              <a:gd name="connsiteX17" fmla="*/ 628650 w 836089"/>
              <a:gd name="connsiteY17" fmla="*/ 134061 h 1031792"/>
              <a:gd name="connsiteX18" fmla="*/ 692944 w 836089"/>
              <a:gd name="connsiteY18" fmla="*/ 122155 h 1031792"/>
              <a:gd name="connsiteX19" fmla="*/ 721519 w 836089"/>
              <a:gd name="connsiteY19" fmla="*/ 215024 h 1031792"/>
              <a:gd name="connsiteX20" fmla="*/ 697707 w 836089"/>
              <a:gd name="connsiteY20" fmla="*/ 267411 h 1031792"/>
              <a:gd name="connsiteX21" fmla="*/ 785813 w 836089"/>
              <a:gd name="connsiteY21" fmla="*/ 288843 h 1031792"/>
              <a:gd name="connsiteX22" fmla="*/ 809625 w 836089"/>
              <a:gd name="connsiteY22" fmla="*/ 345993 h 1031792"/>
              <a:gd name="connsiteX23" fmla="*/ 814388 w 836089"/>
              <a:gd name="connsiteY23" fmla="*/ 424574 h 1031792"/>
              <a:gd name="connsiteX24" fmla="*/ 835819 w 836089"/>
              <a:gd name="connsiteY24" fmla="*/ 526968 h 1031792"/>
              <a:gd name="connsiteX25" fmla="*/ 785813 w 836089"/>
              <a:gd name="connsiteY25" fmla="*/ 641269 h 1031792"/>
              <a:gd name="connsiteX26" fmla="*/ 661988 w 836089"/>
              <a:gd name="connsiteY26" fmla="*/ 681749 h 1031792"/>
              <a:gd name="connsiteX27" fmla="*/ 597694 w 836089"/>
              <a:gd name="connsiteY27" fmla="*/ 622217 h 1031792"/>
              <a:gd name="connsiteX28" fmla="*/ 507206 w 836089"/>
              <a:gd name="connsiteY28" fmla="*/ 717468 h 1031792"/>
              <a:gd name="connsiteX29" fmla="*/ 483394 w 836089"/>
              <a:gd name="connsiteY29" fmla="*/ 865105 h 1031792"/>
              <a:gd name="connsiteX30" fmla="*/ 559594 w 836089"/>
              <a:gd name="connsiteY30" fmla="*/ 991311 h 1031792"/>
              <a:gd name="connsiteX31" fmla="*/ 340519 w 836089"/>
              <a:gd name="connsiteY31" fmla="*/ 1029411 h 1031792"/>
              <a:gd name="connsiteX32" fmla="*/ 288132 w 836089"/>
              <a:gd name="connsiteY32" fmla="*/ 1031792 h 1031792"/>
              <a:gd name="connsiteX33" fmla="*/ 385763 w 836089"/>
              <a:gd name="connsiteY33" fmla="*/ 817480 h 1031792"/>
              <a:gd name="connsiteX34" fmla="*/ 371475 w 836089"/>
              <a:gd name="connsiteY34" fmla="*/ 705561 h 1031792"/>
              <a:gd name="connsiteX35" fmla="*/ 347663 w 836089"/>
              <a:gd name="connsiteY35" fmla="*/ 743661 h 1031792"/>
              <a:gd name="connsiteX36" fmla="*/ 266700 w 836089"/>
              <a:gd name="connsiteY36" fmla="*/ 729374 h 1031792"/>
              <a:gd name="connsiteX37" fmla="*/ 180975 w 836089"/>
              <a:gd name="connsiteY37"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9525 w 836089"/>
              <a:gd name="connsiteY7" fmla="*/ 345993 h 1031792"/>
              <a:gd name="connsiteX8" fmla="*/ 54769 w 836089"/>
              <a:gd name="connsiteY8" fmla="*/ 305511 h 1031792"/>
              <a:gd name="connsiteX9" fmla="*/ 130969 w 836089"/>
              <a:gd name="connsiteY9" fmla="*/ 300749 h 1031792"/>
              <a:gd name="connsiteX10" fmla="*/ 145257 w 836089"/>
              <a:gd name="connsiteY10" fmla="*/ 298368 h 1031792"/>
              <a:gd name="connsiteX11" fmla="*/ 121444 w 836089"/>
              <a:gd name="connsiteY11" fmla="*/ 243599 h 1031792"/>
              <a:gd name="connsiteX12" fmla="*/ 142875 w 836089"/>
              <a:gd name="connsiteY12" fmla="*/ 141205 h 1031792"/>
              <a:gd name="connsiteX13" fmla="*/ 223838 w 836089"/>
              <a:gd name="connsiteY13" fmla="*/ 45955 h 1031792"/>
              <a:gd name="connsiteX14" fmla="*/ 359569 w 836089"/>
              <a:gd name="connsiteY14" fmla="*/ 3093 h 1031792"/>
              <a:gd name="connsiteX15" fmla="*/ 469107 w 836089"/>
              <a:gd name="connsiteY15" fmla="*/ 10236 h 1031792"/>
              <a:gd name="connsiteX16" fmla="*/ 547688 w 836089"/>
              <a:gd name="connsiteY16" fmla="*/ 65006 h 1031792"/>
              <a:gd name="connsiteX17" fmla="*/ 628650 w 836089"/>
              <a:gd name="connsiteY17" fmla="*/ 134061 h 1031792"/>
              <a:gd name="connsiteX18" fmla="*/ 692944 w 836089"/>
              <a:gd name="connsiteY18" fmla="*/ 122155 h 1031792"/>
              <a:gd name="connsiteX19" fmla="*/ 721519 w 836089"/>
              <a:gd name="connsiteY19" fmla="*/ 215024 h 1031792"/>
              <a:gd name="connsiteX20" fmla="*/ 697707 w 836089"/>
              <a:gd name="connsiteY20" fmla="*/ 267411 h 1031792"/>
              <a:gd name="connsiteX21" fmla="*/ 785813 w 836089"/>
              <a:gd name="connsiteY21" fmla="*/ 288843 h 1031792"/>
              <a:gd name="connsiteX22" fmla="*/ 809625 w 836089"/>
              <a:gd name="connsiteY22" fmla="*/ 345993 h 1031792"/>
              <a:gd name="connsiteX23" fmla="*/ 814388 w 836089"/>
              <a:gd name="connsiteY23" fmla="*/ 424574 h 1031792"/>
              <a:gd name="connsiteX24" fmla="*/ 835819 w 836089"/>
              <a:gd name="connsiteY24" fmla="*/ 526968 h 1031792"/>
              <a:gd name="connsiteX25" fmla="*/ 785813 w 836089"/>
              <a:gd name="connsiteY25" fmla="*/ 641269 h 1031792"/>
              <a:gd name="connsiteX26" fmla="*/ 661988 w 836089"/>
              <a:gd name="connsiteY26" fmla="*/ 681749 h 1031792"/>
              <a:gd name="connsiteX27" fmla="*/ 597694 w 836089"/>
              <a:gd name="connsiteY27" fmla="*/ 622217 h 1031792"/>
              <a:gd name="connsiteX28" fmla="*/ 507206 w 836089"/>
              <a:gd name="connsiteY28" fmla="*/ 717468 h 1031792"/>
              <a:gd name="connsiteX29" fmla="*/ 483394 w 836089"/>
              <a:gd name="connsiteY29" fmla="*/ 865105 h 1031792"/>
              <a:gd name="connsiteX30" fmla="*/ 559594 w 836089"/>
              <a:gd name="connsiteY30" fmla="*/ 991311 h 1031792"/>
              <a:gd name="connsiteX31" fmla="*/ 340519 w 836089"/>
              <a:gd name="connsiteY31" fmla="*/ 1029411 h 1031792"/>
              <a:gd name="connsiteX32" fmla="*/ 288132 w 836089"/>
              <a:gd name="connsiteY32" fmla="*/ 1031792 h 1031792"/>
              <a:gd name="connsiteX33" fmla="*/ 385763 w 836089"/>
              <a:gd name="connsiteY33" fmla="*/ 817480 h 1031792"/>
              <a:gd name="connsiteX34" fmla="*/ 371475 w 836089"/>
              <a:gd name="connsiteY34" fmla="*/ 705561 h 1031792"/>
              <a:gd name="connsiteX35" fmla="*/ 347663 w 836089"/>
              <a:gd name="connsiteY35" fmla="*/ 743661 h 1031792"/>
              <a:gd name="connsiteX36" fmla="*/ 266700 w 836089"/>
              <a:gd name="connsiteY36" fmla="*/ 729374 h 1031792"/>
              <a:gd name="connsiteX37" fmla="*/ 180975 w 836089"/>
              <a:gd name="connsiteY37"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9525 w 836089"/>
              <a:gd name="connsiteY7" fmla="*/ 345993 h 1031792"/>
              <a:gd name="connsiteX8" fmla="*/ 54769 w 836089"/>
              <a:gd name="connsiteY8" fmla="*/ 305511 h 1031792"/>
              <a:gd name="connsiteX9" fmla="*/ 130969 w 836089"/>
              <a:gd name="connsiteY9" fmla="*/ 300749 h 1031792"/>
              <a:gd name="connsiteX10" fmla="*/ 145257 w 836089"/>
              <a:gd name="connsiteY10" fmla="*/ 298368 h 1031792"/>
              <a:gd name="connsiteX11" fmla="*/ 121444 w 836089"/>
              <a:gd name="connsiteY11" fmla="*/ 243599 h 1031792"/>
              <a:gd name="connsiteX12" fmla="*/ 142875 w 836089"/>
              <a:gd name="connsiteY12" fmla="*/ 141205 h 1031792"/>
              <a:gd name="connsiteX13" fmla="*/ 223838 w 836089"/>
              <a:gd name="connsiteY13" fmla="*/ 45955 h 1031792"/>
              <a:gd name="connsiteX14" fmla="*/ 359569 w 836089"/>
              <a:gd name="connsiteY14" fmla="*/ 3093 h 1031792"/>
              <a:gd name="connsiteX15" fmla="*/ 469107 w 836089"/>
              <a:gd name="connsiteY15" fmla="*/ 10236 h 1031792"/>
              <a:gd name="connsiteX16" fmla="*/ 547688 w 836089"/>
              <a:gd name="connsiteY16" fmla="*/ 65006 h 1031792"/>
              <a:gd name="connsiteX17" fmla="*/ 628650 w 836089"/>
              <a:gd name="connsiteY17" fmla="*/ 134061 h 1031792"/>
              <a:gd name="connsiteX18" fmla="*/ 692944 w 836089"/>
              <a:gd name="connsiteY18" fmla="*/ 122155 h 1031792"/>
              <a:gd name="connsiteX19" fmla="*/ 721519 w 836089"/>
              <a:gd name="connsiteY19" fmla="*/ 215024 h 1031792"/>
              <a:gd name="connsiteX20" fmla="*/ 697707 w 836089"/>
              <a:gd name="connsiteY20" fmla="*/ 267411 h 1031792"/>
              <a:gd name="connsiteX21" fmla="*/ 785813 w 836089"/>
              <a:gd name="connsiteY21" fmla="*/ 288843 h 1031792"/>
              <a:gd name="connsiteX22" fmla="*/ 809625 w 836089"/>
              <a:gd name="connsiteY22" fmla="*/ 345993 h 1031792"/>
              <a:gd name="connsiteX23" fmla="*/ 814388 w 836089"/>
              <a:gd name="connsiteY23" fmla="*/ 424574 h 1031792"/>
              <a:gd name="connsiteX24" fmla="*/ 835819 w 836089"/>
              <a:gd name="connsiteY24" fmla="*/ 526968 h 1031792"/>
              <a:gd name="connsiteX25" fmla="*/ 785813 w 836089"/>
              <a:gd name="connsiteY25" fmla="*/ 641269 h 1031792"/>
              <a:gd name="connsiteX26" fmla="*/ 661988 w 836089"/>
              <a:gd name="connsiteY26" fmla="*/ 681749 h 1031792"/>
              <a:gd name="connsiteX27" fmla="*/ 597694 w 836089"/>
              <a:gd name="connsiteY27" fmla="*/ 622217 h 1031792"/>
              <a:gd name="connsiteX28" fmla="*/ 507206 w 836089"/>
              <a:gd name="connsiteY28" fmla="*/ 717468 h 1031792"/>
              <a:gd name="connsiteX29" fmla="*/ 483394 w 836089"/>
              <a:gd name="connsiteY29" fmla="*/ 865105 h 1031792"/>
              <a:gd name="connsiteX30" fmla="*/ 559594 w 836089"/>
              <a:gd name="connsiteY30" fmla="*/ 991311 h 1031792"/>
              <a:gd name="connsiteX31" fmla="*/ 340519 w 836089"/>
              <a:gd name="connsiteY31" fmla="*/ 1029411 h 1031792"/>
              <a:gd name="connsiteX32" fmla="*/ 288132 w 836089"/>
              <a:gd name="connsiteY32" fmla="*/ 1031792 h 1031792"/>
              <a:gd name="connsiteX33" fmla="*/ 385763 w 836089"/>
              <a:gd name="connsiteY33" fmla="*/ 817480 h 1031792"/>
              <a:gd name="connsiteX34" fmla="*/ 371475 w 836089"/>
              <a:gd name="connsiteY34" fmla="*/ 705561 h 1031792"/>
              <a:gd name="connsiteX35" fmla="*/ 347663 w 836089"/>
              <a:gd name="connsiteY35" fmla="*/ 743661 h 1031792"/>
              <a:gd name="connsiteX36" fmla="*/ 266700 w 836089"/>
              <a:gd name="connsiteY36" fmla="*/ 729374 h 1031792"/>
              <a:gd name="connsiteX37" fmla="*/ 180975 w 836089"/>
              <a:gd name="connsiteY37"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9525 w 836089"/>
              <a:gd name="connsiteY7" fmla="*/ 345993 h 1031792"/>
              <a:gd name="connsiteX8" fmla="*/ 54769 w 836089"/>
              <a:gd name="connsiteY8" fmla="*/ 305511 h 1031792"/>
              <a:gd name="connsiteX9" fmla="*/ 130969 w 836089"/>
              <a:gd name="connsiteY9" fmla="*/ 300749 h 1031792"/>
              <a:gd name="connsiteX10" fmla="*/ 145257 w 836089"/>
              <a:gd name="connsiteY10" fmla="*/ 298368 h 1031792"/>
              <a:gd name="connsiteX11" fmla="*/ 121444 w 836089"/>
              <a:gd name="connsiteY11" fmla="*/ 243599 h 1031792"/>
              <a:gd name="connsiteX12" fmla="*/ 142875 w 836089"/>
              <a:gd name="connsiteY12" fmla="*/ 141205 h 1031792"/>
              <a:gd name="connsiteX13" fmla="*/ 223838 w 836089"/>
              <a:gd name="connsiteY13" fmla="*/ 45955 h 1031792"/>
              <a:gd name="connsiteX14" fmla="*/ 359569 w 836089"/>
              <a:gd name="connsiteY14" fmla="*/ 3093 h 1031792"/>
              <a:gd name="connsiteX15" fmla="*/ 469107 w 836089"/>
              <a:gd name="connsiteY15" fmla="*/ 10236 h 1031792"/>
              <a:gd name="connsiteX16" fmla="*/ 547688 w 836089"/>
              <a:gd name="connsiteY16" fmla="*/ 65006 h 1031792"/>
              <a:gd name="connsiteX17" fmla="*/ 628650 w 836089"/>
              <a:gd name="connsiteY17" fmla="*/ 134061 h 1031792"/>
              <a:gd name="connsiteX18" fmla="*/ 692944 w 836089"/>
              <a:gd name="connsiteY18" fmla="*/ 122155 h 1031792"/>
              <a:gd name="connsiteX19" fmla="*/ 721519 w 836089"/>
              <a:gd name="connsiteY19" fmla="*/ 215024 h 1031792"/>
              <a:gd name="connsiteX20" fmla="*/ 697707 w 836089"/>
              <a:gd name="connsiteY20" fmla="*/ 267411 h 1031792"/>
              <a:gd name="connsiteX21" fmla="*/ 785813 w 836089"/>
              <a:gd name="connsiteY21" fmla="*/ 288843 h 1031792"/>
              <a:gd name="connsiteX22" fmla="*/ 809625 w 836089"/>
              <a:gd name="connsiteY22" fmla="*/ 345993 h 1031792"/>
              <a:gd name="connsiteX23" fmla="*/ 814388 w 836089"/>
              <a:gd name="connsiteY23" fmla="*/ 424574 h 1031792"/>
              <a:gd name="connsiteX24" fmla="*/ 835819 w 836089"/>
              <a:gd name="connsiteY24" fmla="*/ 526968 h 1031792"/>
              <a:gd name="connsiteX25" fmla="*/ 785813 w 836089"/>
              <a:gd name="connsiteY25" fmla="*/ 641269 h 1031792"/>
              <a:gd name="connsiteX26" fmla="*/ 661988 w 836089"/>
              <a:gd name="connsiteY26" fmla="*/ 681749 h 1031792"/>
              <a:gd name="connsiteX27" fmla="*/ 597694 w 836089"/>
              <a:gd name="connsiteY27" fmla="*/ 622217 h 1031792"/>
              <a:gd name="connsiteX28" fmla="*/ 507206 w 836089"/>
              <a:gd name="connsiteY28" fmla="*/ 717468 h 1031792"/>
              <a:gd name="connsiteX29" fmla="*/ 483394 w 836089"/>
              <a:gd name="connsiteY29" fmla="*/ 865105 h 1031792"/>
              <a:gd name="connsiteX30" fmla="*/ 559594 w 836089"/>
              <a:gd name="connsiteY30" fmla="*/ 991311 h 1031792"/>
              <a:gd name="connsiteX31" fmla="*/ 340519 w 836089"/>
              <a:gd name="connsiteY31" fmla="*/ 1029411 h 1031792"/>
              <a:gd name="connsiteX32" fmla="*/ 288132 w 836089"/>
              <a:gd name="connsiteY32" fmla="*/ 1031792 h 1031792"/>
              <a:gd name="connsiteX33" fmla="*/ 385763 w 836089"/>
              <a:gd name="connsiteY33" fmla="*/ 817480 h 1031792"/>
              <a:gd name="connsiteX34" fmla="*/ 371475 w 836089"/>
              <a:gd name="connsiteY34" fmla="*/ 705561 h 1031792"/>
              <a:gd name="connsiteX35" fmla="*/ 347663 w 836089"/>
              <a:gd name="connsiteY35" fmla="*/ 743661 h 1031792"/>
              <a:gd name="connsiteX36" fmla="*/ 266700 w 836089"/>
              <a:gd name="connsiteY36" fmla="*/ 729374 h 1031792"/>
              <a:gd name="connsiteX37" fmla="*/ 180975 w 836089"/>
              <a:gd name="connsiteY37"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54769 w 836089"/>
              <a:gd name="connsiteY7" fmla="*/ 305511 h 1031792"/>
              <a:gd name="connsiteX8" fmla="*/ 130969 w 836089"/>
              <a:gd name="connsiteY8" fmla="*/ 300749 h 1031792"/>
              <a:gd name="connsiteX9" fmla="*/ 145257 w 836089"/>
              <a:gd name="connsiteY9" fmla="*/ 298368 h 1031792"/>
              <a:gd name="connsiteX10" fmla="*/ 121444 w 836089"/>
              <a:gd name="connsiteY10" fmla="*/ 243599 h 1031792"/>
              <a:gd name="connsiteX11" fmla="*/ 142875 w 836089"/>
              <a:gd name="connsiteY11" fmla="*/ 141205 h 1031792"/>
              <a:gd name="connsiteX12" fmla="*/ 223838 w 836089"/>
              <a:gd name="connsiteY12" fmla="*/ 45955 h 1031792"/>
              <a:gd name="connsiteX13" fmla="*/ 359569 w 836089"/>
              <a:gd name="connsiteY13" fmla="*/ 3093 h 1031792"/>
              <a:gd name="connsiteX14" fmla="*/ 469107 w 836089"/>
              <a:gd name="connsiteY14" fmla="*/ 10236 h 1031792"/>
              <a:gd name="connsiteX15" fmla="*/ 547688 w 836089"/>
              <a:gd name="connsiteY15" fmla="*/ 65006 h 1031792"/>
              <a:gd name="connsiteX16" fmla="*/ 628650 w 836089"/>
              <a:gd name="connsiteY16" fmla="*/ 134061 h 1031792"/>
              <a:gd name="connsiteX17" fmla="*/ 692944 w 836089"/>
              <a:gd name="connsiteY17" fmla="*/ 122155 h 1031792"/>
              <a:gd name="connsiteX18" fmla="*/ 721519 w 836089"/>
              <a:gd name="connsiteY18" fmla="*/ 215024 h 1031792"/>
              <a:gd name="connsiteX19" fmla="*/ 697707 w 836089"/>
              <a:gd name="connsiteY19" fmla="*/ 267411 h 1031792"/>
              <a:gd name="connsiteX20" fmla="*/ 785813 w 836089"/>
              <a:gd name="connsiteY20" fmla="*/ 288843 h 1031792"/>
              <a:gd name="connsiteX21" fmla="*/ 809625 w 836089"/>
              <a:gd name="connsiteY21" fmla="*/ 345993 h 1031792"/>
              <a:gd name="connsiteX22" fmla="*/ 814388 w 836089"/>
              <a:gd name="connsiteY22" fmla="*/ 424574 h 1031792"/>
              <a:gd name="connsiteX23" fmla="*/ 835819 w 836089"/>
              <a:gd name="connsiteY23" fmla="*/ 526968 h 1031792"/>
              <a:gd name="connsiteX24" fmla="*/ 785813 w 836089"/>
              <a:gd name="connsiteY24" fmla="*/ 641269 h 1031792"/>
              <a:gd name="connsiteX25" fmla="*/ 661988 w 836089"/>
              <a:gd name="connsiteY25" fmla="*/ 681749 h 1031792"/>
              <a:gd name="connsiteX26" fmla="*/ 597694 w 836089"/>
              <a:gd name="connsiteY26" fmla="*/ 622217 h 1031792"/>
              <a:gd name="connsiteX27" fmla="*/ 507206 w 836089"/>
              <a:gd name="connsiteY27" fmla="*/ 717468 h 1031792"/>
              <a:gd name="connsiteX28" fmla="*/ 483394 w 836089"/>
              <a:gd name="connsiteY28" fmla="*/ 865105 h 1031792"/>
              <a:gd name="connsiteX29" fmla="*/ 559594 w 836089"/>
              <a:gd name="connsiteY29" fmla="*/ 991311 h 1031792"/>
              <a:gd name="connsiteX30" fmla="*/ 340519 w 836089"/>
              <a:gd name="connsiteY30" fmla="*/ 1029411 h 1031792"/>
              <a:gd name="connsiteX31" fmla="*/ 288132 w 836089"/>
              <a:gd name="connsiteY31" fmla="*/ 1031792 h 1031792"/>
              <a:gd name="connsiteX32" fmla="*/ 385763 w 836089"/>
              <a:gd name="connsiteY32" fmla="*/ 817480 h 1031792"/>
              <a:gd name="connsiteX33" fmla="*/ 371475 w 836089"/>
              <a:gd name="connsiteY33" fmla="*/ 705561 h 1031792"/>
              <a:gd name="connsiteX34" fmla="*/ 347663 w 836089"/>
              <a:gd name="connsiteY34" fmla="*/ 743661 h 1031792"/>
              <a:gd name="connsiteX35" fmla="*/ 266700 w 836089"/>
              <a:gd name="connsiteY35" fmla="*/ 729374 h 1031792"/>
              <a:gd name="connsiteX36" fmla="*/ 180975 w 836089"/>
              <a:gd name="connsiteY36"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54769 w 836089"/>
              <a:gd name="connsiteY7" fmla="*/ 305511 h 1031792"/>
              <a:gd name="connsiteX8" fmla="*/ 130969 w 836089"/>
              <a:gd name="connsiteY8" fmla="*/ 300749 h 1031792"/>
              <a:gd name="connsiteX9" fmla="*/ 145257 w 836089"/>
              <a:gd name="connsiteY9" fmla="*/ 298368 h 1031792"/>
              <a:gd name="connsiteX10" fmla="*/ 121444 w 836089"/>
              <a:gd name="connsiteY10" fmla="*/ 243599 h 1031792"/>
              <a:gd name="connsiteX11" fmla="*/ 142875 w 836089"/>
              <a:gd name="connsiteY11" fmla="*/ 141205 h 1031792"/>
              <a:gd name="connsiteX12" fmla="*/ 223838 w 836089"/>
              <a:gd name="connsiteY12" fmla="*/ 45955 h 1031792"/>
              <a:gd name="connsiteX13" fmla="*/ 359569 w 836089"/>
              <a:gd name="connsiteY13" fmla="*/ 3093 h 1031792"/>
              <a:gd name="connsiteX14" fmla="*/ 469107 w 836089"/>
              <a:gd name="connsiteY14" fmla="*/ 10236 h 1031792"/>
              <a:gd name="connsiteX15" fmla="*/ 547688 w 836089"/>
              <a:gd name="connsiteY15" fmla="*/ 65006 h 1031792"/>
              <a:gd name="connsiteX16" fmla="*/ 628650 w 836089"/>
              <a:gd name="connsiteY16" fmla="*/ 134061 h 1031792"/>
              <a:gd name="connsiteX17" fmla="*/ 692944 w 836089"/>
              <a:gd name="connsiteY17" fmla="*/ 122155 h 1031792"/>
              <a:gd name="connsiteX18" fmla="*/ 721519 w 836089"/>
              <a:gd name="connsiteY18" fmla="*/ 215024 h 1031792"/>
              <a:gd name="connsiteX19" fmla="*/ 697707 w 836089"/>
              <a:gd name="connsiteY19" fmla="*/ 267411 h 1031792"/>
              <a:gd name="connsiteX20" fmla="*/ 785813 w 836089"/>
              <a:gd name="connsiteY20" fmla="*/ 288843 h 1031792"/>
              <a:gd name="connsiteX21" fmla="*/ 809625 w 836089"/>
              <a:gd name="connsiteY21" fmla="*/ 345993 h 1031792"/>
              <a:gd name="connsiteX22" fmla="*/ 814388 w 836089"/>
              <a:gd name="connsiteY22" fmla="*/ 424574 h 1031792"/>
              <a:gd name="connsiteX23" fmla="*/ 835819 w 836089"/>
              <a:gd name="connsiteY23" fmla="*/ 526968 h 1031792"/>
              <a:gd name="connsiteX24" fmla="*/ 785813 w 836089"/>
              <a:gd name="connsiteY24" fmla="*/ 641269 h 1031792"/>
              <a:gd name="connsiteX25" fmla="*/ 661988 w 836089"/>
              <a:gd name="connsiteY25" fmla="*/ 681749 h 1031792"/>
              <a:gd name="connsiteX26" fmla="*/ 597694 w 836089"/>
              <a:gd name="connsiteY26" fmla="*/ 622217 h 1031792"/>
              <a:gd name="connsiteX27" fmla="*/ 507206 w 836089"/>
              <a:gd name="connsiteY27" fmla="*/ 717468 h 1031792"/>
              <a:gd name="connsiteX28" fmla="*/ 483394 w 836089"/>
              <a:gd name="connsiteY28" fmla="*/ 865105 h 1031792"/>
              <a:gd name="connsiteX29" fmla="*/ 559594 w 836089"/>
              <a:gd name="connsiteY29" fmla="*/ 991311 h 1031792"/>
              <a:gd name="connsiteX30" fmla="*/ 340519 w 836089"/>
              <a:gd name="connsiteY30" fmla="*/ 1029411 h 1031792"/>
              <a:gd name="connsiteX31" fmla="*/ 288132 w 836089"/>
              <a:gd name="connsiteY31" fmla="*/ 1031792 h 1031792"/>
              <a:gd name="connsiteX32" fmla="*/ 385763 w 836089"/>
              <a:gd name="connsiteY32" fmla="*/ 817480 h 1031792"/>
              <a:gd name="connsiteX33" fmla="*/ 371475 w 836089"/>
              <a:gd name="connsiteY33" fmla="*/ 705561 h 1031792"/>
              <a:gd name="connsiteX34" fmla="*/ 347663 w 836089"/>
              <a:gd name="connsiteY34" fmla="*/ 743661 h 1031792"/>
              <a:gd name="connsiteX35" fmla="*/ 266700 w 836089"/>
              <a:gd name="connsiteY35" fmla="*/ 729374 h 1031792"/>
              <a:gd name="connsiteX36" fmla="*/ 180975 w 836089"/>
              <a:gd name="connsiteY36"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54769 w 836089"/>
              <a:gd name="connsiteY7" fmla="*/ 305511 h 1031792"/>
              <a:gd name="connsiteX8" fmla="*/ 130969 w 836089"/>
              <a:gd name="connsiteY8" fmla="*/ 300749 h 1031792"/>
              <a:gd name="connsiteX9" fmla="*/ 145257 w 836089"/>
              <a:gd name="connsiteY9" fmla="*/ 298368 h 1031792"/>
              <a:gd name="connsiteX10" fmla="*/ 121444 w 836089"/>
              <a:gd name="connsiteY10" fmla="*/ 243599 h 1031792"/>
              <a:gd name="connsiteX11" fmla="*/ 142875 w 836089"/>
              <a:gd name="connsiteY11" fmla="*/ 141205 h 1031792"/>
              <a:gd name="connsiteX12" fmla="*/ 223838 w 836089"/>
              <a:gd name="connsiteY12" fmla="*/ 45955 h 1031792"/>
              <a:gd name="connsiteX13" fmla="*/ 359569 w 836089"/>
              <a:gd name="connsiteY13" fmla="*/ 3093 h 1031792"/>
              <a:gd name="connsiteX14" fmla="*/ 469107 w 836089"/>
              <a:gd name="connsiteY14" fmla="*/ 10236 h 1031792"/>
              <a:gd name="connsiteX15" fmla="*/ 547688 w 836089"/>
              <a:gd name="connsiteY15" fmla="*/ 65006 h 1031792"/>
              <a:gd name="connsiteX16" fmla="*/ 628650 w 836089"/>
              <a:gd name="connsiteY16" fmla="*/ 134061 h 1031792"/>
              <a:gd name="connsiteX17" fmla="*/ 692944 w 836089"/>
              <a:gd name="connsiteY17" fmla="*/ 122155 h 1031792"/>
              <a:gd name="connsiteX18" fmla="*/ 721519 w 836089"/>
              <a:gd name="connsiteY18" fmla="*/ 215024 h 1031792"/>
              <a:gd name="connsiteX19" fmla="*/ 697707 w 836089"/>
              <a:gd name="connsiteY19" fmla="*/ 267411 h 1031792"/>
              <a:gd name="connsiteX20" fmla="*/ 785813 w 836089"/>
              <a:gd name="connsiteY20" fmla="*/ 288843 h 1031792"/>
              <a:gd name="connsiteX21" fmla="*/ 809625 w 836089"/>
              <a:gd name="connsiteY21" fmla="*/ 345993 h 1031792"/>
              <a:gd name="connsiteX22" fmla="*/ 814388 w 836089"/>
              <a:gd name="connsiteY22" fmla="*/ 424574 h 1031792"/>
              <a:gd name="connsiteX23" fmla="*/ 835819 w 836089"/>
              <a:gd name="connsiteY23" fmla="*/ 526968 h 1031792"/>
              <a:gd name="connsiteX24" fmla="*/ 785813 w 836089"/>
              <a:gd name="connsiteY24" fmla="*/ 641269 h 1031792"/>
              <a:gd name="connsiteX25" fmla="*/ 661988 w 836089"/>
              <a:gd name="connsiteY25" fmla="*/ 681749 h 1031792"/>
              <a:gd name="connsiteX26" fmla="*/ 597694 w 836089"/>
              <a:gd name="connsiteY26" fmla="*/ 622217 h 1031792"/>
              <a:gd name="connsiteX27" fmla="*/ 507206 w 836089"/>
              <a:gd name="connsiteY27" fmla="*/ 717468 h 1031792"/>
              <a:gd name="connsiteX28" fmla="*/ 483394 w 836089"/>
              <a:gd name="connsiteY28" fmla="*/ 865105 h 1031792"/>
              <a:gd name="connsiteX29" fmla="*/ 559594 w 836089"/>
              <a:gd name="connsiteY29" fmla="*/ 991311 h 1031792"/>
              <a:gd name="connsiteX30" fmla="*/ 340519 w 836089"/>
              <a:gd name="connsiteY30" fmla="*/ 1029411 h 1031792"/>
              <a:gd name="connsiteX31" fmla="*/ 288132 w 836089"/>
              <a:gd name="connsiteY31" fmla="*/ 1031792 h 1031792"/>
              <a:gd name="connsiteX32" fmla="*/ 385763 w 836089"/>
              <a:gd name="connsiteY32" fmla="*/ 817480 h 1031792"/>
              <a:gd name="connsiteX33" fmla="*/ 371475 w 836089"/>
              <a:gd name="connsiteY33" fmla="*/ 705561 h 1031792"/>
              <a:gd name="connsiteX34" fmla="*/ 347663 w 836089"/>
              <a:gd name="connsiteY34" fmla="*/ 743661 h 1031792"/>
              <a:gd name="connsiteX35" fmla="*/ 266700 w 836089"/>
              <a:gd name="connsiteY35" fmla="*/ 729374 h 1031792"/>
              <a:gd name="connsiteX36" fmla="*/ 180975 w 836089"/>
              <a:gd name="connsiteY36"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54769 w 836089"/>
              <a:gd name="connsiteY7" fmla="*/ 305511 h 1031792"/>
              <a:gd name="connsiteX8" fmla="*/ 130969 w 836089"/>
              <a:gd name="connsiteY8" fmla="*/ 300749 h 1031792"/>
              <a:gd name="connsiteX9" fmla="*/ 145257 w 836089"/>
              <a:gd name="connsiteY9" fmla="*/ 298368 h 1031792"/>
              <a:gd name="connsiteX10" fmla="*/ 121444 w 836089"/>
              <a:gd name="connsiteY10" fmla="*/ 243599 h 1031792"/>
              <a:gd name="connsiteX11" fmla="*/ 142875 w 836089"/>
              <a:gd name="connsiteY11" fmla="*/ 141205 h 1031792"/>
              <a:gd name="connsiteX12" fmla="*/ 223838 w 836089"/>
              <a:gd name="connsiteY12" fmla="*/ 45955 h 1031792"/>
              <a:gd name="connsiteX13" fmla="*/ 359569 w 836089"/>
              <a:gd name="connsiteY13" fmla="*/ 3093 h 1031792"/>
              <a:gd name="connsiteX14" fmla="*/ 469107 w 836089"/>
              <a:gd name="connsiteY14" fmla="*/ 10236 h 1031792"/>
              <a:gd name="connsiteX15" fmla="*/ 547688 w 836089"/>
              <a:gd name="connsiteY15" fmla="*/ 65006 h 1031792"/>
              <a:gd name="connsiteX16" fmla="*/ 628650 w 836089"/>
              <a:gd name="connsiteY16" fmla="*/ 134061 h 1031792"/>
              <a:gd name="connsiteX17" fmla="*/ 692944 w 836089"/>
              <a:gd name="connsiteY17" fmla="*/ 122155 h 1031792"/>
              <a:gd name="connsiteX18" fmla="*/ 721519 w 836089"/>
              <a:gd name="connsiteY18" fmla="*/ 215024 h 1031792"/>
              <a:gd name="connsiteX19" fmla="*/ 697707 w 836089"/>
              <a:gd name="connsiteY19" fmla="*/ 267411 h 1031792"/>
              <a:gd name="connsiteX20" fmla="*/ 785813 w 836089"/>
              <a:gd name="connsiteY20" fmla="*/ 288843 h 1031792"/>
              <a:gd name="connsiteX21" fmla="*/ 809625 w 836089"/>
              <a:gd name="connsiteY21" fmla="*/ 345993 h 1031792"/>
              <a:gd name="connsiteX22" fmla="*/ 814388 w 836089"/>
              <a:gd name="connsiteY22" fmla="*/ 424574 h 1031792"/>
              <a:gd name="connsiteX23" fmla="*/ 835819 w 836089"/>
              <a:gd name="connsiteY23" fmla="*/ 526968 h 1031792"/>
              <a:gd name="connsiteX24" fmla="*/ 785813 w 836089"/>
              <a:gd name="connsiteY24" fmla="*/ 641269 h 1031792"/>
              <a:gd name="connsiteX25" fmla="*/ 661988 w 836089"/>
              <a:gd name="connsiteY25" fmla="*/ 681749 h 1031792"/>
              <a:gd name="connsiteX26" fmla="*/ 597694 w 836089"/>
              <a:gd name="connsiteY26" fmla="*/ 622217 h 1031792"/>
              <a:gd name="connsiteX27" fmla="*/ 507206 w 836089"/>
              <a:gd name="connsiteY27" fmla="*/ 717468 h 1031792"/>
              <a:gd name="connsiteX28" fmla="*/ 483394 w 836089"/>
              <a:gd name="connsiteY28" fmla="*/ 865105 h 1031792"/>
              <a:gd name="connsiteX29" fmla="*/ 559594 w 836089"/>
              <a:gd name="connsiteY29" fmla="*/ 991311 h 1031792"/>
              <a:gd name="connsiteX30" fmla="*/ 340519 w 836089"/>
              <a:gd name="connsiteY30" fmla="*/ 1029411 h 1031792"/>
              <a:gd name="connsiteX31" fmla="*/ 288132 w 836089"/>
              <a:gd name="connsiteY31" fmla="*/ 1031792 h 1031792"/>
              <a:gd name="connsiteX32" fmla="*/ 385763 w 836089"/>
              <a:gd name="connsiteY32" fmla="*/ 817480 h 1031792"/>
              <a:gd name="connsiteX33" fmla="*/ 371475 w 836089"/>
              <a:gd name="connsiteY33" fmla="*/ 705561 h 1031792"/>
              <a:gd name="connsiteX34" fmla="*/ 347663 w 836089"/>
              <a:gd name="connsiteY34" fmla="*/ 743661 h 1031792"/>
              <a:gd name="connsiteX35" fmla="*/ 266700 w 836089"/>
              <a:gd name="connsiteY35" fmla="*/ 729374 h 1031792"/>
              <a:gd name="connsiteX36" fmla="*/ 180975 w 836089"/>
              <a:gd name="connsiteY36" fmla="*/ 776999 h 1031792"/>
              <a:gd name="connsiteX0" fmla="*/ 180975 w 836089"/>
              <a:gd name="connsiteY0" fmla="*/ 776999 h 1031792"/>
              <a:gd name="connsiteX1" fmla="*/ 169070 w 836089"/>
              <a:gd name="connsiteY1" fmla="*/ 731755 h 1031792"/>
              <a:gd name="connsiteX2" fmla="*/ 33338 w 836089"/>
              <a:gd name="connsiteY2" fmla="*/ 653174 h 1031792"/>
              <a:gd name="connsiteX3" fmla="*/ 0 w 836089"/>
              <a:gd name="connsiteY3" fmla="*/ 574593 h 1031792"/>
              <a:gd name="connsiteX4" fmla="*/ 0 w 836089"/>
              <a:gd name="connsiteY4" fmla="*/ 479343 h 1031792"/>
              <a:gd name="connsiteX5" fmla="*/ 4763 w 836089"/>
              <a:gd name="connsiteY5" fmla="*/ 446005 h 1031792"/>
              <a:gd name="connsiteX6" fmla="*/ 21432 w 836089"/>
              <a:gd name="connsiteY6" fmla="*/ 410286 h 1031792"/>
              <a:gd name="connsiteX7" fmla="*/ 54769 w 836089"/>
              <a:gd name="connsiteY7" fmla="*/ 305511 h 1031792"/>
              <a:gd name="connsiteX8" fmla="*/ 145257 w 836089"/>
              <a:gd name="connsiteY8" fmla="*/ 298368 h 1031792"/>
              <a:gd name="connsiteX9" fmla="*/ 121444 w 836089"/>
              <a:gd name="connsiteY9" fmla="*/ 243599 h 1031792"/>
              <a:gd name="connsiteX10" fmla="*/ 142875 w 836089"/>
              <a:gd name="connsiteY10" fmla="*/ 141205 h 1031792"/>
              <a:gd name="connsiteX11" fmla="*/ 223838 w 836089"/>
              <a:gd name="connsiteY11" fmla="*/ 45955 h 1031792"/>
              <a:gd name="connsiteX12" fmla="*/ 359569 w 836089"/>
              <a:gd name="connsiteY12" fmla="*/ 3093 h 1031792"/>
              <a:gd name="connsiteX13" fmla="*/ 469107 w 836089"/>
              <a:gd name="connsiteY13" fmla="*/ 10236 h 1031792"/>
              <a:gd name="connsiteX14" fmla="*/ 547688 w 836089"/>
              <a:gd name="connsiteY14" fmla="*/ 65006 h 1031792"/>
              <a:gd name="connsiteX15" fmla="*/ 628650 w 836089"/>
              <a:gd name="connsiteY15" fmla="*/ 134061 h 1031792"/>
              <a:gd name="connsiteX16" fmla="*/ 692944 w 836089"/>
              <a:gd name="connsiteY16" fmla="*/ 122155 h 1031792"/>
              <a:gd name="connsiteX17" fmla="*/ 721519 w 836089"/>
              <a:gd name="connsiteY17" fmla="*/ 215024 h 1031792"/>
              <a:gd name="connsiteX18" fmla="*/ 697707 w 836089"/>
              <a:gd name="connsiteY18" fmla="*/ 267411 h 1031792"/>
              <a:gd name="connsiteX19" fmla="*/ 785813 w 836089"/>
              <a:gd name="connsiteY19" fmla="*/ 288843 h 1031792"/>
              <a:gd name="connsiteX20" fmla="*/ 809625 w 836089"/>
              <a:gd name="connsiteY20" fmla="*/ 345993 h 1031792"/>
              <a:gd name="connsiteX21" fmla="*/ 814388 w 836089"/>
              <a:gd name="connsiteY21" fmla="*/ 424574 h 1031792"/>
              <a:gd name="connsiteX22" fmla="*/ 835819 w 836089"/>
              <a:gd name="connsiteY22" fmla="*/ 526968 h 1031792"/>
              <a:gd name="connsiteX23" fmla="*/ 785813 w 836089"/>
              <a:gd name="connsiteY23" fmla="*/ 641269 h 1031792"/>
              <a:gd name="connsiteX24" fmla="*/ 661988 w 836089"/>
              <a:gd name="connsiteY24" fmla="*/ 681749 h 1031792"/>
              <a:gd name="connsiteX25" fmla="*/ 597694 w 836089"/>
              <a:gd name="connsiteY25" fmla="*/ 622217 h 1031792"/>
              <a:gd name="connsiteX26" fmla="*/ 507206 w 836089"/>
              <a:gd name="connsiteY26" fmla="*/ 717468 h 1031792"/>
              <a:gd name="connsiteX27" fmla="*/ 483394 w 836089"/>
              <a:gd name="connsiteY27" fmla="*/ 865105 h 1031792"/>
              <a:gd name="connsiteX28" fmla="*/ 559594 w 836089"/>
              <a:gd name="connsiteY28" fmla="*/ 991311 h 1031792"/>
              <a:gd name="connsiteX29" fmla="*/ 340519 w 836089"/>
              <a:gd name="connsiteY29" fmla="*/ 1029411 h 1031792"/>
              <a:gd name="connsiteX30" fmla="*/ 288132 w 836089"/>
              <a:gd name="connsiteY30" fmla="*/ 1031792 h 1031792"/>
              <a:gd name="connsiteX31" fmla="*/ 385763 w 836089"/>
              <a:gd name="connsiteY31" fmla="*/ 817480 h 1031792"/>
              <a:gd name="connsiteX32" fmla="*/ 371475 w 836089"/>
              <a:gd name="connsiteY32" fmla="*/ 705561 h 1031792"/>
              <a:gd name="connsiteX33" fmla="*/ 347663 w 836089"/>
              <a:gd name="connsiteY33" fmla="*/ 743661 h 1031792"/>
              <a:gd name="connsiteX34" fmla="*/ 266700 w 836089"/>
              <a:gd name="connsiteY34" fmla="*/ 729374 h 1031792"/>
              <a:gd name="connsiteX35" fmla="*/ 180975 w 836089"/>
              <a:gd name="connsiteY35" fmla="*/ 776999 h 1031792"/>
              <a:gd name="connsiteX0" fmla="*/ 180975 w 836089"/>
              <a:gd name="connsiteY0" fmla="*/ 776999 h 1036854"/>
              <a:gd name="connsiteX1" fmla="*/ 169070 w 836089"/>
              <a:gd name="connsiteY1" fmla="*/ 731755 h 1036854"/>
              <a:gd name="connsiteX2" fmla="*/ 33338 w 836089"/>
              <a:gd name="connsiteY2" fmla="*/ 653174 h 1036854"/>
              <a:gd name="connsiteX3" fmla="*/ 0 w 836089"/>
              <a:gd name="connsiteY3" fmla="*/ 574593 h 1036854"/>
              <a:gd name="connsiteX4" fmla="*/ 0 w 836089"/>
              <a:gd name="connsiteY4" fmla="*/ 479343 h 1036854"/>
              <a:gd name="connsiteX5" fmla="*/ 4763 w 836089"/>
              <a:gd name="connsiteY5" fmla="*/ 446005 h 1036854"/>
              <a:gd name="connsiteX6" fmla="*/ 21432 w 836089"/>
              <a:gd name="connsiteY6" fmla="*/ 410286 h 1036854"/>
              <a:gd name="connsiteX7" fmla="*/ 54769 w 836089"/>
              <a:gd name="connsiteY7" fmla="*/ 305511 h 1036854"/>
              <a:gd name="connsiteX8" fmla="*/ 145257 w 836089"/>
              <a:gd name="connsiteY8" fmla="*/ 298368 h 1036854"/>
              <a:gd name="connsiteX9" fmla="*/ 121444 w 836089"/>
              <a:gd name="connsiteY9" fmla="*/ 243599 h 1036854"/>
              <a:gd name="connsiteX10" fmla="*/ 142875 w 836089"/>
              <a:gd name="connsiteY10" fmla="*/ 141205 h 1036854"/>
              <a:gd name="connsiteX11" fmla="*/ 223838 w 836089"/>
              <a:gd name="connsiteY11" fmla="*/ 45955 h 1036854"/>
              <a:gd name="connsiteX12" fmla="*/ 359569 w 836089"/>
              <a:gd name="connsiteY12" fmla="*/ 3093 h 1036854"/>
              <a:gd name="connsiteX13" fmla="*/ 469107 w 836089"/>
              <a:gd name="connsiteY13" fmla="*/ 10236 h 1036854"/>
              <a:gd name="connsiteX14" fmla="*/ 547688 w 836089"/>
              <a:gd name="connsiteY14" fmla="*/ 65006 h 1036854"/>
              <a:gd name="connsiteX15" fmla="*/ 628650 w 836089"/>
              <a:gd name="connsiteY15" fmla="*/ 134061 h 1036854"/>
              <a:gd name="connsiteX16" fmla="*/ 692944 w 836089"/>
              <a:gd name="connsiteY16" fmla="*/ 122155 h 1036854"/>
              <a:gd name="connsiteX17" fmla="*/ 721519 w 836089"/>
              <a:gd name="connsiteY17" fmla="*/ 215024 h 1036854"/>
              <a:gd name="connsiteX18" fmla="*/ 697707 w 836089"/>
              <a:gd name="connsiteY18" fmla="*/ 267411 h 1036854"/>
              <a:gd name="connsiteX19" fmla="*/ 785813 w 836089"/>
              <a:gd name="connsiteY19" fmla="*/ 288843 h 1036854"/>
              <a:gd name="connsiteX20" fmla="*/ 809625 w 836089"/>
              <a:gd name="connsiteY20" fmla="*/ 345993 h 1036854"/>
              <a:gd name="connsiteX21" fmla="*/ 814388 w 836089"/>
              <a:gd name="connsiteY21" fmla="*/ 424574 h 1036854"/>
              <a:gd name="connsiteX22" fmla="*/ 835819 w 836089"/>
              <a:gd name="connsiteY22" fmla="*/ 526968 h 1036854"/>
              <a:gd name="connsiteX23" fmla="*/ 785813 w 836089"/>
              <a:gd name="connsiteY23" fmla="*/ 641269 h 1036854"/>
              <a:gd name="connsiteX24" fmla="*/ 661988 w 836089"/>
              <a:gd name="connsiteY24" fmla="*/ 681749 h 1036854"/>
              <a:gd name="connsiteX25" fmla="*/ 597694 w 836089"/>
              <a:gd name="connsiteY25" fmla="*/ 622217 h 1036854"/>
              <a:gd name="connsiteX26" fmla="*/ 507206 w 836089"/>
              <a:gd name="connsiteY26" fmla="*/ 717468 h 1036854"/>
              <a:gd name="connsiteX27" fmla="*/ 483394 w 836089"/>
              <a:gd name="connsiteY27" fmla="*/ 865105 h 1036854"/>
              <a:gd name="connsiteX28" fmla="*/ 585787 w 836089"/>
              <a:gd name="connsiteY28" fmla="*/ 1017505 h 1036854"/>
              <a:gd name="connsiteX29" fmla="*/ 340519 w 836089"/>
              <a:gd name="connsiteY29" fmla="*/ 1029411 h 1036854"/>
              <a:gd name="connsiteX30" fmla="*/ 288132 w 836089"/>
              <a:gd name="connsiteY30" fmla="*/ 1031792 h 1036854"/>
              <a:gd name="connsiteX31" fmla="*/ 385763 w 836089"/>
              <a:gd name="connsiteY31" fmla="*/ 817480 h 1036854"/>
              <a:gd name="connsiteX32" fmla="*/ 371475 w 836089"/>
              <a:gd name="connsiteY32" fmla="*/ 705561 h 1036854"/>
              <a:gd name="connsiteX33" fmla="*/ 347663 w 836089"/>
              <a:gd name="connsiteY33" fmla="*/ 743661 h 1036854"/>
              <a:gd name="connsiteX34" fmla="*/ 266700 w 836089"/>
              <a:gd name="connsiteY34" fmla="*/ 729374 h 1036854"/>
              <a:gd name="connsiteX35" fmla="*/ 180975 w 836089"/>
              <a:gd name="connsiteY35" fmla="*/ 776999 h 103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0070C0"/>
          </a:solidFill>
        </p:spPr>
        <p:txBody>
          <a:bodyPr lIns="0" tIns="0" rIns="0" bIns="540000" anchor="ctr">
            <a:normAutofit/>
          </a:bodyPr>
          <a:lstStyle/>
          <a:p>
            <a:pPr algn="ctr" eaLnBrk="1" fontAlgn="auto" hangingPunct="1">
              <a:spcBef>
                <a:spcPts val="0"/>
              </a:spcBef>
              <a:spcAft>
                <a:spcPts val="0"/>
              </a:spcAft>
              <a:defRPr/>
            </a:pPr>
            <a:r>
              <a:rPr lang="zh-CN" altLang="en-US" sz="3200" b="1" dirty="0" smtClean="0">
                <a:solidFill>
                  <a:srgbClr val="FFFFFF"/>
                </a:solidFill>
                <a:latin typeface="+mn-ea"/>
                <a:ea typeface="+mn-ea"/>
              </a:rPr>
              <a:t>使命型</a:t>
            </a:r>
            <a:endParaRPr lang="en-US" altLang="zh-CN" sz="3200" b="1" dirty="0" smtClean="0">
              <a:solidFill>
                <a:srgbClr val="FFFFFF"/>
              </a:solidFill>
              <a:latin typeface="+mn-ea"/>
              <a:ea typeface="+mn-ea"/>
            </a:endParaRPr>
          </a:p>
          <a:p>
            <a:pPr algn="ctr" eaLnBrk="1" fontAlgn="auto" hangingPunct="1">
              <a:spcBef>
                <a:spcPts val="0"/>
              </a:spcBef>
              <a:spcAft>
                <a:spcPts val="0"/>
              </a:spcAft>
              <a:defRPr/>
            </a:pPr>
            <a:r>
              <a:rPr lang="zh-CN" altLang="en-US" sz="3200" b="1" dirty="0" smtClean="0">
                <a:solidFill>
                  <a:srgbClr val="FFFFFF"/>
                </a:solidFill>
                <a:latin typeface="+mn-ea"/>
                <a:ea typeface="+mn-ea"/>
              </a:rPr>
              <a:t>政党</a:t>
            </a:r>
            <a:endParaRPr lang="en-US" altLang="zh-CN" sz="3200" b="1" dirty="0">
              <a:solidFill>
                <a:srgbClr val="FFFFFF"/>
              </a:solidFill>
              <a:latin typeface="+mn-ea"/>
              <a:ea typeface="+mn-ea"/>
            </a:endParaRPr>
          </a:p>
        </p:txBody>
      </p:sp>
      <p:sp>
        <p:nvSpPr>
          <p:cNvPr id="49" name="MH_SubTitle_2"/>
          <p:cNvSpPr/>
          <p:nvPr>
            <p:custDataLst>
              <p:tags r:id="rId2"/>
            </p:custDataLst>
          </p:nvPr>
        </p:nvSpPr>
        <p:spPr>
          <a:xfrm>
            <a:off x="1849909" y="2592108"/>
            <a:ext cx="1484091" cy="646331"/>
          </a:xfrm>
          <a:prstGeom prst="rect">
            <a:avLst/>
          </a:prstGeom>
        </p:spPr>
        <p:txBody>
          <a:bodyPr wrap="square">
            <a:spAutoFit/>
          </a:bodyPr>
          <a:lstStyle/>
          <a:p>
            <a:pPr algn="r" eaLnBrk="1" hangingPunct="1">
              <a:lnSpc>
                <a:spcPct val="150000"/>
              </a:lnSpc>
            </a:pPr>
            <a:r>
              <a:rPr lang="zh-CN" altLang="en-US" sz="2400" b="1" dirty="0" smtClean="0">
                <a:solidFill>
                  <a:schemeClr val="bg1">
                    <a:lumMod val="75000"/>
                  </a:schemeClr>
                </a:solidFill>
                <a:latin typeface="+mn-ea"/>
                <a:ea typeface="+mn-ea"/>
              </a:rPr>
              <a:t>思想统一</a:t>
            </a:r>
            <a:endParaRPr lang="en-US" altLang="zh-CN" sz="2400" b="1" dirty="0">
              <a:solidFill>
                <a:schemeClr val="bg1">
                  <a:lumMod val="75000"/>
                </a:schemeClr>
              </a:solidFill>
              <a:latin typeface="+mn-ea"/>
              <a:ea typeface="+mn-ea"/>
            </a:endParaRPr>
          </a:p>
        </p:txBody>
      </p:sp>
      <p:cxnSp>
        <p:nvCxnSpPr>
          <p:cNvPr id="10" name="肘形连接符 9"/>
          <p:cNvCxnSpPr/>
          <p:nvPr/>
        </p:nvCxnSpPr>
        <p:spPr bwMode="auto">
          <a:xfrm flipV="1">
            <a:off x="5870425" y="2970732"/>
            <a:ext cx="2100164" cy="310198"/>
          </a:xfrm>
          <a:prstGeom prst="bentConnector3">
            <a:avLst/>
          </a:prstGeom>
          <a:solidFill>
            <a:schemeClr val="accent1"/>
          </a:solidFill>
          <a:ln w="9525" cap="flat" cmpd="sng" algn="ctr">
            <a:solidFill>
              <a:schemeClr val="bg1">
                <a:lumMod val="75000"/>
              </a:schemeClr>
            </a:solidFill>
            <a:prstDash val="solid"/>
            <a:round/>
            <a:headEnd type="oval"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肘形连接符 11"/>
          <p:cNvCxnSpPr>
            <a:stCxn id="49" idx="3"/>
          </p:cNvCxnSpPr>
          <p:nvPr/>
        </p:nvCxnSpPr>
        <p:spPr bwMode="auto">
          <a:xfrm>
            <a:off x="3334000" y="2915274"/>
            <a:ext cx="2026176" cy="224369"/>
          </a:xfrm>
          <a:prstGeom prst="bentConnector3">
            <a:avLst/>
          </a:prstGeom>
          <a:solidFill>
            <a:schemeClr val="accent1"/>
          </a:solidFill>
          <a:ln w="9525" cap="flat" cmpd="sng" algn="ctr">
            <a:solidFill>
              <a:schemeClr val="bg1">
                <a:lumMod val="75000"/>
              </a:schemeClr>
            </a:solidFill>
            <a:prstDash val="solid"/>
            <a:round/>
            <a:headEnd type="none" w="med" len="med"/>
            <a:tailEnd type="oval"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MH_SubTitle_2"/>
          <p:cNvSpPr/>
          <p:nvPr>
            <p:custDataLst>
              <p:tags r:id="rId3"/>
            </p:custDataLst>
          </p:nvPr>
        </p:nvSpPr>
        <p:spPr>
          <a:xfrm>
            <a:off x="7970367" y="2647566"/>
            <a:ext cx="1584398" cy="646331"/>
          </a:xfrm>
          <a:prstGeom prst="rect">
            <a:avLst/>
          </a:prstGeom>
        </p:spPr>
        <p:txBody>
          <a:bodyPr wrap="square">
            <a:spAutoFit/>
          </a:bodyPr>
          <a:lstStyle/>
          <a:p>
            <a:pPr eaLnBrk="1" hangingPunct="1">
              <a:lnSpc>
                <a:spcPct val="150000"/>
              </a:lnSpc>
            </a:pPr>
            <a:r>
              <a:rPr lang="zh-CN" altLang="en-US" sz="2400" b="1" dirty="0" smtClean="0">
                <a:solidFill>
                  <a:schemeClr val="bg1">
                    <a:lumMod val="75000"/>
                  </a:schemeClr>
                </a:solidFill>
                <a:latin typeface="+mn-ea"/>
                <a:ea typeface="+mn-ea"/>
              </a:rPr>
              <a:t>行动一致</a:t>
            </a:r>
            <a:endParaRPr lang="en-US" altLang="zh-CN" sz="2400" b="1" dirty="0">
              <a:solidFill>
                <a:schemeClr val="bg1">
                  <a:lumMod val="75000"/>
                </a:schemeClr>
              </a:solidFill>
              <a:latin typeface="+mn-ea"/>
              <a:ea typeface="+mn-ea"/>
            </a:endParaRPr>
          </a:p>
        </p:txBody>
      </p:sp>
      <p:sp>
        <p:nvSpPr>
          <p:cNvPr id="13" name="矩形 12"/>
          <p:cNvSpPr/>
          <p:nvPr/>
        </p:nvSpPr>
        <p:spPr>
          <a:xfrm>
            <a:off x="574153" y="3208853"/>
            <a:ext cx="3712096" cy="400110"/>
          </a:xfrm>
          <a:prstGeom prst="rect">
            <a:avLst/>
          </a:prstGeom>
        </p:spPr>
        <p:txBody>
          <a:bodyPr wrap="square">
            <a:spAutoFit/>
          </a:bodyPr>
          <a:lstStyle/>
          <a:p>
            <a:pPr algn="r"/>
            <a:r>
              <a:rPr lang="zh-CN" altLang="en-US" sz="2000" b="1" spc="300" dirty="0">
                <a:solidFill>
                  <a:schemeClr val="bg1">
                    <a:lumMod val="75000"/>
                  </a:schemeClr>
                </a:solidFill>
                <a:latin typeface="汉仪文黑-35W" panose="00020600040101010101" pitchFamily="18" charset="-122"/>
                <a:ea typeface="汉仪文黑-35W" panose="00020600040101010101" pitchFamily="18" charset="-122"/>
              </a:rPr>
              <a:t>党的</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思想道德基础要</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统一</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a:t>
            </a:r>
            <a:endParaRPr lang="zh-CN" altLang="en-US" sz="2000" b="1" dirty="0">
              <a:latin typeface="汉仪文黑-35W" panose="00020600040101010101" pitchFamily="18" charset="-122"/>
              <a:ea typeface="汉仪文黑-35W" panose="00020600040101010101" pitchFamily="18" charset="-122"/>
            </a:endParaRPr>
          </a:p>
        </p:txBody>
      </p:sp>
      <p:sp>
        <p:nvSpPr>
          <p:cNvPr id="15" name="矩形 14"/>
          <p:cNvSpPr/>
          <p:nvPr/>
        </p:nvSpPr>
        <p:spPr>
          <a:xfrm>
            <a:off x="7181513" y="3272597"/>
            <a:ext cx="3453372" cy="707886"/>
          </a:xfrm>
          <a:prstGeom prst="rect">
            <a:avLst/>
          </a:prstGeom>
        </p:spPr>
        <p:txBody>
          <a:bodyPr wrap="square">
            <a:spAutoFit/>
          </a:bodyPr>
          <a:lstStyle/>
          <a:p>
            <a:pPr algn="ct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加强党的政治纪律</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建设，</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要</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行动</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一致</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a:t>
            </a:r>
            <a:endParaRPr lang="zh-CN" altLang="en-US" sz="2000" b="1" spc="300" dirty="0">
              <a:solidFill>
                <a:schemeClr val="bg1">
                  <a:lumMod val="75000"/>
                </a:schemeClr>
              </a:solidFill>
              <a:latin typeface="汉仪文黑-35W" panose="00020600040101010101" pitchFamily="18" charset="-122"/>
              <a:ea typeface="汉仪文黑-35W" panose="00020600040101010101" pitchFamily="18" charset="-122"/>
            </a:endParaRPr>
          </a:p>
        </p:txBody>
      </p:sp>
      <p:cxnSp>
        <p:nvCxnSpPr>
          <p:cNvPr id="69" name="肘形连接符 68"/>
          <p:cNvCxnSpPr/>
          <p:nvPr/>
        </p:nvCxnSpPr>
        <p:spPr bwMode="auto">
          <a:xfrm>
            <a:off x="2714005" y="4280801"/>
            <a:ext cx="2026176" cy="224369"/>
          </a:xfrm>
          <a:prstGeom prst="bentConnector3">
            <a:avLst/>
          </a:prstGeom>
          <a:solidFill>
            <a:schemeClr val="accent1"/>
          </a:solidFill>
          <a:ln w="9525" cap="flat" cmpd="sng" algn="ctr">
            <a:solidFill>
              <a:schemeClr val="bg1">
                <a:lumMod val="75000"/>
              </a:schemeClr>
            </a:solidFill>
            <a:prstDash val="solid"/>
            <a:round/>
            <a:headEnd type="none" w="med" len="med"/>
            <a:tailEnd type="oval"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肘形连接符 69"/>
          <p:cNvCxnSpPr/>
          <p:nvPr/>
        </p:nvCxnSpPr>
        <p:spPr bwMode="auto">
          <a:xfrm flipV="1">
            <a:off x="6528828" y="4558699"/>
            <a:ext cx="2100164" cy="310198"/>
          </a:xfrm>
          <a:prstGeom prst="bentConnector3">
            <a:avLst/>
          </a:prstGeom>
          <a:solidFill>
            <a:schemeClr val="accent1"/>
          </a:solidFill>
          <a:ln w="9525" cap="flat" cmpd="sng" algn="ctr">
            <a:solidFill>
              <a:schemeClr val="bg1">
                <a:lumMod val="75000"/>
              </a:schemeClr>
            </a:solidFill>
            <a:prstDash val="solid"/>
            <a:round/>
            <a:headEnd type="oval"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 name="MH_SubTitle_2"/>
          <p:cNvSpPr/>
          <p:nvPr>
            <p:custDataLst>
              <p:tags r:id="rId4"/>
            </p:custDataLst>
          </p:nvPr>
        </p:nvSpPr>
        <p:spPr>
          <a:xfrm>
            <a:off x="1561877" y="3933056"/>
            <a:ext cx="1152128" cy="646331"/>
          </a:xfrm>
          <a:prstGeom prst="rect">
            <a:avLst/>
          </a:prstGeom>
        </p:spPr>
        <p:txBody>
          <a:bodyPr wrap="square">
            <a:spAutoFit/>
          </a:bodyPr>
          <a:lstStyle/>
          <a:p>
            <a:pPr algn="r" eaLnBrk="1" hangingPunct="1">
              <a:lnSpc>
                <a:spcPct val="150000"/>
              </a:lnSpc>
            </a:pPr>
            <a:r>
              <a:rPr lang="zh-CN" altLang="en-US" sz="2400" b="1" dirty="0" smtClean="0">
                <a:solidFill>
                  <a:schemeClr val="bg1">
                    <a:lumMod val="75000"/>
                  </a:schemeClr>
                </a:solidFill>
                <a:latin typeface="+mn-ea"/>
                <a:ea typeface="+mn-ea"/>
              </a:rPr>
              <a:t>形象好</a:t>
            </a:r>
            <a:endParaRPr lang="en-US" altLang="zh-CN" sz="2400" b="1" dirty="0">
              <a:solidFill>
                <a:schemeClr val="bg1">
                  <a:lumMod val="75000"/>
                </a:schemeClr>
              </a:solidFill>
              <a:latin typeface="+mn-ea"/>
              <a:ea typeface="+mn-ea"/>
            </a:endParaRPr>
          </a:p>
        </p:txBody>
      </p:sp>
      <p:sp>
        <p:nvSpPr>
          <p:cNvPr id="72" name="MH_SubTitle_2"/>
          <p:cNvSpPr/>
          <p:nvPr>
            <p:custDataLst>
              <p:tags r:id="rId5"/>
            </p:custDataLst>
          </p:nvPr>
        </p:nvSpPr>
        <p:spPr>
          <a:xfrm>
            <a:off x="8628992" y="4222566"/>
            <a:ext cx="1141797" cy="646331"/>
          </a:xfrm>
          <a:prstGeom prst="rect">
            <a:avLst/>
          </a:prstGeom>
        </p:spPr>
        <p:txBody>
          <a:bodyPr wrap="square">
            <a:spAutoFit/>
          </a:bodyPr>
          <a:lstStyle/>
          <a:p>
            <a:pPr eaLnBrk="1" hangingPunct="1">
              <a:lnSpc>
                <a:spcPct val="150000"/>
              </a:lnSpc>
            </a:pPr>
            <a:r>
              <a:rPr lang="zh-CN" altLang="en-US" sz="2400" b="1" dirty="0" smtClean="0">
                <a:solidFill>
                  <a:schemeClr val="bg1">
                    <a:lumMod val="75000"/>
                  </a:schemeClr>
                </a:solidFill>
                <a:latin typeface="+mn-ea"/>
                <a:ea typeface="+mn-ea"/>
              </a:rPr>
              <a:t>事业顺</a:t>
            </a:r>
            <a:endParaRPr lang="en-US" altLang="zh-CN" sz="2400" b="1" dirty="0">
              <a:solidFill>
                <a:schemeClr val="bg1">
                  <a:lumMod val="75000"/>
                </a:schemeClr>
              </a:solidFill>
              <a:latin typeface="+mn-ea"/>
              <a:ea typeface="+mn-ea"/>
            </a:endParaRPr>
          </a:p>
        </p:txBody>
      </p:sp>
      <p:sp>
        <p:nvSpPr>
          <p:cNvPr id="20" name="矩形 19"/>
          <p:cNvSpPr/>
          <p:nvPr/>
        </p:nvSpPr>
        <p:spPr>
          <a:xfrm>
            <a:off x="565200" y="4541470"/>
            <a:ext cx="3145481" cy="1631216"/>
          </a:xfrm>
          <a:prstGeom prst="rect">
            <a:avLst/>
          </a:prstGeom>
        </p:spPr>
        <p:txBody>
          <a:bodyPr wrap="square">
            <a:spAutoFit/>
          </a:bodyPr>
          <a:lstStyle/>
          <a:p>
            <a:pPr algn="ct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要加强党同人民群众的血肉联系</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要</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全心全意</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为人民服务</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只有</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党</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的</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形象获得老百姓认同，才</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叫形象好。</a:t>
            </a:r>
            <a:endParaRPr lang="zh-CN" altLang="en-US" sz="2000" b="1" spc="300" dirty="0">
              <a:solidFill>
                <a:schemeClr val="bg1">
                  <a:lumMod val="75000"/>
                </a:schemeClr>
              </a:solidFill>
              <a:latin typeface="汉仪文黑-35W" panose="00020600040101010101" pitchFamily="18" charset="-122"/>
              <a:ea typeface="汉仪文黑-35W" panose="00020600040101010101" pitchFamily="18" charset="-122"/>
            </a:endParaRPr>
          </a:p>
        </p:txBody>
      </p:sp>
      <p:sp>
        <p:nvSpPr>
          <p:cNvPr id="73" name="矩形 72"/>
          <p:cNvSpPr/>
          <p:nvPr/>
        </p:nvSpPr>
        <p:spPr>
          <a:xfrm>
            <a:off x="7628264" y="4868897"/>
            <a:ext cx="3798709" cy="1323439"/>
          </a:xfrm>
          <a:prstGeom prst="rect">
            <a:avLst/>
          </a:prstGeom>
        </p:spPr>
        <p:txBody>
          <a:bodyPr wrap="square">
            <a:spAutoFit/>
          </a:bodyPr>
          <a:lstStyle/>
          <a:p>
            <a:pPr algn="ct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坚持和发展</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中国</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特色</a:t>
            </a:r>
            <a:r>
              <a:rPr lang="zh-CN" altLang="zh-CN" sz="2000" b="1" spc="300" dirty="0" smtClean="0">
                <a:solidFill>
                  <a:schemeClr val="bg1">
                    <a:lumMod val="75000"/>
                  </a:schemeClr>
                </a:solidFill>
                <a:latin typeface="汉仪文黑-35W" panose="00020600040101010101" pitchFamily="18" charset="-122"/>
                <a:ea typeface="汉仪文黑-35W" panose="00020600040101010101" pitchFamily="18" charset="-122"/>
              </a:rPr>
              <a:t>社会主义事业，必须坚持党的基本路线</a:t>
            </a:r>
            <a:r>
              <a:rPr lang="zh-CN" altLang="en-US" sz="2000" b="1" spc="300" dirty="0" smtClean="0">
                <a:solidFill>
                  <a:schemeClr val="bg1">
                    <a:lumMod val="75000"/>
                  </a:schemeClr>
                </a:solidFill>
                <a:latin typeface="汉仪文黑-35W" panose="00020600040101010101" pitchFamily="18" charset="-122"/>
                <a:ea typeface="汉仪文黑-35W" panose="00020600040101010101" pitchFamily="18" charset="-122"/>
              </a:rPr>
              <a:t>不动摇，</a:t>
            </a:r>
            <a:r>
              <a:rPr lang="zh-CN" altLang="zh-CN" sz="2000" b="1" spc="300" dirty="0">
                <a:solidFill>
                  <a:schemeClr val="bg1">
                    <a:lumMod val="75000"/>
                  </a:schemeClr>
                </a:solidFill>
                <a:latin typeface="汉仪文黑-35W" panose="00020600040101010101" pitchFamily="18" charset="-122"/>
                <a:ea typeface="汉仪文黑-35W" panose="00020600040101010101" pitchFamily="18" charset="-122"/>
              </a:rPr>
              <a:t>必须坚持以基本路线为骨架的中国道路。</a:t>
            </a:r>
          </a:p>
        </p:txBody>
      </p:sp>
    </p:spTree>
    <p:extLst>
      <p:ext uri="{BB962C8B-B14F-4D97-AF65-F5344CB8AC3E}">
        <p14:creationId xmlns="" xmlns:p14="http://schemas.microsoft.com/office/powerpoint/2010/main" val="693534454"/>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493362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a:sym typeface="+mn-lt"/>
              </a:rPr>
              <a:t>政党的组织规律是什么？</a:t>
            </a:r>
          </a:p>
        </p:txBody>
      </p:sp>
      <p:sp>
        <p:nvSpPr>
          <p:cNvPr id="24"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40" name="矩形 39"/>
          <p:cNvSpPr/>
          <p:nvPr/>
        </p:nvSpPr>
        <p:spPr>
          <a:xfrm>
            <a:off x="608850" y="1483937"/>
            <a:ext cx="4663245" cy="1048172"/>
          </a:xfrm>
          <a:prstGeom prst="rect">
            <a:avLst/>
          </a:prstGeom>
        </p:spPr>
        <p:txBody>
          <a:bodyPr wrap="square">
            <a:spAutoFit/>
          </a:bodyPr>
          <a:lstStyle/>
          <a:p>
            <a:pPr>
              <a:lnSpc>
                <a:spcPct val="150000"/>
              </a:lnSpc>
            </a:pPr>
            <a:r>
              <a:rPr lang="zh-CN" altLang="zh-CN" sz="2200" dirty="0" smtClean="0">
                <a:solidFill>
                  <a:schemeClr val="bg1">
                    <a:lumMod val="75000"/>
                  </a:schemeClr>
                </a:solidFill>
                <a:latin typeface="+mn-ea"/>
                <a:ea typeface="+mn-ea"/>
              </a:rPr>
              <a:t>党内</a:t>
            </a:r>
            <a:r>
              <a:rPr lang="zh-CN" altLang="zh-CN" sz="2200" dirty="0">
                <a:solidFill>
                  <a:schemeClr val="bg1">
                    <a:lumMod val="75000"/>
                  </a:schemeClr>
                </a:solidFill>
                <a:latin typeface="+mn-ea"/>
                <a:ea typeface="+mn-ea"/>
              </a:rPr>
              <a:t>政治</a:t>
            </a:r>
            <a:r>
              <a:rPr lang="zh-CN" altLang="zh-CN" sz="2200" dirty="0" smtClean="0">
                <a:solidFill>
                  <a:schemeClr val="bg1">
                    <a:lumMod val="75000"/>
                  </a:schemeClr>
                </a:solidFill>
                <a:latin typeface="+mn-ea"/>
                <a:ea typeface="+mn-ea"/>
              </a:rPr>
              <a:t>生活的逻辑框架</a:t>
            </a:r>
            <a:r>
              <a:rPr lang="zh-CN" altLang="en-US" sz="2200" dirty="0" smtClean="0">
                <a:solidFill>
                  <a:schemeClr val="bg1">
                    <a:lumMod val="75000"/>
                  </a:schemeClr>
                </a:solidFill>
                <a:latin typeface="+mn-ea"/>
                <a:ea typeface="+mn-ea"/>
              </a:rPr>
              <a:t>是</a:t>
            </a:r>
            <a:r>
              <a:rPr lang="zh-CN" altLang="zh-CN" sz="2200" dirty="0" smtClean="0">
                <a:solidFill>
                  <a:schemeClr val="bg1">
                    <a:lumMod val="75000"/>
                  </a:schemeClr>
                </a:solidFill>
                <a:latin typeface="+mn-ea"/>
                <a:ea typeface="+mn-ea"/>
              </a:rPr>
              <a:t>符合</a:t>
            </a:r>
            <a:r>
              <a:rPr lang="zh-CN" altLang="zh-CN" sz="2200" dirty="0">
                <a:solidFill>
                  <a:schemeClr val="bg1">
                    <a:lumMod val="75000"/>
                  </a:schemeClr>
                </a:solidFill>
                <a:latin typeface="+mn-ea"/>
                <a:ea typeface="+mn-ea"/>
              </a:rPr>
              <a:t>政党的组织</a:t>
            </a:r>
            <a:r>
              <a:rPr lang="zh-CN" altLang="zh-CN" sz="2200" dirty="0" smtClean="0">
                <a:solidFill>
                  <a:schemeClr val="bg1">
                    <a:lumMod val="75000"/>
                  </a:schemeClr>
                </a:solidFill>
                <a:latin typeface="+mn-ea"/>
                <a:ea typeface="+mn-ea"/>
              </a:rPr>
              <a:t>规律</a:t>
            </a:r>
            <a:r>
              <a:rPr lang="zh-CN" altLang="en-US" sz="2200" dirty="0" smtClean="0">
                <a:solidFill>
                  <a:schemeClr val="bg1">
                    <a:lumMod val="75000"/>
                  </a:schemeClr>
                </a:solidFill>
                <a:latin typeface="+mn-ea"/>
                <a:ea typeface="+mn-ea"/>
              </a:rPr>
              <a:t>的。</a:t>
            </a:r>
            <a:endParaRPr lang="zh-CN" altLang="en-US" sz="2200" dirty="0">
              <a:solidFill>
                <a:schemeClr val="bg1">
                  <a:lumMod val="75000"/>
                </a:schemeClr>
              </a:solidFill>
              <a:latin typeface="+mn-ea"/>
              <a:ea typeface="+mn-ea"/>
            </a:endParaRPr>
          </a:p>
        </p:txBody>
      </p:sp>
      <p:sp>
        <p:nvSpPr>
          <p:cNvPr id="47" name="矩形 46"/>
          <p:cNvSpPr/>
          <p:nvPr/>
        </p:nvSpPr>
        <p:spPr>
          <a:xfrm>
            <a:off x="2055002" y="3346470"/>
            <a:ext cx="2709396" cy="523220"/>
          </a:xfrm>
          <a:prstGeom prst="rect">
            <a:avLst/>
          </a:prstGeom>
        </p:spPr>
        <p:txBody>
          <a:bodyPr wrap="none">
            <a:spAutoFit/>
          </a:bodyPr>
          <a:lstStyle/>
          <a:p>
            <a:r>
              <a:rPr lang="zh-CN" altLang="en-US" sz="2800" b="1" dirty="0">
                <a:solidFill>
                  <a:srgbClr val="C00000"/>
                </a:solidFill>
                <a:latin typeface="+mj-ea"/>
                <a:ea typeface="+mj-ea"/>
              </a:rPr>
              <a:t>政党的组织规律</a:t>
            </a:r>
            <a:endParaRPr lang="zh-CN" altLang="en-US" sz="2800" dirty="0">
              <a:latin typeface="+mj-ea"/>
              <a:ea typeface="+mj-ea"/>
            </a:endParaRPr>
          </a:p>
        </p:txBody>
      </p:sp>
      <p:grpSp>
        <p:nvGrpSpPr>
          <p:cNvPr id="2" name="组合 2"/>
          <p:cNvGrpSpPr/>
          <p:nvPr/>
        </p:nvGrpSpPr>
        <p:grpSpPr>
          <a:xfrm>
            <a:off x="5736109" y="1064788"/>
            <a:ext cx="2506681" cy="2506680"/>
            <a:chOff x="5101960" y="476673"/>
            <a:chExt cx="2506681" cy="2506680"/>
          </a:xfrm>
        </p:grpSpPr>
        <p:pic>
          <p:nvPicPr>
            <p:cNvPr id="42" name="图片 4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4280626" flipH="1">
              <a:off x="5101961" y="476672"/>
              <a:ext cx="2506680" cy="2506681"/>
            </a:xfrm>
            <a:prstGeom prst="rect">
              <a:avLst/>
            </a:prstGeom>
          </p:spPr>
        </p:pic>
        <p:cxnSp>
          <p:nvCxnSpPr>
            <p:cNvPr id="46" name="直接连接符 45"/>
            <p:cNvCxnSpPr/>
            <p:nvPr/>
          </p:nvCxnSpPr>
          <p:spPr>
            <a:xfrm flipH="1">
              <a:off x="5831939" y="1916832"/>
              <a:ext cx="1467409" cy="0"/>
            </a:xfrm>
            <a:prstGeom prst="line">
              <a:avLst/>
            </a:prstGeom>
            <a:noFill/>
            <a:ln w="28575" cap="flat" cmpd="sng" algn="ctr">
              <a:solidFill>
                <a:srgbClr val="624434"/>
              </a:solidFill>
              <a:prstDash val="sysDash"/>
            </a:ln>
            <a:effectLst>
              <a:outerShdw dist="12700" dir="5400000" algn="t" rotWithShape="0">
                <a:sysClr val="window" lastClr="F5F5F5"/>
              </a:outerShdw>
            </a:effectLst>
          </p:spPr>
        </p:cxnSp>
        <p:sp>
          <p:nvSpPr>
            <p:cNvPr id="50" name="矩形 49"/>
            <p:cNvSpPr/>
            <p:nvPr/>
          </p:nvSpPr>
          <p:spPr>
            <a:xfrm>
              <a:off x="5666333" y="1444714"/>
              <a:ext cx="1733167" cy="400110"/>
            </a:xfrm>
            <a:prstGeom prst="rect">
              <a:avLst/>
            </a:prstGeom>
          </p:spPr>
          <p:txBody>
            <a:bodyPr wrap="none">
              <a:spAutoFit/>
            </a:bodyPr>
            <a:lstStyle/>
            <a:p>
              <a:r>
                <a:rPr lang="zh-CN" altLang="en-US" sz="2000" b="1" dirty="0">
                  <a:solidFill>
                    <a:schemeClr val="bg1">
                      <a:lumMod val="75000"/>
                    </a:schemeClr>
                  </a:solidFill>
                  <a:latin typeface="黑体" panose="02010609060101010101" pitchFamily="49" charset="-122"/>
                  <a:ea typeface="黑体" panose="02010609060101010101" pitchFamily="49" charset="-122"/>
                </a:rPr>
                <a:t>发挥组织效力</a:t>
              </a:r>
              <a:endParaRPr lang="zh-CN" altLang="en-US" sz="2000" dirty="0">
                <a:solidFill>
                  <a:schemeClr val="bg1">
                    <a:lumMod val="75000"/>
                  </a:schemeClr>
                </a:solidFill>
              </a:endParaRPr>
            </a:p>
          </p:txBody>
        </p:sp>
        <p:sp>
          <p:nvSpPr>
            <p:cNvPr id="51" name="矩形 50"/>
            <p:cNvSpPr/>
            <p:nvPr/>
          </p:nvSpPr>
          <p:spPr>
            <a:xfrm>
              <a:off x="5850153" y="1857018"/>
              <a:ext cx="1475084" cy="707886"/>
            </a:xfrm>
            <a:prstGeom prst="rect">
              <a:avLst/>
            </a:prstGeom>
          </p:spPr>
          <p:txBody>
            <a:bodyPr wrap="none">
              <a:spAutoFit/>
            </a:bodyPr>
            <a:lstStyle/>
            <a:p>
              <a:pPr algn="ctr"/>
              <a:r>
                <a:rPr lang="zh-CN" altLang="en-US" sz="2000" b="1" dirty="0">
                  <a:solidFill>
                    <a:schemeClr val="bg1">
                      <a:lumMod val="75000"/>
                    </a:schemeClr>
                  </a:solidFill>
                  <a:latin typeface="仿宋_GB2312" pitchFamily="49" charset="-122"/>
                  <a:ea typeface="仿宋_GB2312" pitchFamily="49" charset="-122"/>
                </a:rPr>
                <a:t>如何把</a:t>
              </a:r>
              <a:r>
                <a:rPr lang="zh-CN" altLang="en-US" sz="2000" b="1" dirty="0" smtClean="0">
                  <a:solidFill>
                    <a:schemeClr val="bg1">
                      <a:lumMod val="75000"/>
                    </a:schemeClr>
                  </a:solidFill>
                  <a:latin typeface="仿宋_GB2312" pitchFamily="49" charset="-122"/>
                  <a:ea typeface="仿宋_GB2312" pitchFamily="49" charset="-122"/>
                </a:rPr>
                <a:t>成员</a:t>
              </a:r>
              <a:endParaRPr lang="en-US" altLang="zh-CN" sz="2000" b="1" dirty="0" smtClean="0">
                <a:solidFill>
                  <a:schemeClr val="bg1">
                    <a:lumMod val="75000"/>
                  </a:schemeClr>
                </a:solidFill>
                <a:latin typeface="仿宋_GB2312" pitchFamily="49" charset="-122"/>
                <a:ea typeface="仿宋_GB2312" pitchFamily="49" charset="-122"/>
              </a:endParaRPr>
            </a:p>
            <a:p>
              <a:pPr algn="ctr"/>
              <a:r>
                <a:rPr lang="zh-CN" altLang="zh-CN" sz="2000" b="1" dirty="0" smtClean="0">
                  <a:solidFill>
                    <a:schemeClr val="bg1">
                      <a:lumMod val="75000"/>
                    </a:schemeClr>
                  </a:solidFill>
                  <a:latin typeface="仿宋_GB2312" pitchFamily="49" charset="-122"/>
                  <a:ea typeface="仿宋_GB2312" pitchFamily="49" charset="-122"/>
                </a:rPr>
                <a:t>组织</a:t>
              </a:r>
              <a:r>
                <a:rPr lang="zh-CN" altLang="zh-CN" sz="2000" b="1" dirty="0">
                  <a:solidFill>
                    <a:schemeClr val="bg1">
                      <a:lumMod val="75000"/>
                    </a:schemeClr>
                  </a:solidFill>
                  <a:latin typeface="仿宋_GB2312" pitchFamily="49" charset="-122"/>
                  <a:ea typeface="仿宋_GB2312" pitchFamily="49" charset="-122"/>
                </a:rPr>
                <a:t>起来</a:t>
              </a:r>
              <a:endParaRPr lang="zh-CN" altLang="en-US" sz="2000" dirty="0">
                <a:solidFill>
                  <a:schemeClr val="bg1">
                    <a:lumMod val="75000"/>
                  </a:schemeClr>
                </a:solidFill>
              </a:endParaRPr>
            </a:p>
          </p:txBody>
        </p:sp>
      </p:grpSp>
      <p:grpSp>
        <p:nvGrpSpPr>
          <p:cNvPr id="3" name="组合 1"/>
          <p:cNvGrpSpPr/>
          <p:nvPr/>
        </p:nvGrpSpPr>
        <p:grpSpPr>
          <a:xfrm>
            <a:off x="7817887" y="2052525"/>
            <a:ext cx="3593254" cy="3593254"/>
            <a:chOff x="7279244" y="944035"/>
            <a:chExt cx="3593254" cy="3593254"/>
          </a:xfrm>
        </p:grpSpPr>
        <p:pic>
          <p:nvPicPr>
            <p:cNvPr id="41" name="图片 4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7279244" y="944035"/>
              <a:ext cx="3593254" cy="3593254"/>
            </a:xfrm>
            <a:prstGeom prst="rect">
              <a:avLst/>
            </a:prstGeom>
          </p:spPr>
        </p:pic>
        <p:cxnSp>
          <p:nvCxnSpPr>
            <p:cNvPr id="44" name="直接连接符 43"/>
            <p:cNvCxnSpPr/>
            <p:nvPr/>
          </p:nvCxnSpPr>
          <p:spPr>
            <a:xfrm flipH="1">
              <a:off x="7704147" y="2992608"/>
              <a:ext cx="2043473" cy="0"/>
            </a:xfrm>
            <a:prstGeom prst="line">
              <a:avLst/>
            </a:prstGeom>
            <a:noFill/>
            <a:ln w="28575" cap="flat" cmpd="sng" algn="ctr">
              <a:solidFill>
                <a:srgbClr val="624434"/>
              </a:solidFill>
              <a:prstDash val="sysDash"/>
            </a:ln>
            <a:effectLst>
              <a:outerShdw dist="12700" dir="5400000" algn="t" rotWithShape="0">
                <a:sysClr val="window" lastClr="F5F5F5"/>
              </a:outerShdw>
            </a:effectLst>
          </p:spPr>
        </p:cxnSp>
        <p:sp>
          <p:nvSpPr>
            <p:cNvPr id="52" name="矩形 51"/>
            <p:cNvSpPr/>
            <p:nvPr/>
          </p:nvSpPr>
          <p:spPr>
            <a:xfrm>
              <a:off x="7588086" y="2499590"/>
              <a:ext cx="2249334" cy="400110"/>
            </a:xfrm>
            <a:prstGeom prst="rect">
              <a:avLst/>
            </a:prstGeom>
          </p:spPr>
          <p:txBody>
            <a:bodyPr wrap="none">
              <a:spAutoFit/>
            </a:bodyPr>
            <a:lstStyle/>
            <a:p>
              <a:r>
                <a:rPr lang="zh-CN" altLang="en-US" sz="2000" b="1" dirty="0">
                  <a:solidFill>
                    <a:schemeClr val="bg1">
                      <a:lumMod val="75000"/>
                    </a:schemeClr>
                  </a:solidFill>
                  <a:latin typeface="黑体" panose="02010609060101010101" pitchFamily="49" charset="-122"/>
                  <a:ea typeface="黑体" panose="02010609060101010101" pitchFamily="49" charset="-122"/>
                </a:rPr>
                <a:t>保证组织的代表性</a:t>
              </a:r>
              <a:endParaRPr lang="zh-CN" altLang="en-US" sz="2000" dirty="0">
                <a:solidFill>
                  <a:schemeClr val="bg1">
                    <a:lumMod val="75000"/>
                  </a:schemeClr>
                </a:solidFill>
              </a:endParaRPr>
            </a:p>
          </p:txBody>
        </p:sp>
        <p:sp>
          <p:nvSpPr>
            <p:cNvPr id="53" name="矩形 52"/>
            <p:cNvSpPr/>
            <p:nvPr/>
          </p:nvSpPr>
          <p:spPr>
            <a:xfrm>
              <a:off x="7988341" y="3103059"/>
              <a:ext cx="1475084" cy="707886"/>
            </a:xfrm>
            <a:prstGeom prst="rect">
              <a:avLst/>
            </a:prstGeom>
          </p:spPr>
          <p:txBody>
            <a:bodyPr wrap="none">
              <a:spAutoFit/>
            </a:bodyPr>
            <a:lstStyle/>
            <a:p>
              <a:pPr algn="ctr"/>
              <a:r>
                <a:rPr lang="zh-CN" altLang="en-US" sz="2000" b="1" dirty="0">
                  <a:solidFill>
                    <a:schemeClr val="bg1">
                      <a:lumMod val="75000"/>
                    </a:schemeClr>
                  </a:solidFill>
                  <a:latin typeface="仿宋_GB2312" pitchFamily="49" charset="-122"/>
                  <a:ea typeface="仿宋_GB2312" pitchFamily="49" charset="-122"/>
                </a:rPr>
                <a:t>组织代表</a:t>
              </a:r>
              <a:r>
                <a:rPr lang="zh-CN" altLang="en-US" sz="2000" b="1" dirty="0" smtClean="0">
                  <a:solidFill>
                    <a:schemeClr val="bg1">
                      <a:lumMod val="75000"/>
                    </a:schemeClr>
                  </a:solidFill>
                  <a:latin typeface="仿宋_GB2312" pitchFamily="49" charset="-122"/>
                  <a:ea typeface="仿宋_GB2312" pitchFamily="49" charset="-122"/>
                </a:rPr>
                <a:t>什</a:t>
              </a:r>
              <a:endParaRPr lang="en-US" altLang="zh-CN" sz="2000" b="1" dirty="0" smtClean="0">
                <a:solidFill>
                  <a:schemeClr val="bg1">
                    <a:lumMod val="75000"/>
                  </a:schemeClr>
                </a:solidFill>
                <a:latin typeface="仿宋_GB2312" pitchFamily="49" charset="-122"/>
                <a:ea typeface="仿宋_GB2312" pitchFamily="49" charset="-122"/>
              </a:endParaRPr>
            </a:p>
            <a:p>
              <a:pPr algn="ctr"/>
              <a:r>
                <a:rPr lang="zh-CN" altLang="en-US" sz="2000" b="1" dirty="0" smtClean="0">
                  <a:solidFill>
                    <a:schemeClr val="bg1">
                      <a:lumMod val="75000"/>
                    </a:schemeClr>
                  </a:solidFill>
                  <a:latin typeface="仿宋_GB2312" pitchFamily="49" charset="-122"/>
                  <a:ea typeface="仿宋_GB2312" pitchFamily="49" charset="-122"/>
                </a:rPr>
                <a:t>么</a:t>
              </a:r>
              <a:r>
                <a:rPr lang="zh-CN" altLang="en-US" sz="2000" b="1" dirty="0">
                  <a:solidFill>
                    <a:schemeClr val="bg1">
                      <a:lumMod val="75000"/>
                    </a:schemeClr>
                  </a:solidFill>
                  <a:latin typeface="仿宋_GB2312" pitchFamily="49" charset="-122"/>
                  <a:ea typeface="仿宋_GB2312" pitchFamily="49" charset="-122"/>
                </a:rPr>
                <a:t>人的利益</a:t>
              </a:r>
              <a:endParaRPr lang="zh-CN" altLang="en-US" sz="2000" dirty="0">
                <a:solidFill>
                  <a:schemeClr val="bg1">
                    <a:lumMod val="75000"/>
                  </a:schemeClr>
                </a:solidFill>
              </a:endParaRPr>
            </a:p>
          </p:txBody>
        </p:sp>
      </p:grpSp>
      <p:grpSp>
        <p:nvGrpSpPr>
          <p:cNvPr id="4" name="组合 3"/>
          <p:cNvGrpSpPr/>
          <p:nvPr/>
        </p:nvGrpSpPr>
        <p:grpSpPr>
          <a:xfrm>
            <a:off x="5250805" y="3548508"/>
            <a:ext cx="2949716" cy="2949715"/>
            <a:chOff x="5018261" y="3607561"/>
            <a:chExt cx="2949716" cy="2949715"/>
          </a:xfrm>
        </p:grpSpPr>
        <p:pic>
          <p:nvPicPr>
            <p:cNvPr id="43" name="图片 4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8682884" flipH="1">
              <a:off x="5018261" y="3607561"/>
              <a:ext cx="2949716" cy="2949715"/>
            </a:xfrm>
            <a:prstGeom prst="rect">
              <a:avLst/>
            </a:prstGeom>
          </p:spPr>
        </p:pic>
        <p:cxnSp>
          <p:nvCxnSpPr>
            <p:cNvPr id="45" name="直接连接符 44"/>
            <p:cNvCxnSpPr/>
            <p:nvPr/>
          </p:nvCxnSpPr>
          <p:spPr>
            <a:xfrm flipH="1">
              <a:off x="5674671" y="4725144"/>
              <a:ext cx="1715685" cy="0"/>
            </a:xfrm>
            <a:prstGeom prst="line">
              <a:avLst/>
            </a:prstGeom>
            <a:noFill/>
            <a:ln w="28575" cap="flat" cmpd="sng" algn="ctr">
              <a:solidFill>
                <a:srgbClr val="624434"/>
              </a:solidFill>
              <a:prstDash val="sysDash"/>
            </a:ln>
            <a:effectLst>
              <a:outerShdw dist="12700" dir="5400000" algn="t" rotWithShape="0">
                <a:sysClr val="window" lastClr="F5F5F5"/>
              </a:outerShdw>
            </a:effectLst>
          </p:spPr>
        </p:cxnSp>
        <p:sp>
          <p:nvSpPr>
            <p:cNvPr id="54" name="矩形 53"/>
            <p:cNvSpPr/>
            <p:nvPr/>
          </p:nvSpPr>
          <p:spPr>
            <a:xfrm>
              <a:off x="5847433" y="4005064"/>
              <a:ext cx="1475084" cy="707886"/>
            </a:xfrm>
            <a:prstGeom prst="rect">
              <a:avLst/>
            </a:prstGeom>
          </p:spPr>
          <p:txBody>
            <a:bodyPr wrap="none">
              <a:spAutoFit/>
            </a:bodyPr>
            <a:lstStyle/>
            <a:p>
              <a:pPr algn="ctr"/>
              <a:r>
                <a:rPr lang="zh-CN" altLang="en-US" sz="2000" b="1" dirty="0">
                  <a:solidFill>
                    <a:schemeClr val="bg1">
                      <a:lumMod val="75000"/>
                    </a:schemeClr>
                  </a:solidFill>
                  <a:latin typeface="黑体" panose="02010609060101010101" pitchFamily="49" charset="-122"/>
                  <a:ea typeface="黑体" panose="02010609060101010101" pitchFamily="49" charset="-122"/>
                </a:rPr>
                <a:t>实现组织</a:t>
              </a:r>
              <a:r>
                <a:rPr lang="zh-CN" altLang="en-US" sz="2000" b="1" dirty="0" smtClean="0">
                  <a:solidFill>
                    <a:schemeClr val="bg1">
                      <a:lumMod val="75000"/>
                    </a:schemeClr>
                  </a:solidFill>
                  <a:latin typeface="黑体" panose="02010609060101010101" pitchFamily="49" charset="-122"/>
                  <a:ea typeface="黑体" panose="02010609060101010101" pitchFamily="49" charset="-122"/>
                </a:rPr>
                <a:t>的</a:t>
              </a:r>
              <a:endParaRPr lang="en-US" altLang="zh-CN" sz="2000" b="1" dirty="0" smtClean="0">
                <a:solidFill>
                  <a:schemeClr val="bg1">
                    <a:lumMod val="75000"/>
                  </a:schemeClr>
                </a:solidFill>
                <a:latin typeface="黑体" panose="02010609060101010101" pitchFamily="49" charset="-122"/>
                <a:ea typeface="黑体" panose="02010609060101010101" pitchFamily="49" charset="-122"/>
              </a:endParaRPr>
            </a:p>
            <a:p>
              <a:pPr algn="ctr"/>
              <a:r>
                <a:rPr lang="zh-CN" altLang="en-US" sz="2000" b="1" dirty="0" smtClean="0">
                  <a:solidFill>
                    <a:schemeClr val="bg1">
                      <a:lumMod val="75000"/>
                    </a:schemeClr>
                  </a:solidFill>
                  <a:latin typeface="黑体" panose="02010609060101010101" pitchFamily="49" charset="-122"/>
                  <a:ea typeface="黑体" panose="02010609060101010101" pitchFamily="49" charset="-122"/>
                </a:rPr>
                <a:t>外部</a:t>
              </a:r>
              <a:r>
                <a:rPr lang="zh-CN" altLang="en-US" sz="2000" b="1" dirty="0">
                  <a:solidFill>
                    <a:schemeClr val="bg1">
                      <a:lumMod val="75000"/>
                    </a:schemeClr>
                  </a:solidFill>
                  <a:latin typeface="黑体" panose="02010609060101010101" pitchFamily="49" charset="-122"/>
                  <a:ea typeface="黑体" panose="02010609060101010101" pitchFamily="49" charset="-122"/>
                </a:rPr>
                <a:t>功能</a:t>
              </a:r>
              <a:endParaRPr lang="zh-CN" altLang="en-US" sz="2000" dirty="0">
                <a:solidFill>
                  <a:schemeClr val="bg1">
                    <a:lumMod val="75000"/>
                  </a:schemeClr>
                </a:solidFill>
              </a:endParaRPr>
            </a:p>
          </p:txBody>
        </p:sp>
        <p:sp>
          <p:nvSpPr>
            <p:cNvPr id="55" name="矩形 54"/>
            <p:cNvSpPr/>
            <p:nvPr/>
          </p:nvSpPr>
          <p:spPr>
            <a:xfrm>
              <a:off x="5733366" y="4797152"/>
              <a:ext cx="1733167" cy="707886"/>
            </a:xfrm>
            <a:prstGeom prst="rect">
              <a:avLst/>
            </a:prstGeom>
          </p:spPr>
          <p:txBody>
            <a:bodyPr wrap="none">
              <a:spAutoFit/>
            </a:bodyPr>
            <a:lstStyle/>
            <a:p>
              <a:pPr algn="ctr"/>
              <a:r>
                <a:rPr lang="zh-CN" altLang="en-US" sz="2000" b="1" dirty="0">
                  <a:solidFill>
                    <a:schemeClr val="bg1">
                      <a:lumMod val="75000"/>
                    </a:schemeClr>
                  </a:solidFill>
                  <a:latin typeface="仿宋_GB2312" pitchFamily="49" charset="-122"/>
                  <a:ea typeface="仿宋_GB2312" pitchFamily="49" charset="-122"/>
                </a:rPr>
                <a:t>组织要</a:t>
              </a:r>
              <a:r>
                <a:rPr lang="zh-CN" altLang="en-US" sz="2000" b="1" dirty="0" smtClean="0">
                  <a:solidFill>
                    <a:schemeClr val="bg1">
                      <a:lumMod val="75000"/>
                    </a:schemeClr>
                  </a:solidFill>
                  <a:latin typeface="仿宋_GB2312" pitchFamily="49" charset="-122"/>
                  <a:ea typeface="仿宋_GB2312" pitchFamily="49" charset="-122"/>
                </a:rPr>
                <a:t>完成</a:t>
              </a:r>
              <a:endParaRPr lang="en-US" altLang="zh-CN" sz="2000" b="1" dirty="0" smtClean="0">
                <a:solidFill>
                  <a:schemeClr val="bg1">
                    <a:lumMod val="75000"/>
                  </a:schemeClr>
                </a:solidFill>
                <a:latin typeface="仿宋_GB2312" pitchFamily="49" charset="-122"/>
                <a:ea typeface="仿宋_GB2312" pitchFamily="49" charset="-122"/>
              </a:endParaRPr>
            </a:p>
            <a:p>
              <a:pPr algn="ctr"/>
              <a:r>
                <a:rPr lang="zh-CN" altLang="en-US" sz="2000" b="1" dirty="0" smtClean="0">
                  <a:solidFill>
                    <a:schemeClr val="bg1">
                      <a:lumMod val="75000"/>
                    </a:schemeClr>
                  </a:solidFill>
                  <a:latin typeface="仿宋_GB2312" pitchFamily="49" charset="-122"/>
                  <a:ea typeface="仿宋_GB2312" pitchFamily="49" charset="-122"/>
                </a:rPr>
                <a:t>什么样</a:t>
              </a:r>
              <a:r>
                <a:rPr lang="zh-CN" altLang="en-US" sz="2000" b="1" dirty="0">
                  <a:solidFill>
                    <a:schemeClr val="bg1">
                      <a:lumMod val="75000"/>
                    </a:schemeClr>
                  </a:solidFill>
                  <a:latin typeface="仿宋_GB2312" pitchFamily="49" charset="-122"/>
                  <a:ea typeface="仿宋_GB2312" pitchFamily="49" charset="-122"/>
                </a:rPr>
                <a:t>的使命</a:t>
              </a:r>
              <a:endParaRPr lang="zh-CN" altLang="en-US" sz="2000" dirty="0">
                <a:solidFill>
                  <a:schemeClr val="bg1">
                    <a:lumMod val="75000"/>
                  </a:schemeClr>
                </a:solidFill>
              </a:endParaRPr>
            </a:p>
          </p:txBody>
        </p:sp>
      </p:grpSp>
      <p:sp>
        <p:nvSpPr>
          <p:cNvPr id="56" name="矩形 55"/>
          <p:cNvSpPr/>
          <p:nvPr/>
        </p:nvSpPr>
        <p:spPr>
          <a:xfrm>
            <a:off x="608850" y="4889679"/>
            <a:ext cx="4663245" cy="1107996"/>
          </a:xfrm>
          <a:prstGeom prst="rect">
            <a:avLst/>
          </a:prstGeom>
        </p:spPr>
        <p:txBody>
          <a:bodyPr wrap="square">
            <a:spAutoFit/>
          </a:bodyPr>
          <a:lstStyle/>
          <a:p>
            <a:pPr>
              <a:lnSpc>
                <a:spcPct val="150000"/>
              </a:lnSpc>
            </a:pPr>
            <a:r>
              <a:rPr lang="zh-CN" altLang="zh-CN" sz="2200" dirty="0" smtClean="0">
                <a:solidFill>
                  <a:schemeClr val="bg1">
                    <a:lumMod val="75000"/>
                  </a:schemeClr>
                </a:solidFill>
                <a:latin typeface="+mn-ea"/>
                <a:ea typeface="+mn-ea"/>
              </a:rPr>
              <a:t>中国共产党</a:t>
            </a:r>
            <a:r>
              <a:rPr lang="zh-CN" altLang="zh-CN" sz="2200" dirty="0">
                <a:solidFill>
                  <a:schemeClr val="bg1">
                    <a:lumMod val="75000"/>
                  </a:schemeClr>
                </a:solidFill>
                <a:latin typeface="+mn-ea"/>
                <a:ea typeface="+mn-ea"/>
              </a:rPr>
              <a:t>是一个政治组织</a:t>
            </a:r>
            <a:r>
              <a:rPr lang="zh-CN" altLang="zh-CN" sz="2200" dirty="0" smtClean="0">
                <a:solidFill>
                  <a:schemeClr val="bg1">
                    <a:lumMod val="75000"/>
                  </a:schemeClr>
                </a:solidFill>
                <a:latin typeface="+mn-ea"/>
                <a:ea typeface="+mn-ea"/>
              </a:rPr>
              <a:t>，要发</a:t>
            </a:r>
            <a:endParaRPr lang="en-US" altLang="zh-CN" sz="2200" dirty="0" smtClean="0">
              <a:solidFill>
                <a:schemeClr val="bg1">
                  <a:lumMod val="75000"/>
                </a:schemeClr>
              </a:solidFill>
              <a:latin typeface="+mn-ea"/>
              <a:ea typeface="+mn-ea"/>
            </a:endParaRPr>
          </a:p>
          <a:p>
            <a:pPr>
              <a:lnSpc>
                <a:spcPct val="150000"/>
              </a:lnSpc>
            </a:pPr>
            <a:r>
              <a:rPr lang="zh-CN" altLang="zh-CN" sz="2200" dirty="0" smtClean="0">
                <a:solidFill>
                  <a:schemeClr val="bg1">
                    <a:lumMod val="75000"/>
                  </a:schemeClr>
                </a:solidFill>
                <a:latin typeface="+mn-ea"/>
                <a:ea typeface="+mn-ea"/>
              </a:rPr>
              <a:t>挥</a:t>
            </a:r>
            <a:r>
              <a:rPr lang="zh-CN" altLang="zh-CN" sz="2200" dirty="0">
                <a:solidFill>
                  <a:schemeClr val="bg1">
                    <a:lumMod val="75000"/>
                  </a:schemeClr>
                </a:solidFill>
                <a:latin typeface="+mn-ea"/>
                <a:ea typeface="+mn-ea"/>
              </a:rPr>
              <a:t>效能，</a:t>
            </a:r>
            <a:r>
              <a:rPr lang="zh-CN" altLang="en-US" sz="2200" dirty="0">
                <a:solidFill>
                  <a:schemeClr val="bg1">
                    <a:lumMod val="75000"/>
                  </a:schemeClr>
                </a:solidFill>
                <a:latin typeface="+mn-ea"/>
                <a:ea typeface="+mn-ea"/>
              </a:rPr>
              <a:t>就</a:t>
            </a:r>
            <a:r>
              <a:rPr lang="zh-CN" altLang="zh-CN" sz="2200" dirty="0">
                <a:solidFill>
                  <a:schemeClr val="bg1">
                    <a:lumMod val="75000"/>
                  </a:schemeClr>
                </a:solidFill>
                <a:latin typeface="+mn-ea"/>
                <a:ea typeface="+mn-ea"/>
              </a:rPr>
              <a:t>要符合一般性组织规律。</a:t>
            </a:r>
            <a:endParaRPr lang="zh-CN" altLang="en-US" sz="2200" dirty="0">
              <a:solidFill>
                <a:schemeClr val="bg1">
                  <a:lumMod val="75000"/>
                </a:schemeClr>
              </a:solidFill>
              <a:latin typeface="+mn-ea"/>
              <a:ea typeface="+mn-ea"/>
            </a:endParaRPr>
          </a:p>
        </p:txBody>
      </p:sp>
    </p:spTree>
    <p:extLst>
      <p:ext uri="{BB962C8B-B14F-4D97-AF65-F5344CB8AC3E}">
        <p14:creationId xmlns="" xmlns:p14="http://schemas.microsoft.com/office/powerpoint/2010/main" val="857344172"/>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bwMode="auto">
          <a:xfrm>
            <a:off x="5090269" y="1268760"/>
            <a:ext cx="2016224" cy="2016224"/>
          </a:xfrm>
          <a:prstGeom prst="ellipse">
            <a:avLst/>
          </a:prstGeom>
          <a:solidFill>
            <a:schemeClr val="accent2"/>
          </a:solidFill>
          <a:ln w="1270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6" name="文本框 15"/>
          <p:cNvSpPr txBox="1"/>
          <p:nvPr/>
        </p:nvSpPr>
        <p:spPr>
          <a:xfrm>
            <a:off x="5594325" y="1307376"/>
            <a:ext cx="1040670" cy="1938992"/>
          </a:xfrm>
          <a:prstGeom prst="rect">
            <a:avLst/>
          </a:prstGeom>
          <a:noFill/>
        </p:spPr>
        <p:txBody>
          <a:bodyPr wrap="none" rtlCol="0">
            <a:spAutoFit/>
          </a:bodyPr>
          <a:lstStyle>
            <a:defPPr>
              <a:defRPr lang="zh-CN"/>
            </a:defPPr>
            <a:lvl1pPr>
              <a:defRPr sz="12000" b="1">
                <a:solidFill>
                  <a:schemeClr val="bg2"/>
                </a:solidFill>
                <a:latin typeface="+mj-ea"/>
                <a:ea typeface="+mj-ea"/>
              </a:defRPr>
            </a:lvl1pPr>
          </a:lstStyle>
          <a:p>
            <a:r>
              <a:rPr lang="en-US" altLang="zh-CN" dirty="0" smtClean="0">
                <a:latin typeface="+mn-lt"/>
                <a:ea typeface="+mn-ea"/>
                <a:cs typeface="+mn-ea"/>
                <a:sym typeface="+mn-lt"/>
              </a:rPr>
              <a:t>3</a:t>
            </a:r>
            <a:endParaRPr lang="zh-CN" altLang="en-US" dirty="0">
              <a:latin typeface="+mn-lt"/>
              <a:ea typeface="+mn-ea"/>
              <a:cs typeface="+mn-ea"/>
              <a:sym typeface="+mn-lt"/>
            </a:endParaRPr>
          </a:p>
        </p:txBody>
      </p:sp>
      <p:sp>
        <p:nvSpPr>
          <p:cNvPr id="17" name="文本框 16"/>
          <p:cNvSpPr txBox="1"/>
          <p:nvPr/>
        </p:nvSpPr>
        <p:spPr>
          <a:xfrm>
            <a:off x="2928282" y="3801234"/>
            <a:ext cx="6340197" cy="707886"/>
          </a:xfrm>
          <a:prstGeom prst="rect">
            <a:avLst/>
          </a:prstGeom>
          <a:noFill/>
        </p:spPr>
        <p:txBody>
          <a:bodyPr wrap="none" rtlCol="0">
            <a:spAutoFit/>
          </a:bodyPr>
          <a:lstStyle/>
          <a:p>
            <a:pPr algn="ctr"/>
            <a:r>
              <a:rPr lang="zh-CN" altLang="zh-CN" sz="4000" b="1" dirty="0">
                <a:solidFill>
                  <a:schemeClr val="bg2"/>
                </a:solidFill>
                <a:latin typeface="方正特雅宋_GBK" panose="02000000000000000000" pitchFamily="2" charset="-122"/>
                <a:ea typeface="方正特雅宋_GBK" panose="02000000000000000000" pitchFamily="2" charset="-122"/>
                <a:cs typeface="+mn-ea"/>
              </a:rPr>
              <a:t>加强和规范党内政治</a:t>
            </a:r>
            <a:r>
              <a:rPr lang="zh-CN" altLang="zh-CN" sz="4000" b="1" dirty="0" smtClean="0">
                <a:solidFill>
                  <a:schemeClr val="bg2"/>
                </a:solidFill>
                <a:latin typeface="方正特雅宋_GBK" panose="02000000000000000000" pitchFamily="2" charset="-122"/>
                <a:ea typeface="方正特雅宋_GBK" panose="02000000000000000000" pitchFamily="2" charset="-122"/>
                <a:cs typeface="+mn-ea"/>
              </a:rPr>
              <a:t>生活</a:t>
            </a:r>
            <a:r>
              <a:rPr lang="zh-CN" altLang="en-US" sz="4000" b="1" dirty="0" smtClean="0">
                <a:solidFill>
                  <a:schemeClr val="bg2"/>
                </a:solidFill>
                <a:latin typeface="方正特雅宋_GBK" panose="02000000000000000000" pitchFamily="2" charset="-122"/>
                <a:ea typeface="方正特雅宋_GBK" panose="02000000000000000000" pitchFamily="2" charset="-122"/>
                <a:cs typeface="+mn-ea"/>
              </a:rPr>
              <a:t>的</a:t>
            </a:r>
            <a:endParaRPr lang="zh-CN" altLang="en-US" sz="4000" b="1" dirty="0">
              <a:solidFill>
                <a:schemeClr val="bg2"/>
              </a:solidFill>
              <a:latin typeface="方正特雅宋_GBK" panose="02000000000000000000" pitchFamily="2" charset="-122"/>
              <a:ea typeface="方正特雅宋_GBK" panose="02000000000000000000" pitchFamily="2" charset="-122"/>
              <a:cs typeface="+mn-ea"/>
              <a:sym typeface="+mn-lt"/>
            </a:endParaRPr>
          </a:p>
        </p:txBody>
      </p:sp>
      <p:cxnSp>
        <p:nvCxnSpPr>
          <p:cNvPr id="29" name="直接连接符 28"/>
          <p:cNvCxnSpPr/>
          <p:nvPr/>
        </p:nvCxnSpPr>
        <p:spPr bwMode="auto">
          <a:xfrm flipH="1">
            <a:off x="1216921" y="3717032"/>
            <a:ext cx="9705996"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H="1">
            <a:off x="1201837" y="5733256"/>
            <a:ext cx="9721080"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文本框 7"/>
          <p:cNvSpPr txBox="1"/>
          <p:nvPr/>
        </p:nvSpPr>
        <p:spPr>
          <a:xfrm>
            <a:off x="3873805" y="4567190"/>
            <a:ext cx="4416594" cy="1107996"/>
          </a:xfrm>
          <a:prstGeom prst="rect">
            <a:avLst/>
          </a:prstGeom>
          <a:noFill/>
        </p:spPr>
        <p:txBody>
          <a:bodyPr wrap="none" rtlCol="0">
            <a:spAutoFit/>
          </a:bodyPr>
          <a:lstStyle/>
          <a:p>
            <a:pPr algn="ctr"/>
            <a:r>
              <a:rPr lang="zh-CN" altLang="zh-CN" sz="6600" dirty="0">
                <a:solidFill>
                  <a:schemeClr val="bg2"/>
                </a:solidFill>
                <a:latin typeface="方正特雅宋_GBK" panose="02000000000000000000" pitchFamily="2" charset="-122"/>
                <a:ea typeface="方正特雅宋_GBK" panose="02000000000000000000" pitchFamily="2" charset="-122"/>
                <a:cs typeface="+mn-ea"/>
              </a:rPr>
              <a:t>四个着力点</a:t>
            </a:r>
            <a:endParaRPr lang="zh-CN" altLang="en-US" sz="6600" dirty="0">
              <a:solidFill>
                <a:schemeClr val="bg2"/>
              </a:solidFill>
              <a:latin typeface="方正特雅宋_GBK" panose="02000000000000000000" pitchFamily="2" charset="-122"/>
              <a:ea typeface="方正特雅宋_GBK" panose="02000000000000000000" pitchFamily="2" charset="-122"/>
              <a:cs typeface="+mn-ea"/>
              <a:sym typeface="+mn-lt"/>
            </a:endParaRPr>
          </a:p>
        </p:txBody>
      </p:sp>
    </p:spTree>
    <p:extLst>
      <p:ext uri="{BB962C8B-B14F-4D97-AF65-F5344CB8AC3E}">
        <p14:creationId xmlns="" xmlns:p14="http://schemas.microsoft.com/office/powerpoint/2010/main" val="1044107593"/>
      </p:ext>
    </p:extLst>
  </p:cSld>
  <p:clrMapOvr>
    <a:masterClrMapping/>
  </p:clrMapOvr>
  <mc:AlternateContent xmlns:mc="http://schemas.openxmlformats.org/markup-compatibility/2006">
    <mc:Choice xmlns="" xmlns:p14="http://schemas.microsoft.com/office/powerpoint/2010/main" Requires="p14">
      <p:transition p14:dur="0" advTm="5454"/>
    </mc:Choice>
    <mc:Fallback>
      <p:transition advTm="545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065933" y="260648"/>
            <a:ext cx="280831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坚定</a:t>
            </a:r>
            <a:r>
              <a:rPr lang="zh-CN" altLang="en-US" dirty="0">
                <a:sym typeface="+mn-lt"/>
              </a:rPr>
              <a:t>理想信念</a:t>
            </a:r>
          </a:p>
        </p:txBody>
      </p:sp>
      <p:sp>
        <p:nvSpPr>
          <p:cNvPr id="8" name="Oval 65"/>
          <p:cNvSpPr>
            <a:spLocks noChangeArrowheads="1"/>
          </p:cNvSpPr>
          <p:nvPr/>
        </p:nvSpPr>
        <p:spPr bwMode="auto">
          <a:xfrm rot="10800000" flipV="1">
            <a:off x="8943204" y="5116522"/>
            <a:ext cx="4067945" cy="61673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9" name="Oval 65"/>
          <p:cNvSpPr>
            <a:spLocks noChangeArrowheads="1"/>
          </p:cNvSpPr>
          <p:nvPr/>
        </p:nvSpPr>
        <p:spPr bwMode="auto">
          <a:xfrm rot="10800000" flipV="1">
            <a:off x="-742379" y="5116520"/>
            <a:ext cx="4179954" cy="61673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33208" r="34480"/>
          <a:stretch/>
        </p:blipFill>
        <p:spPr>
          <a:xfrm>
            <a:off x="-15277" y="2058977"/>
            <a:ext cx="12299324" cy="3392939"/>
          </a:xfrm>
          <a:prstGeom prst="rect">
            <a:avLst/>
          </a:prstGeom>
        </p:spPr>
      </p:pic>
      <p:sp>
        <p:nvSpPr>
          <p:cNvPr id="11" name="TextBox 12"/>
          <p:cNvSpPr txBox="1"/>
          <p:nvPr/>
        </p:nvSpPr>
        <p:spPr>
          <a:xfrm>
            <a:off x="2299010" y="1297458"/>
            <a:ext cx="8558710" cy="5232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kern="0" dirty="0" smtClean="0">
                <a:solidFill>
                  <a:schemeClr val="bg1">
                    <a:lumMod val="75000"/>
                  </a:schemeClr>
                </a:solidFill>
                <a:effectLst>
                  <a:innerShdw blurRad="63500" dist="50800" dir="16200000">
                    <a:prstClr val="black">
                      <a:alpha val="50000"/>
                    </a:prstClr>
                  </a:innerShdw>
                </a:effectLst>
                <a:latin typeface="Adidas Unity" pitchFamily="2" charset="0"/>
              </a:rPr>
              <a:t>坚定理想信念是加强和规范党内</a:t>
            </a:r>
            <a:r>
              <a:rPr lang="zh-CN" altLang="en-US" sz="2800" kern="0" dirty="0">
                <a:solidFill>
                  <a:schemeClr val="bg1">
                    <a:lumMod val="75000"/>
                  </a:schemeClr>
                </a:solidFill>
                <a:effectLst>
                  <a:innerShdw blurRad="63500" dist="50800" dir="16200000">
                    <a:prstClr val="black">
                      <a:alpha val="50000"/>
                    </a:prstClr>
                  </a:innerShdw>
                </a:effectLst>
                <a:latin typeface="Adidas Unity" pitchFamily="2" charset="0"/>
              </a:rPr>
              <a:t>政治生活</a:t>
            </a:r>
            <a:r>
              <a:rPr lang="zh-CN" altLang="en-US" sz="2800" kern="0" dirty="0" smtClean="0">
                <a:solidFill>
                  <a:schemeClr val="bg1">
                    <a:lumMod val="75000"/>
                  </a:schemeClr>
                </a:solidFill>
                <a:effectLst>
                  <a:innerShdw blurRad="63500" dist="50800" dir="16200000">
                    <a:prstClr val="black">
                      <a:alpha val="50000"/>
                    </a:prstClr>
                  </a:innerShdw>
                </a:effectLst>
                <a:latin typeface="Adidas Unity" pitchFamily="2" charset="0"/>
              </a:rPr>
              <a:t>的首要任务</a:t>
            </a:r>
            <a:endParaRPr kumimoji="0" lang="zh-CN" altLang="en-US" sz="2800" b="1" i="0" strike="noStrike" kern="0" cap="none" spc="0" normalizeH="0" baseline="0" noProof="0" dirty="0">
              <a:ln>
                <a:noFill/>
              </a:ln>
              <a:solidFill>
                <a:schemeClr val="bg1">
                  <a:lumMod val="75000"/>
                </a:schemeClr>
              </a:solidFill>
              <a:effectLst>
                <a:innerShdw blurRad="63500" dist="50800" dir="16200000">
                  <a:prstClr val="black">
                    <a:alpha val="50000"/>
                  </a:prstClr>
                </a:innerShdw>
              </a:effectLst>
              <a:uLnTx/>
              <a:uFillTx/>
              <a:latin typeface="Adidas Unity" pitchFamily="2" charset="0"/>
            </a:endParaRPr>
          </a:p>
        </p:txBody>
      </p:sp>
      <p:sp>
        <p:nvSpPr>
          <p:cNvPr id="12" name="矩形 11"/>
          <p:cNvSpPr/>
          <p:nvPr/>
        </p:nvSpPr>
        <p:spPr>
          <a:xfrm>
            <a:off x="2650460" y="3029787"/>
            <a:ext cx="7297265" cy="1954381"/>
          </a:xfrm>
          <a:prstGeom prst="rect">
            <a:avLst/>
          </a:prstGeom>
        </p:spPr>
        <p:txBody>
          <a:bodyPr wrap="square">
            <a:spAutoFit/>
          </a:bodyPr>
          <a:lstStyle/>
          <a:p>
            <a:pPr marL="0" indent="0" eaLnBrk="1" hangingPunct="1">
              <a:spcBef>
                <a:spcPct val="50000"/>
              </a:spcBef>
              <a:buFont typeface="Wingdings 2" panose="05020102010507070707" pitchFamily="18" charset="2"/>
              <a:buNone/>
              <a:defRPr/>
            </a:pPr>
            <a:r>
              <a:rPr lang="zh-CN" altLang="en-US" sz="2200" noProof="1" smtClean="0">
                <a:solidFill>
                  <a:schemeClr val="bg1">
                    <a:lumMod val="75000"/>
                  </a:schemeClr>
                </a:solidFill>
                <a:latin typeface="+mn-ea"/>
                <a:ea typeface="+mn-ea"/>
              </a:rPr>
              <a:t>共产主义</a:t>
            </a:r>
            <a:r>
              <a:rPr lang="zh-CN" altLang="en-US" sz="2200" noProof="1">
                <a:solidFill>
                  <a:schemeClr val="bg1">
                    <a:lumMod val="75000"/>
                  </a:schemeClr>
                </a:solidFill>
                <a:latin typeface="+mn-ea"/>
                <a:ea typeface="+mn-ea"/>
              </a:rPr>
              <a:t>远大理想和中国特色社会主义共同理想，是中国共产党人的精神支柱和政治灵魂，也是保持党的团结统一的思想基础。必须高度重视思想政治建设，把坚定理想信念作为开展党内政治生活的首要任务。</a:t>
            </a:r>
          </a:p>
          <a:p>
            <a:pPr marL="0" indent="0" eaLnBrk="1" hangingPunct="1">
              <a:spcBef>
                <a:spcPct val="50000"/>
              </a:spcBef>
              <a:buFont typeface="Wingdings 2" panose="05020102010507070707" pitchFamily="18" charset="2"/>
              <a:buNone/>
              <a:defRPr/>
            </a:pPr>
            <a:r>
              <a:rPr lang="zh-CN" altLang="en-US" sz="2200" noProof="1">
                <a:solidFill>
                  <a:schemeClr val="bg1">
                    <a:lumMod val="75000"/>
                  </a:schemeClr>
                </a:solidFill>
                <a:latin typeface="+mn-ea"/>
                <a:ea typeface="+mn-ea"/>
              </a:rPr>
              <a:t>                                                                </a:t>
            </a:r>
            <a:r>
              <a:rPr lang="zh-CN" altLang="en-US" sz="2200" noProof="1" smtClean="0">
                <a:solidFill>
                  <a:schemeClr val="bg1">
                    <a:lumMod val="75000"/>
                  </a:schemeClr>
                </a:solidFill>
                <a:latin typeface="+mn-ea"/>
                <a:ea typeface="+mn-ea"/>
              </a:rPr>
              <a:t>   </a:t>
            </a:r>
            <a:r>
              <a:rPr lang="en-US" altLang="zh-CN" sz="2200" noProof="1" smtClean="0">
                <a:solidFill>
                  <a:schemeClr val="bg1">
                    <a:lumMod val="75000"/>
                  </a:schemeClr>
                </a:solidFill>
                <a:latin typeface="+mn-ea"/>
                <a:ea typeface="+mn-ea"/>
              </a:rPr>
              <a:t>——</a:t>
            </a:r>
            <a:r>
              <a:rPr lang="zh-CN" altLang="en-US" sz="2200" noProof="1">
                <a:solidFill>
                  <a:schemeClr val="bg1">
                    <a:lumMod val="75000"/>
                  </a:schemeClr>
                </a:solidFill>
                <a:latin typeface="+mn-ea"/>
                <a:ea typeface="+mn-ea"/>
              </a:rPr>
              <a:t>《准则》</a:t>
            </a:r>
          </a:p>
        </p:txBody>
      </p:sp>
      <p:grpSp>
        <p:nvGrpSpPr>
          <p:cNvPr id="2" name="组合 13"/>
          <p:cNvGrpSpPr/>
          <p:nvPr/>
        </p:nvGrpSpPr>
        <p:grpSpPr>
          <a:xfrm>
            <a:off x="381758" y="313246"/>
            <a:ext cx="1491552" cy="479578"/>
            <a:chOff x="430365" y="153582"/>
            <a:chExt cx="1491552" cy="479578"/>
          </a:xfrm>
        </p:grpSpPr>
        <p:sp>
          <p:nvSpPr>
            <p:cNvPr id="15"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6"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1</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016563838"/>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4">
            <a:extLst>
              <a:ext uri="{28A0092B-C50C-407E-A947-70E740481C1C}">
                <a14:useLocalDpi xmlns="" xmlns:a14="http://schemas.microsoft.com/office/drawing/2010/main" val="0"/>
              </a:ext>
            </a:extLst>
          </a:blip>
          <a:srcRect r="7841"/>
          <a:stretch/>
        </p:blipFill>
        <p:spPr>
          <a:xfrm>
            <a:off x="9244027" y="4869160"/>
            <a:ext cx="2952736" cy="1988841"/>
          </a:xfrm>
          <a:prstGeom prst="rect">
            <a:avLst/>
          </a:prstGeom>
        </p:spPr>
      </p:pic>
      <p:pic>
        <p:nvPicPr>
          <p:cNvPr id="27" name="图片 2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3791638" cy="1606627"/>
          </a:xfrm>
          <a:prstGeom prst="rect">
            <a:avLst/>
          </a:prstGeom>
        </p:spPr>
      </p:pic>
      <p:pic>
        <p:nvPicPr>
          <p:cNvPr id="28" name="图片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41797" y="332656"/>
            <a:ext cx="1025281" cy="596660"/>
          </a:xfrm>
          <a:prstGeom prst="rect">
            <a:avLst/>
          </a:prstGeom>
        </p:spPr>
      </p:pic>
      <p:sp>
        <p:nvSpPr>
          <p:cNvPr id="41" name="Freeform 23"/>
          <p:cNvSpPr>
            <a:spLocks/>
          </p:cNvSpPr>
          <p:nvPr/>
        </p:nvSpPr>
        <p:spPr bwMode="auto">
          <a:xfrm>
            <a:off x="2966352" y="1911244"/>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latin typeface="+mn-lt"/>
              <a:ea typeface="+mn-ea"/>
              <a:cs typeface="+mn-ea"/>
              <a:sym typeface="+mn-lt"/>
            </a:endParaRPr>
          </a:p>
        </p:txBody>
      </p:sp>
      <p:sp>
        <p:nvSpPr>
          <p:cNvPr id="42" name="Freeform 24"/>
          <p:cNvSpPr>
            <a:spLocks/>
          </p:cNvSpPr>
          <p:nvPr/>
        </p:nvSpPr>
        <p:spPr bwMode="auto">
          <a:xfrm>
            <a:off x="3745815" y="1911244"/>
            <a:ext cx="7341157"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3" name="Freeform 25"/>
          <p:cNvSpPr>
            <a:spLocks/>
          </p:cNvSpPr>
          <p:nvPr/>
        </p:nvSpPr>
        <p:spPr bwMode="auto">
          <a:xfrm>
            <a:off x="2966352" y="3146215"/>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latin typeface="+mn-lt"/>
              <a:ea typeface="+mn-ea"/>
              <a:cs typeface="+mn-ea"/>
              <a:sym typeface="+mn-lt"/>
            </a:endParaRPr>
          </a:p>
        </p:txBody>
      </p:sp>
      <p:sp>
        <p:nvSpPr>
          <p:cNvPr id="44" name="Freeform 26"/>
          <p:cNvSpPr>
            <a:spLocks/>
          </p:cNvSpPr>
          <p:nvPr/>
        </p:nvSpPr>
        <p:spPr bwMode="auto">
          <a:xfrm>
            <a:off x="3745815" y="3146215"/>
            <a:ext cx="7341157"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5" name="Freeform 27"/>
          <p:cNvSpPr>
            <a:spLocks/>
          </p:cNvSpPr>
          <p:nvPr/>
        </p:nvSpPr>
        <p:spPr bwMode="auto">
          <a:xfrm>
            <a:off x="2966352" y="4368658"/>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latin typeface="+mn-lt"/>
              <a:ea typeface="+mn-ea"/>
              <a:cs typeface="+mn-ea"/>
              <a:sym typeface="+mn-lt"/>
            </a:endParaRPr>
          </a:p>
        </p:txBody>
      </p:sp>
      <p:sp>
        <p:nvSpPr>
          <p:cNvPr id="46" name="Freeform 28"/>
          <p:cNvSpPr>
            <a:spLocks/>
          </p:cNvSpPr>
          <p:nvPr/>
        </p:nvSpPr>
        <p:spPr bwMode="auto">
          <a:xfrm>
            <a:off x="3745815" y="4368658"/>
            <a:ext cx="7341157"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51" name="TextBox 47"/>
          <p:cNvSpPr txBox="1"/>
          <p:nvPr/>
        </p:nvSpPr>
        <p:spPr>
          <a:xfrm>
            <a:off x="3896109" y="1976378"/>
            <a:ext cx="5594832" cy="584775"/>
          </a:xfrm>
          <a:prstGeom prst="rect">
            <a:avLst/>
          </a:prstGeom>
          <a:noFill/>
        </p:spPr>
        <p:txBody>
          <a:bodyPr wrap="square" rtlCol="0">
            <a:spAutoFit/>
          </a:bodyPr>
          <a:lstStyle>
            <a:defPPr>
              <a:defRPr lang="zh-CN"/>
            </a:defPPr>
            <a:lvl1pPr>
              <a:defRPr sz="3200" b="1">
                <a:solidFill>
                  <a:schemeClr val="accent1"/>
                </a:solidFill>
                <a:latin typeface="微软雅黑"/>
                <a:ea typeface="微软雅黑"/>
              </a:defRPr>
            </a:lvl1pPr>
          </a:lstStyle>
          <a:p>
            <a:r>
              <a:rPr lang="zh-CN" altLang="zh-CN" dirty="0"/>
              <a:t>党的十八届六中全会主题</a:t>
            </a:r>
            <a:endParaRPr lang="zh-CN" altLang="en-US" dirty="0">
              <a:latin typeface="方正特雅宋_GBK" panose="02000000000000000000" pitchFamily="2" charset="-122"/>
              <a:ea typeface="方正特雅宋_GBK" panose="02000000000000000000" pitchFamily="2" charset="-122"/>
              <a:cs typeface="+mn-ea"/>
              <a:sym typeface="+mn-lt"/>
            </a:endParaRPr>
          </a:p>
        </p:txBody>
      </p:sp>
      <p:sp>
        <p:nvSpPr>
          <p:cNvPr id="52" name="TextBox 48"/>
          <p:cNvSpPr txBox="1"/>
          <p:nvPr/>
        </p:nvSpPr>
        <p:spPr>
          <a:xfrm>
            <a:off x="3699258" y="3216552"/>
            <a:ext cx="6091570" cy="584775"/>
          </a:xfrm>
          <a:prstGeom prst="rect">
            <a:avLst/>
          </a:prstGeom>
          <a:noFill/>
        </p:spPr>
        <p:txBody>
          <a:bodyPr wrap="square" rtlCol="0">
            <a:spAutoFit/>
          </a:bodyPr>
          <a:lstStyle>
            <a:defPPr>
              <a:defRPr lang="zh-CN"/>
            </a:defPPr>
            <a:lvl1pPr>
              <a:defRPr sz="3200" b="1">
                <a:solidFill>
                  <a:schemeClr val="accent1"/>
                </a:solidFill>
                <a:latin typeface="微软雅黑"/>
                <a:ea typeface="微软雅黑"/>
              </a:defRPr>
            </a:lvl1pPr>
          </a:lstStyle>
          <a:p>
            <a:r>
              <a:rPr lang="zh-CN" altLang="zh-CN" dirty="0"/>
              <a:t>《准则》的主要内容与基本逻辑</a:t>
            </a:r>
            <a:endParaRPr lang="zh-CN" altLang="en-US" dirty="0">
              <a:latin typeface="方正特雅宋_GBK" panose="02000000000000000000" pitchFamily="2" charset="-122"/>
              <a:ea typeface="方正特雅宋_GBK" panose="02000000000000000000" pitchFamily="2" charset="-122"/>
              <a:cs typeface="+mn-ea"/>
              <a:sym typeface="+mn-lt"/>
            </a:endParaRPr>
          </a:p>
        </p:txBody>
      </p:sp>
      <p:sp>
        <p:nvSpPr>
          <p:cNvPr id="53" name="TextBox 55"/>
          <p:cNvSpPr txBox="1"/>
          <p:nvPr/>
        </p:nvSpPr>
        <p:spPr>
          <a:xfrm>
            <a:off x="3896109" y="4451523"/>
            <a:ext cx="7118855" cy="584775"/>
          </a:xfrm>
          <a:prstGeom prst="rect">
            <a:avLst/>
          </a:prstGeom>
          <a:noFill/>
        </p:spPr>
        <p:txBody>
          <a:bodyPr wrap="square" rtlCol="0">
            <a:spAutoFit/>
          </a:bodyPr>
          <a:lstStyle>
            <a:defPPr>
              <a:defRPr lang="zh-CN"/>
            </a:defPPr>
            <a:lvl1pPr>
              <a:defRPr sz="3200" b="1">
                <a:solidFill>
                  <a:schemeClr val="accent1"/>
                </a:solidFill>
                <a:latin typeface="微软雅黑"/>
                <a:ea typeface="微软雅黑"/>
              </a:defRPr>
            </a:lvl1pPr>
          </a:lstStyle>
          <a:p>
            <a:r>
              <a:rPr lang="zh-CN" altLang="zh-CN" dirty="0"/>
              <a:t>加强和规范党内政治生活的四个着力点</a:t>
            </a:r>
            <a:endParaRPr lang="zh-CN" altLang="en-US" dirty="0">
              <a:latin typeface="方正特雅宋_GBK" panose="02000000000000000000" pitchFamily="2" charset="-122"/>
              <a:ea typeface="方正特雅宋_GBK" panose="02000000000000000000" pitchFamily="2" charset="-122"/>
              <a:cs typeface="+mn-ea"/>
              <a:sym typeface="+mn-lt"/>
            </a:endParaRPr>
          </a:p>
        </p:txBody>
      </p:sp>
      <p:sp>
        <p:nvSpPr>
          <p:cNvPr id="56" name="TextBox 58"/>
          <p:cNvSpPr txBox="1"/>
          <p:nvPr/>
        </p:nvSpPr>
        <p:spPr>
          <a:xfrm>
            <a:off x="3128741" y="1945264"/>
            <a:ext cx="288032" cy="646331"/>
          </a:xfrm>
          <a:prstGeom prst="rect">
            <a:avLst/>
          </a:prstGeom>
          <a:noFill/>
        </p:spPr>
        <p:txBody>
          <a:bodyPr wrap="square" rtlCol="0">
            <a:spAutoFit/>
          </a:bodyPr>
          <a:lstStyle/>
          <a:p>
            <a:r>
              <a:rPr lang="en-US" altLang="zh-CN" sz="3600" b="1" dirty="0">
                <a:solidFill>
                  <a:schemeClr val="bg2"/>
                </a:solidFill>
                <a:latin typeface="+mn-lt"/>
                <a:ea typeface="+mn-ea"/>
                <a:cs typeface="+mn-ea"/>
                <a:sym typeface="+mn-lt"/>
              </a:rPr>
              <a:t>1</a:t>
            </a:r>
            <a:endParaRPr lang="zh-CN" altLang="en-US" sz="3600" b="1" dirty="0">
              <a:solidFill>
                <a:schemeClr val="bg2"/>
              </a:solidFill>
              <a:latin typeface="+mn-lt"/>
              <a:ea typeface="+mn-ea"/>
              <a:cs typeface="+mn-ea"/>
              <a:sym typeface="+mn-lt"/>
            </a:endParaRPr>
          </a:p>
        </p:txBody>
      </p:sp>
      <p:sp>
        <p:nvSpPr>
          <p:cNvPr id="57" name="TextBox 59"/>
          <p:cNvSpPr txBox="1"/>
          <p:nvPr/>
        </p:nvSpPr>
        <p:spPr>
          <a:xfrm>
            <a:off x="3146053" y="3163490"/>
            <a:ext cx="288032" cy="646331"/>
          </a:xfrm>
          <a:prstGeom prst="rect">
            <a:avLst/>
          </a:prstGeom>
          <a:noFill/>
        </p:spPr>
        <p:txBody>
          <a:bodyPr wrap="square" rtlCol="0">
            <a:spAutoFit/>
          </a:bodyPr>
          <a:lstStyle/>
          <a:p>
            <a:r>
              <a:rPr lang="en-US" altLang="zh-CN" sz="3600" b="1" dirty="0">
                <a:solidFill>
                  <a:schemeClr val="bg2"/>
                </a:solidFill>
                <a:latin typeface="+mn-lt"/>
                <a:ea typeface="+mn-ea"/>
                <a:cs typeface="+mn-ea"/>
                <a:sym typeface="+mn-lt"/>
              </a:rPr>
              <a:t>2</a:t>
            </a:r>
            <a:endParaRPr lang="zh-CN" altLang="en-US" sz="3600" b="1" dirty="0">
              <a:solidFill>
                <a:schemeClr val="bg2"/>
              </a:solidFill>
              <a:latin typeface="+mn-lt"/>
              <a:ea typeface="+mn-ea"/>
              <a:cs typeface="+mn-ea"/>
              <a:sym typeface="+mn-lt"/>
            </a:endParaRPr>
          </a:p>
        </p:txBody>
      </p:sp>
      <p:sp>
        <p:nvSpPr>
          <p:cNvPr id="58" name="TextBox 60"/>
          <p:cNvSpPr txBox="1"/>
          <p:nvPr/>
        </p:nvSpPr>
        <p:spPr>
          <a:xfrm>
            <a:off x="3146053" y="4402679"/>
            <a:ext cx="347927" cy="646331"/>
          </a:xfrm>
          <a:prstGeom prst="rect">
            <a:avLst/>
          </a:prstGeom>
          <a:noFill/>
        </p:spPr>
        <p:txBody>
          <a:bodyPr wrap="square" rtlCol="0">
            <a:spAutoFit/>
          </a:bodyPr>
          <a:lstStyle/>
          <a:p>
            <a:r>
              <a:rPr lang="en-US" altLang="zh-CN" sz="3600" b="1" dirty="0">
                <a:solidFill>
                  <a:schemeClr val="bg2"/>
                </a:solidFill>
                <a:latin typeface="+mn-lt"/>
                <a:ea typeface="+mn-ea"/>
                <a:cs typeface="+mn-ea"/>
                <a:sym typeface="+mn-lt"/>
              </a:rPr>
              <a:t>3</a:t>
            </a:r>
            <a:endParaRPr lang="zh-CN" altLang="en-US" sz="3600" b="1" dirty="0">
              <a:solidFill>
                <a:schemeClr val="bg2"/>
              </a:solidFill>
              <a:latin typeface="+mn-lt"/>
              <a:ea typeface="+mn-ea"/>
              <a:cs typeface="+mn-ea"/>
              <a:sym typeface="+mn-lt"/>
            </a:endParaRPr>
          </a:p>
        </p:txBody>
      </p:sp>
      <p:sp>
        <p:nvSpPr>
          <p:cNvPr id="39" name="矩形 38"/>
          <p:cNvSpPr/>
          <p:nvPr/>
        </p:nvSpPr>
        <p:spPr bwMode="auto">
          <a:xfrm>
            <a:off x="0" y="6806821"/>
            <a:ext cx="12196763" cy="102357"/>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6" name="椭圆 5"/>
          <p:cNvSpPr/>
          <p:nvPr/>
        </p:nvSpPr>
        <p:spPr bwMode="auto">
          <a:xfrm>
            <a:off x="629432" y="2599056"/>
            <a:ext cx="1922504" cy="192250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grpSp>
        <p:nvGrpSpPr>
          <p:cNvPr id="2" name="Group 4"/>
          <p:cNvGrpSpPr>
            <a:grpSpLocks noChangeAspect="1"/>
          </p:cNvGrpSpPr>
          <p:nvPr/>
        </p:nvGrpSpPr>
        <p:grpSpPr bwMode="auto">
          <a:xfrm>
            <a:off x="884503" y="3138610"/>
            <a:ext cx="1412362" cy="923296"/>
            <a:chOff x="613" y="2002"/>
            <a:chExt cx="953" cy="623"/>
          </a:xfrm>
        </p:grpSpPr>
        <p:sp>
          <p:nvSpPr>
            <p:cNvPr id="10" name="Freeform 5"/>
            <p:cNvSpPr>
              <a:spLocks noEditPoints="1"/>
            </p:cNvSpPr>
            <p:nvPr/>
          </p:nvSpPr>
          <p:spPr bwMode="auto">
            <a:xfrm>
              <a:off x="613" y="2002"/>
              <a:ext cx="953" cy="425"/>
            </a:xfrm>
            <a:custGeom>
              <a:avLst/>
              <a:gdLst>
                <a:gd name="T0" fmla="*/ 474 w 1678"/>
                <a:gd name="T1" fmla="*/ 286 h 736"/>
                <a:gd name="T2" fmla="*/ 188 w 1678"/>
                <a:gd name="T3" fmla="*/ 443 h 736"/>
                <a:gd name="T4" fmla="*/ 474 w 1678"/>
                <a:gd name="T5" fmla="*/ 646 h 736"/>
                <a:gd name="T6" fmla="*/ 188 w 1678"/>
                <a:gd name="T7" fmla="*/ 669 h 736"/>
                <a:gd name="T8" fmla="*/ 474 w 1678"/>
                <a:gd name="T9" fmla="*/ 503 h 736"/>
                <a:gd name="T10" fmla="*/ 188 w 1678"/>
                <a:gd name="T11" fmla="*/ 59 h 736"/>
                <a:gd name="T12" fmla="*/ 474 w 1678"/>
                <a:gd name="T13" fmla="*/ 226 h 736"/>
                <a:gd name="T14" fmla="*/ 188 w 1678"/>
                <a:gd name="T15" fmla="*/ 59 h 736"/>
                <a:gd name="T16" fmla="*/ 571 w 1678"/>
                <a:gd name="T17" fmla="*/ 729 h 736"/>
                <a:gd name="T18" fmla="*/ 662 w 1678"/>
                <a:gd name="T19" fmla="*/ 0 h 736"/>
                <a:gd name="T20" fmla="*/ 0 w 1678"/>
                <a:gd name="T21" fmla="*/ 729 h 736"/>
                <a:gd name="T22" fmla="*/ 1652 w 1678"/>
                <a:gd name="T23" fmla="*/ 388 h 736"/>
                <a:gd name="T24" fmla="*/ 1465 w 1678"/>
                <a:gd name="T25" fmla="*/ 510 h 736"/>
                <a:gd name="T26" fmla="*/ 1139 w 1678"/>
                <a:gd name="T27" fmla="*/ 510 h 736"/>
                <a:gd name="T28" fmla="*/ 953 w 1678"/>
                <a:gd name="T29" fmla="*/ 388 h 736"/>
                <a:gd name="T30" fmla="*/ 1139 w 1678"/>
                <a:gd name="T31" fmla="*/ 510 h 736"/>
                <a:gd name="T32" fmla="*/ 944 w 1678"/>
                <a:gd name="T33" fmla="*/ 732 h 736"/>
                <a:gd name="T34" fmla="*/ 1139 w 1678"/>
                <a:gd name="T35" fmla="*/ 543 h 736"/>
                <a:gd name="T36" fmla="*/ 1465 w 1678"/>
                <a:gd name="T37" fmla="*/ 543 h 736"/>
                <a:gd name="T38" fmla="*/ 1660 w 1678"/>
                <a:gd name="T39" fmla="*/ 732 h 736"/>
                <a:gd name="T40" fmla="*/ 1465 w 1678"/>
                <a:gd name="T41" fmla="*/ 543 h 736"/>
                <a:gd name="T42" fmla="*/ 1426 w 1678"/>
                <a:gd name="T43" fmla="*/ 63 h 736"/>
                <a:gd name="T44" fmla="*/ 991 w 1678"/>
                <a:gd name="T45" fmla="*/ 147 h 736"/>
                <a:gd name="T46" fmla="*/ 1426 w 1678"/>
                <a:gd name="T47" fmla="*/ 208 h 736"/>
                <a:gd name="T48" fmla="*/ 926 w 1678"/>
                <a:gd name="T49" fmla="*/ 291 h 736"/>
                <a:gd name="T50" fmla="*/ 1208 w 1678"/>
                <a:gd name="T51" fmla="*/ 351 h 736"/>
                <a:gd name="T52" fmla="*/ 1186 w 1678"/>
                <a:gd name="T53" fmla="*/ 676 h 736"/>
                <a:gd name="T54" fmla="*/ 1152 w 1678"/>
                <a:gd name="T55" fmla="*/ 736 h 736"/>
                <a:gd name="T56" fmla="*/ 1396 w 1678"/>
                <a:gd name="T57" fmla="*/ 661 h 736"/>
                <a:gd name="T58" fmla="*/ 1678 w 1678"/>
                <a:gd name="T59" fmla="*/ 351 h 736"/>
                <a:gd name="T60" fmla="*/ 1614 w 1678"/>
                <a:gd name="T61" fmla="*/ 291 h 736"/>
                <a:gd name="T62" fmla="*/ 965 w 1678"/>
                <a:gd name="T63" fmla="*/ 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8" h="736">
                  <a:moveTo>
                    <a:pt x="188" y="286"/>
                  </a:moveTo>
                  <a:lnTo>
                    <a:pt x="474" y="286"/>
                  </a:lnTo>
                  <a:lnTo>
                    <a:pt x="474" y="443"/>
                  </a:lnTo>
                  <a:lnTo>
                    <a:pt x="188" y="443"/>
                  </a:lnTo>
                  <a:lnTo>
                    <a:pt x="188" y="286"/>
                  </a:lnTo>
                  <a:close/>
                  <a:moveTo>
                    <a:pt x="474" y="646"/>
                  </a:moveTo>
                  <a:cubicBezTo>
                    <a:pt x="474" y="659"/>
                    <a:pt x="464" y="669"/>
                    <a:pt x="451" y="669"/>
                  </a:cubicBezTo>
                  <a:lnTo>
                    <a:pt x="188" y="669"/>
                  </a:lnTo>
                  <a:lnTo>
                    <a:pt x="188" y="503"/>
                  </a:lnTo>
                  <a:lnTo>
                    <a:pt x="474" y="503"/>
                  </a:lnTo>
                  <a:lnTo>
                    <a:pt x="474" y="646"/>
                  </a:lnTo>
                  <a:close/>
                  <a:moveTo>
                    <a:pt x="188" y="59"/>
                  </a:moveTo>
                  <a:lnTo>
                    <a:pt x="474" y="59"/>
                  </a:lnTo>
                  <a:lnTo>
                    <a:pt x="474" y="226"/>
                  </a:lnTo>
                  <a:lnTo>
                    <a:pt x="188" y="226"/>
                  </a:lnTo>
                  <a:lnTo>
                    <a:pt x="188" y="59"/>
                  </a:lnTo>
                  <a:close/>
                  <a:moveTo>
                    <a:pt x="0" y="729"/>
                  </a:moveTo>
                  <a:lnTo>
                    <a:pt x="571" y="729"/>
                  </a:lnTo>
                  <a:cubicBezTo>
                    <a:pt x="621" y="729"/>
                    <a:pt x="662" y="689"/>
                    <a:pt x="662" y="639"/>
                  </a:cubicBezTo>
                  <a:lnTo>
                    <a:pt x="662" y="0"/>
                  </a:lnTo>
                  <a:lnTo>
                    <a:pt x="0" y="0"/>
                  </a:lnTo>
                  <a:lnTo>
                    <a:pt x="0" y="729"/>
                  </a:lnTo>
                  <a:close/>
                  <a:moveTo>
                    <a:pt x="1627" y="510"/>
                  </a:moveTo>
                  <a:lnTo>
                    <a:pt x="1652" y="388"/>
                  </a:lnTo>
                  <a:lnTo>
                    <a:pt x="1489" y="388"/>
                  </a:lnTo>
                  <a:lnTo>
                    <a:pt x="1465" y="510"/>
                  </a:lnTo>
                  <a:lnTo>
                    <a:pt x="1627" y="510"/>
                  </a:lnTo>
                  <a:close/>
                  <a:moveTo>
                    <a:pt x="1139" y="510"/>
                  </a:moveTo>
                  <a:lnTo>
                    <a:pt x="1115" y="388"/>
                  </a:lnTo>
                  <a:lnTo>
                    <a:pt x="953" y="388"/>
                  </a:lnTo>
                  <a:lnTo>
                    <a:pt x="976" y="510"/>
                  </a:lnTo>
                  <a:lnTo>
                    <a:pt x="1139" y="510"/>
                  </a:lnTo>
                  <a:close/>
                  <a:moveTo>
                    <a:pt x="976" y="543"/>
                  </a:moveTo>
                  <a:lnTo>
                    <a:pt x="944" y="732"/>
                  </a:lnTo>
                  <a:lnTo>
                    <a:pt x="1106" y="732"/>
                  </a:lnTo>
                  <a:lnTo>
                    <a:pt x="1139" y="543"/>
                  </a:lnTo>
                  <a:lnTo>
                    <a:pt x="976" y="543"/>
                  </a:lnTo>
                  <a:close/>
                  <a:moveTo>
                    <a:pt x="1465" y="543"/>
                  </a:moveTo>
                  <a:lnTo>
                    <a:pt x="1497" y="732"/>
                  </a:lnTo>
                  <a:lnTo>
                    <a:pt x="1660" y="732"/>
                  </a:lnTo>
                  <a:lnTo>
                    <a:pt x="1627" y="543"/>
                  </a:lnTo>
                  <a:lnTo>
                    <a:pt x="1465" y="543"/>
                  </a:lnTo>
                  <a:close/>
                  <a:moveTo>
                    <a:pt x="965" y="63"/>
                  </a:moveTo>
                  <a:lnTo>
                    <a:pt x="1426" y="63"/>
                  </a:lnTo>
                  <a:lnTo>
                    <a:pt x="1426" y="147"/>
                  </a:lnTo>
                  <a:lnTo>
                    <a:pt x="991" y="147"/>
                  </a:lnTo>
                  <a:lnTo>
                    <a:pt x="991" y="208"/>
                  </a:lnTo>
                  <a:lnTo>
                    <a:pt x="1426" y="208"/>
                  </a:lnTo>
                  <a:lnTo>
                    <a:pt x="1426" y="291"/>
                  </a:lnTo>
                  <a:lnTo>
                    <a:pt x="926" y="291"/>
                  </a:lnTo>
                  <a:lnTo>
                    <a:pt x="926" y="351"/>
                  </a:lnTo>
                  <a:lnTo>
                    <a:pt x="1208" y="351"/>
                  </a:lnTo>
                  <a:lnTo>
                    <a:pt x="1208" y="653"/>
                  </a:lnTo>
                  <a:cubicBezTo>
                    <a:pt x="1208" y="665"/>
                    <a:pt x="1198" y="676"/>
                    <a:pt x="1186" y="676"/>
                  </a:cubicBezTo>
                  <a:lnTo>
                    <a:pt x="1152" y="676"/>
                  </a:lnTo>
                  <a:lnTo>
                    <a:pt x="1152" y="736"/>
                  </a:lnTo>
                  <a:lnTo>
                    <a:pt x="1321" y="736"/>
                  </a:lnTo>
                  <a:cubicBezTo>
                    <a:pt x="1362" y="736"/>
                    <a:pt x="1396" y="702"/>
                    <a:pt x="1396" y="661"/>
                  </a:cubicBezTo>
                  <a:lnTo>
                    <a:pt x="1396" y="351"/>
                  </a:lnTo>
                  <a:lnTo>
                    <a:pt x="1678" y="351"/>
                  </a:lnTo>
                  <a:lnTo>
                    <a:pt x="1678" y="291"/>
                  </a:lnTo>
                  <a:lnTo>
                    <a:pt x="1614" y="291"/>
                  </a:lnTo>
                  <a:lnTo>
                    <a:pt x="1614" y="2"/>
                  </a:lnTo>
                  <a:lnTo>
                    <a:pt x="965" y="2"/>
                  </a:lnTo>
                  <a:lnTo>
                    <a:pt x="965" y="63"/>
                  </a:lnTo>
                  <a:close/>
                </a:path>
              </a:pathLst>
            </a:custGeom>
            <a:solidFill>
              <a:srgbClr val="FE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1" name="Freeform 6"/>
            <p:cNvSpPr>
              <a:spLocks noEditPoints="1"/>
            </p:cNvSpPr>
            <p:nvPr/>
          </p:nvSpPr>
          <p:spPr bwMode="auto">
            <a:xfrm>
              <a:off x="632" y="2469"/>
              <a:ext cx="893" cy="156"/>
            </a:xfrm>
            <a:custGeom>
              <a:avLst/>
              <a:gdLst>
                <a:gd name="T0" fmla="*/ 38 w 1574"/>
                <a:gd name="T1" fmla="*/ 234 h 270"/>
                <a:gd name="T2" fmla="*/ 133 w 1574"/>
                <a:gd name="T3" fmla="*/ 0 h 270"/>
                <a:gd name="T4" fmla="*/ 216 w 1574"/>
                <a:gd name="T5" fmla="*/ 58 h 270"/>
                <a:gd name="T6" fmla="*/ 40 w 1574"/>
                <a:gd name="T7" fmla="*/ 137 h 270"/>
                <a:gd name="T8" fmla="*/ 231 w 1574"/>
                <a:gd name="T9" fmla="*/ 206 h 270"/>
                <a:gd name="T10" fmla="*/ 307 w 1574"/>
                <a:gd name="T11" fmla="*/ 122 h 270"/>
                <a:gd name="T12" fmla="*/ 435 w 1574"/>
                <a:gd name="T13" fmla="*/ 246 h 270"/>
                <a:gd name="T14" fmla="*/ 370 w 1574"/>
                <a:gd name="T15" fmla="*/ 262 h 270"/>
                <a:gd name="T16" fmla="*/ 372 w 1574"/>
                <a:gd name="T17" fmla="*/ 106 h 270"/>
                <a:gd name="T18" fmla="*/ 663 w 1574"/>
                <a:gd name="T19" fmla="*/ 264 h 270"/>
                <a:gd name="T20" fmla="*/ 651 w 1574"/>
                <a:gd name="T21" fmla="*/ 239 h 270"/>
                <a:gd name="T22" fmla="*/ 561 w 1574"/>
                <a:gd name="T23" fmla="*/ 142 h 270"/>
                <a:gd name="T24" fmla="*/ 595 w 1574"/>
                <a:gd name="T25" fmla="*/ 265 h 270"/>
                <a:gd name="T26" fmla="*/ 528 w 1574"/>
                <a:gd name="T27" fmla="*/ 254 h 270"/>
                <a:gd name="T28" fmla="*/ 512 w 1574"/>
                <a:gd name="T29" fmla="*/ 135 h 270"/>
                <a:gd name="T30" fmla="*/ 561 w 1574"/>
                <a:gd name="T31" fmla="*/ 128 h 270"/>
                <a:gd name="T32" fmla="*/ 677 w 1574"/>
                <a:gd name="T33" fmla="*/ 237 h 270"/>
                <a:gd name="T34" fmla="*/ 706 w 1574"/>
                <a:gd name="T35" fmla="*/ 265 h 270"/>
                <a:gd name="T36" fmla="*/ 856 w 1574"/>
                <a:gd name="T37" fmla="*/ 107 h 270"/>
                <a:gd name="T38" fmla="*/ 805 w 1574"/>
                <a:gd name="T39" fmla="*/ 249 h 270"/>
                <a:gd name="T40" fmla="*/ 839 w 1574"/>
                <a:gd name="T41" fmla="*/ 266 h 270"/>
                <a:gd name="T42" fmla="*/ 773 w 1574"/>
                <a:gd name="T43" fmla="*/ 124 h 270"/>
                <a:gd name="T44" fmla="*/ 777 w 1574"/>
                <a:gd name="T45" fmla="*/ 99 h 270"/>
                <a:gd name="T46" fmla="*/ 916 w 1574"/>
                <a:gd name="T47" fmla="*/ 176 h 270"/>
                <a:gd name="T48" fmla="*/ 1034 w 1574"/>
                <a:gd name="T49" fmla="*/ 224 h 270"/>
                <a:gd name="T50" fmla="*/ 890 w 1574"/>
                <a:gd name="T51" fmla="*/ 186 h 270"/>
                <a:gd name="T52" fmla="*/ 1033 w 1574"/>
                <a:gd name="T53" fmla="*/ 159 h 270"/>
                <a:gd name="T54" fmla="*/ 998 w 1574"/>
                <a:gd name="T55" fmla="*/ 120 h 270"/>
                <a:gd name="T56" fmla="*/ 1274 w 1574"/>
                <a:gd name="T57" fmla="*/ 265 h 270"/>
                <a:gd name="T58" fmla="*/ 1210 w 1574"/>
                <a:gd name="T59" fmla="*/ 255 h 270"/>
                <a:gd name="T60" fmla="*/ 1181 w 1574"/>
                <a:gd name="T61" fmla="*/ 117 h 270"/>
                <a:gd name="T62" fmla="*/ 1163 w 1574"/>
                <a:gd name="T63" fmla="*/ 258 h 270"/>
                <a:gd name="T64" fmla="*/ 1074 w 1574"/>
                <a:gd name="T65" fmla="*/ 258 h 270"/>
                <a:gd name="T66" fmla="*/ 1099 w 1574"/>
                <a:gd name="T67" fmla="*/ 142 h 270"/>
                <a:gd name="T68" fmla="*/ 1129 w 1574"/>
                <a:gd name="T69" fmla="*/ 91 h 270"/>
                <a:gd name="T70" fmla="*/ 1245 w 1574"/>
                <a:gd name="T71" fmla="*/ 155 h 270"/>
                <a:gd name="T72" fmla="*/ 1274 w 1574"/>
                <a:gd name="T73" fmla="*/ 258 h 270"/>
                <a:gd name="T74" fmla="*/ 1368 w 1574"/>
                <a:gd name="T75" fmla="*/ 108 h 270"/>
                <a:gd name="T76" fmla="*/ 1368 w 1574"/>
                <a:gd name="T77" fmla="*/ 222 h 270"/>
                <a:gd name="T78" fmla="*/ 1427 w 1574"/>
                <a:gd name="T79" fmla="*/ 252 h 270"/>
                <a:gd name="T80" fmla="*/ 1341 w 1574"/>
                <a:gd name="T81" fmla="*/ 218 h 270"/>
                <a:gd name="T82" fmla="*/ 1319 w 1574"/>
                <a:gd name="T83" fmla="*/ 116 h 270"/>
                <a:gd name="T84" fmla="*/ 1540 w 1574"/>
                <a:gd name="T85" fmla="*/ 119 h 270"/>
                <a:gd name="T86" fmla="*/ 1527 w 1574"/>
                <a:gd name="T87" fmla="*/ 169 h 270"/>
                <a:gd name="T88" fmla="*/ 1468 w 1574"/>
                <a:gd name="T89" fmla="*/ 259 h 270"/>
                <a:gd name="T90" fmla="*/ 1522 w 1574"/>
                <a:gd name="T91" fmla="*/ 261 h 270"/>
                <a:gd name="T92" fmla="*/ 1475 w 1574"/>
                <a:gd name="T93" fmla="*/ 172 h 270"/>
                <a:gd name="T94" fmla="*/ 1562 w 1574"/>
                <a:gd name="T95" fmla="*/ 10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4" h="270">
                  <a:moveTo>
                    <a:pt x="231" y="206"/>
                  </a:moveTo>
                  <a:cubicBezTo>
                    <a:pt x="228" y="223"/>
                    <a:pt x="224" y="241"/>
                    <a:pt x="218" y="260"/>
                  </a:cubicBezTo>
                  <a:cubicBezTo>
                    <a:pt x="201" y="267"/>
                    <a:pt x="175" y="270"/>
                    <a:pt x="141" y="270"/>
                  </a:cubicBezTo>
                  <a:cubicBezTo>
                    <a:pt x="98" y="270"/>
                    <a:pt x="63" y="258"/>
                    <a:pt x="38" y="234"/>
                  </a:cubicBezTo>
                  <a:cubicBezTo>
                    <a:pt x="12" y="210"/>
                    <a:pt x="0" y="179"/>
                    <a:pt x="0" y="140"/>
                  </a:cubicBezTo>
                  <a:cubicBezTo>
                    <a:pt x="0" y="115"/>
                    <a:pt x="6" y="92"/>
                    <a:pt x="18" y="71"/>
                  </a:cubicBezTo>
                  <a:cubicBezTo>
                    <a:pt x="30" y="49"/>
                    <a:pt x="46" y="32"/>
                    <a:pt x="67" y="19"/>
                  </a:cubicBezTo>
                  <a:cubicBezTo>
                    <a:pt x="87" y="6"/>
                    <a:pt x="109" y="0"/>
                    <a:pt x="133" y="0"/>
                  </a:cubicBezTo>
                  <a:cubicBezTo>
                    <a:pt x="158" y="0"/>
                    <a:pt x="176" y="1"/>
                    <a:pt x="188" y="3"/>
                  </a:cubicBezTo>
                  <a:cubicBezTo>
                    <a:pt x="199" y="6"/>
                    <a:pt x="211" y="10"/>
                    <a:pt x="222" y="17"/>
                  </a:cubicBezTo>
                  <a:cubicBezTo>
                    <a:pt x="224" y="30"/>
                    <a:pt x="224" y="44"/>
                    <a:pt x="224" y="58"/>
                  </a:cubicBezTo>
                  <a:lnTo>
                    <a:pt x="216" y="58"/>
                  </a:lnTo>
                  <a:cubicBezTo>
                    <a:pt x="211" y="42"/>
                    <a:pt x="201" y="30"/>
                    <a:pt x="188" y="21"/>
                  </a:cubicBezTo>
                  <a:cubicBezTo>
                    <a:pt x="175" y="13"/>
                    <a:pt x="159" y="9"/>
                    <a:pt x="141" y="9"/>
                  </a:cubicBezTo>
                  <a:cubicBezTo>
                    <a:pt x="112" y="9"/>
                    <a:pt x="88" y="21"/>
                    <a:pt x="68" y="45"/>
                  </a:cubicBezTo>
                  <a:cubicBezTo>
                    <a:pt x="49" y="69"/>
                    <a:pt x="40" y="100"/>
                    <a:pt x="40" y="137"/>
                  </a:cubicBezTo>
                  <a:cubicBezTo>
                    <a:pt x="40" y="178"/>
                    <a:pt x="48" y="209"/>
                    <a:pt x="65" y="230"/>
                  </a:cubicBezTo>
                  <a:cubicBezTo>
                    <a:pt x="82" y="251"/>
                    <a:pt x="108" y="261"/>
                    <a:pt x="141" y="261"/>
                  </a:cubicBezTo>
                  <a:cubicBezTo>
                    <a:pt x="180" y="261"/>
                    <a:pt x="208" y="243"/>
                    <a:pt x="226" y="206"/>
                  </a:cubicBezTo>
                  <a:lnTo>
                    <a:pt x="231" y="206"/>
                  </a:lnTo>
                  <a:close/>
                  <a:moveTo>
                    <a:pt x="369" y="270"/>
                  </a:moveTo>
                  <a:cubicBezTo>
                    <a:pt x="345" y="270"/>
                    <a:pt x="324" y="262"/>
                    <a:pt x="307" y="246"/>
                  </a:cubicBezTo>
                  <a:cubicBezTo>
                    <a:pt x="291" y="230"/>
                    <a:pt x="282" y="209"/>
                    <a:pt x="282" y="183"/>
                  </a:cubicBezTo>
                  <a:cubicBezTo>
                    <a:pt x="282" y="159"/>
                    <a:pt x="291" y="138"/>
                    <a:pt x="307" y="122"/>
                  </a:cubicBezTo>
                  <a:cubicBezTo>
                    <a:pt x="324" y="106"/>
                    <a:pt x="346" y="98"/>
                    <a:pt x="374" y="98"/>
                  </a:cubicBezTo>
                  <a:cubicBezTo>
                    <a:pt x="399" y="98"/>
                    <a:pt x="420" y="107"/>
                    <a:pt x="436" y="124"/>
                  </a:cubicBezTo>
                  <a:cubicBezTo>
                    <a:pt x="453" y="141"/>
                    <a:pt x="461" y="162"/>
                    <a:pt x="461" y="187"/>
                  </a:cubicBezTo>
                  <a:cubicBezTo>
                    <a:pt x="461" y="210"/>
                    <a:pt x="452" y="229"/>
                    <a:pt x="435" y="246"/>
                  </a:cubicBezTo>
                  <a:cubicBezTo>
                    <a:pt x="418" y="262"/>
                    <a:pt x="396" y="270"/>
                    <a:pt x="369" y="270"/>
                  </a:cubicBezTo>
                  <a:close/>
                  <a:moveTo>
                    <a:pt x="312" y="188"/>
                  </a:moveTo>
                  <a:cubicBezTo>
                    <a:pt x="312" y="211"/>
                    <a:pt x="317" y="229"/>
                    <a:pt x="328" y="242"/>
                  </a:cubicBezTo>
                  <a:cubicBezTo>
                    <a:pt x="339" y="256"/>
                    <a:pt x="353" y="262"/>
                    <a:pt x="370" y="262"/>
                  </a:cubicBezTo>
                  <a:cubicBezTo>
                    <a:pt x="388" y="262"/>
                    <a:pt x="402" y="255"/>
                    <a:pt x="414" y="241"/>
                  </a:cubicBezTo>
                  <a:cubicBezTo>
                    <a:pt x="425" y="227"/>
                    <a:pt x="431" y="208"/>
                    <a:pt x="431" y="185"/>
                  </a:cubicBezTo>
                  <a:cubicBezTo>
                    <a:pt x="431" y="161"/>
                    <a:pt x="426" y="142"/>
                    <a:pt x="415" y="128"/>
                  </a:cubicBezTo>
                  <a:cubicBezTo>
                    <a:pt x="404" y="113"/>
                    <a:pt x="390" y="106"/>
                    <a:pt x="372" y="106"/>
                  </a:cubicBezTo>
                  <a:cubicBezTo>
                    <a:pt x="353" y="106"/>
                    <a:pt x="338" y="113"/>
                    <a:pt x="328" y="127"/>
                  </a:cubicBezTo>
                  <a:cubicBezTo>
                    <a:pt x="317" y="140"/>
                    <a:pt x="312" y="161"/>
                    <a:pt x="312" y="188"/>
                  </a:cubicBezTo>
                  <a:close/>
                  <a:moveTo>
                    <a:pt x="706" y="265"/>
                  </a:moveTo>
                  <a:cubicBezTo>
                    <a:pt x="691" y="264"/>
                    <a:pt x="677" y="264"/>
                    <a:pt x="663" y="264"/>
                  </a:cubicBezTo>
                  <a:cubicBezTo>
                    <a:pt x="648" y="264"/>
                    <a:pt x="634" y="264"/>
                    <a:pt x="619" y="265"/>
                  </a:cubicBezTo>
                  <a:lnTo>
                    <a:pt x="619" y="258"/>
                  </a:lnTo>
                  <a:lnTo>
                    <a:pt x="642" y="255"/>
                  </a:lnTo>
                  <a:cubicBezTo>
                    <a:pt x="648" y="254"/>
                    <a:pt x="651" y="249"/>
                    <a:pt x="651" y="239"/>
                  </a:cubicBezTo>
                  <a:lnTo>
                    <a:pt x="651" y="157"/>
                  </a:lnTo>
                  <a:cubicBezTo>
                    <a:pt x="651" y="145"/>
                    <a:pt x="648" y="135"/>
                    <a:pt x="641" y="128"/>
                  </a:cubicBezTo>
                  <a:cubicBezTo>
                    <a:pt x="634" y="121"/>
                    <a:pt x="625" y="117"/>
                    <a:pt x="613" y="117"/>
                  </a:cubicBezTo>
                  <a:cubicBezTo>
                    <a:pt x="595" y="117"/>
                    <a:pt x="578" y="126"/>
                    <a:pt x="561" y="142"/>
                  </a:cubicBezTo>
                  <a:lnTo>
                    <a:pt x="561" y="243"/>
                  </a:lnTo>
                  <a:cubicBezTo>
                    <a:pt x="561" y="248"/>
                    <a:pt x="564" y="251"/>
                    <a:pt x="571" y="252"/>
                  </a:cubicBezTo>
                  <a:lnTo>
                    <a:pt x="595" y="258"/>
                  </a:lnTo>
                  <a:lnTo>
                    <a:pt x="595" y="265"/>
                  </a:lnTo>
                  <a:cubicBezTo>
                    <a:pt x="585" y="264"/>
                    <a:pt x="570" y="264"/>
                    <a:pt x="551" y="264"/>
                  </a:cubicBezTo>
                  <a:cubicBezTo>
                    <a:pt x="531" y="264"/>
                    <a:pt x="516" y="264"/>
                    <a:pt x="506" y="265"/>
                  </a:cubicBezTo>
                  <a:lnTo>
                    <a:pt x="506" y="258"/>
                  </a:lnTo>
                  <a:lnTo>
                    <a:pt x="528" y="254"/>
                  </a:lnTo>
                  <a:cubicBezTo>
                    <a:pt x="533" y="253"/>
                    <a:pt x="536" y="249"/>
                    <a:pt x="536" y="242"/>
                  </a:cubicBezTo>
                  <a:lnTo>
                    <a:pt x="536" y="159"/>
                  </a:lnTo>
                  <a:cubicBezTo>
                    <a:pt x="536" y="151"/>
                    <a:pt x="534" y="145"/>
                    <a:pt x="531" y="142"/>
                  </a:cubicBezTo>
                  <a:cubicBezTo>
                    <a:pt x="527" y="139"/>
                    <a:pt x="521" y="137"/>
                    <a:pt x="512" y="135"/>
                  </a:cubicBezTo>
                  <a:lnTo>
                    <a:pt x="512" y="128"/>
                  </a:lnTo>
                  <a:cubicBezTo>
                    <a:pt x="530" y="124"/>
                    <a:pt x="544" y="111"/>
                    <a:pt x="554" y="91"/>
                  </a:cubicBezTo>
                  <a:lnTo>
                    <a:pt x="561" y="91"/>
                  </a:lnTo>
                  <a:lnTo>
                    <a:pt x="561" y="128"/>
                  </a:lnTo>
                  <a:cubicBezTo>
                    <a:pt x="571" y="119"/>
                    <a:pt x="583" y="111"/>
                    <a:pt x="596" y="106"/>
                  </a:cubicBezTo>
                  <a:cubicBezTo>
                    <a:pt x="609" y="101"/>
                    <a:pt x="620" y="98"/>
                    <a:pt x="629" y="98"/>
                  </a:cubicBezTo>
                  <a:cubicBezTo>
                    <a:pt x="661" y="98"/>
                    <a:pt x="677" y="117"/>
                    <a:pt x="677" y="155"/>
                  </a:cubicBezTo>
                  <a:lnTo>
                    <a:pt x="677" y="237"/>
                  </a:lnTo>
                  <a:cubicBezTo>
                    <a:pt x="677" y="243"/>
                    <a:pt x="678" y="247"/>
                    <a:pt x="679" y="249"/>
                  </a:cubicBezTo>
                  <a:cubicBezTo>
                    <a:pt x="681" y="252"/>
                    <a:pt x="683" y="254"/>
                    <a:pt x="688" y="255"/>
                  </a:cubicBezTo>
                  <a:lnTo>
                    <a:pt x="706" y="258"/>
                  </a:lnTo>
                  <a:lnTo>
                    <a:pt x="706" y="265"/>
                  </a:lnTo>
                  <a:close/>
                  <a:moveTo>
                    <a:pt x="794" y="64"/>
                  </a:moveTo>
                  <a:lnTo>
                    <a:pt x="799" y="64"/>
                  </a:lnTo>
                  <a:lnTo>
                    <a:pt x="800" y="108"/>
                  </a:lnTo>
                  <a:lnTo>
                    <a:pt x="856" y="107"/>
                  </a:lnTo>
                  <a:lnTo>
                    <a:pt x="856" y="122"/>
                  </a:lnTo>
                  <a:lnTo>
                    <a:pt x="800" y="123"/>
                  </a:lnTo>
                  <a:lnTo>
                    <a:pt x="800" y="222"/>
                  </a:lnTo>
                  <a:cubicBezTo>
                    <a:pt x="800" y="235"/>
                    <a:pt x="801" y="244"/>
                    <a:pt x="805" y="249"/>
                  </a:cubicBezTo>
                  <a:cubicBezTo>
                    <a:pt x="808" y="255"/>
                    <a:pt x="814" y="257"/>
                    <a:pt x="822" y="257"/>
                  </a:cubicBezTo>
                  <a:cubicBezTo>
                    <a:pt x="831" y="257"/>
                    <a:pt x="842" y="253"/>
                    <a:pt x="856" y="246"/>
                  </a:cubicBezTo>
                  <a:lnTo>
                    <a:pt x="859" y="252"/>
                  </a:lnTo>
                  <a:cubicBezTo>
                    <a:pt x="854" y="258"/>
                    <a:pt x="847" y="263"/>
                    <a:pt x="839" y="266"/>
                  </a:cubicBezTo>
                  <a:cubicBezTo>
                    <a:pt x="832" y="269"/>
                    <a:pt x="821" y="270"/>
                    <a:pt x="808" y="270"/>
                  </a:cubicBezTo>
                  <a:cubicBezTo>
                    <a:pt x="794" y="270"/>
                    <a:pt x="784" y="267"/>
                    <a:pt x="780" y="260"/>
                  </a:cubicBezTo>
                  <a:cubicBezTo>
                    <a:pt x="776" y="253"/>
                    <a:pt x="773" y="239"/>
                    <a:pt x="773" y="218"/>
                  </a:cubicBezTo>
                  <a:lnTo>
                    <a:pt x="773" y="124"/>
                  </a:lnTo>
                  <a:lnTo>
                    <a:pt x="751" y="125"/>
                  </a:lnTo>
                  <a:cubicBezTo>
                    <a:pt x="747" y="125"/>
                    <a:pt x="745" y="123"/>
                    <a:pt x="745" y="121"/>
                  </a:cubicBezTo>
                  <a:cubicBezTo>
                    <a:pt x="745" y="119"/>
                    <a:pt x="747" y="118"/>
                    <a:pt x="751" y="116"/>
                  </a:cubicBezTo>
                  <a:cubicBezTo>
                    <a:pt x="762" y="111"/>
                    <a:pt x="771" y="105"/>
                    <a:pt x="777" y="99"/>
                  </a:cubicBezTo>
                  <a:cubicBezTo>
                    <a:pt x="782" y="92"/>
                    <a:pt x="788" y="80"/>
                    <a:pt x="794" y="64"/>
                  </a:cubicBezTo>
                  <a:close/>
                  <a:moveTo>
                    <a:pt x="1033" y="159"/>
                  </a:moveTo>
                  <a:lnTo>
                    <a:pt x="917" y="159"/>
                  </a:lnTo>
                  <a:cubicBezTo>
                    <a:pt x="917" y="165"/>
                    <a:pt x="916" y="170"/>
                    <a:pt x="916" y="176"/>
                  </a:cubicBezTo>
                  <a:cubicBezTo>
                    <a:pt x="916" y="198"/>
                    <a:pt x="922" y="215"/>
                    <a:pt x="934" y="229"/>
                  </a:cubicBezTo>
                  <a:cubicBezTo>
                    <a:pt x="946" y="242"/>
                    <a:pt x="962" y="249"/>
                    <a:pt x="982" y="249"/>
                  </a:cubicBezTo>
                  <a:cubicBezTo>
                    <a:pt x="991" y="249"/>
                    <a:pt x="1000" y="247"/>
                    <a:pt x="1008" y="243"/>
                  </a:cubicBezTo>
                  <a:cubicBezTo>
                    <a:pt x="1016" y="239"/>
                    <a:pt x="1025" y="233"/>
                    <a:pt x="1034" y="224"/>
                  </a:cubicBezTo>
                  <a:lnTo>
                    <a:pt x="1036" y="234"/>
                  </a:lnTo>
                  <a:cubicBezTo>
                    <a:pt x="1017" y="258"/>
                    <a:pt x="992" y="270"/>
                    <a:pt x="961" y="270"/>
                  </a:cubicBezTo>
                  <a:cubicBezTo>
                    <a:pt x="941" y="270"/>
                    <a:pt x="924" y="262"/>
                    <a:pt x="910" y="246"/>
                  </a:cubicBezTo>
                  <a:cubicBezTo>
                    <a:pt x="897" y="229"/>
                    <a:pt x="890" y="210"/>
                    <a:pt x="890" y="186"/>
                  </a:cubicBezTo>
                  <a:cubicBezTo>
                    <a:pt x="890" y="161"/>
                    <a:pt x="898" y="140"/>
                    <a:pt x="913" y="123"/>
                  </a:cubicBezTo>
                  <a:cubicBezTo>
                    <a:pt x="928" y="106"/>
                    <a:pt x="947" y="98"/>
                    <a:pt x="970" y="98"/>
                  </a:cubicBezTo>
                  <a:cubicBezTo>
                    <a:pt x="988" y="98"/>
                    <a:pt x="1003" y="104"/>
                    <a:pt x="1014" y="115"/>
                  </a:cubicBezTo>
                  <a:cubicBezTo>
                    <a:pt x="1026" y="126"/>
                    <a:pt x="1032" y="141"/>
                    <a:pt x="1033" y="159"/>
                  </a:cubicBezTo>
                  <a:close/>
                  <a:moveTo>
                    <a:pt x="919" y="151"/>
                  </a:moveTo>
                  <a:lnTo>
                    <a:pt x="995" y="151"/>
                  </a:lnTo>
                  <a:cubicBezTo>
                    <a:pt x="1002" y="151"/>
                    <a:pt x="1006" y="148"/>
                    <a:pt x="1006" y="142"/>
                  </a:cubicBezTo>
                  <a:cubicBezTo>
                    <a:pt x="1006" y="136"/>
                    <a:pt x="1003" y="129"/>
                    <a:pt x="998" y="120"/>
                  </a:cubicBezTo>
                  <a:cubicBezTo>
                    <a:pt x="992" y="112"/>
                    <a:pt x="983" y="108"/>
                    <a:pt x="968" y="108"/>
                  </a:cubicBezTo>
                  <a:cubicBezTo>
                    <a:pt x="956" y="108"/>
                    <a:pt x="946" y="111"/>
                    <a:pt x="937" y="119"/>
                  </a:cubicBezTo>
                  <a:cubicBezTo>
                    <a:pt x="928" y="127"/>
                    <a:pt x="922" y="138"/>
                    <a:pt x="919" y="151"/>
                  </a:cubicBezTo>
                  <a:close/>
                  <a:moveTo>
                    <a:pt x="1274" y="265"/>
                  </a:moveTo>
                  <a:cubicBezTo>
                    <a:pt x="1259" y="264"/>
                    <a:pt x="1245" y="264"/>
                    <a:pt x="1231" y="264"/>
                  </a:cubicBezTo>
                  <a:cubicBezTo>
                    <a:pt x="1216" y="264"/>
                    <a:pt x="1202" y="264"/>
                    <a:pt x="1188" y="265"/>
                  </a:cubicBezTo>
                  <a:lnTo>
                    <a:pt x="1188" y="258"/>
                  </a:lnTo>
                  <a:lnTo>
                    <a:pt x="1210" y="255"/>
                  </a:lnTo>
                  <a:cubicBezTo>
                    <a:pt x="1216" y="254"/>
                    <a:pt x="1219" y="249"/>
                    <a:pt x="1219" y="239"/>
                  </a:cubicBezTo>
                  <a:lnTo>
                    <a:pt x="1219" y="157"/>
                  </a:lnTo>
                  <a:cubicBezTo>
                    <a:pt x="1219" y="145"/>
                    <a:pt x="1216" y="135"/>
                    <a:pt x="1209" y="128"/>
                  </a:cubicBezTo>
                  <a:cubicBezTo>
                    <a:pt x="1202" y="121"/>
                    <a:pt x="1193" y="117"/>
                    <a:pt x="1181" y="117"/>
                  </a:cubicBezTo>
                  <a:cubicBezTo>
                    <a:pt x="1163" y="117"/>
                    <a:pt x="1146" y="126"/>
                    <a:pt x="1129" y="142"/>
                  </a:cubicBezTo>
                  <a:lnTo>
                    <a:pt x="1129" y="243"/>
                  </a:lnTo>
                  <a:cubicBezTo>
                    <a:pt x="1129" y="248"/>
                    <a:pt x="1132" y="251"/>
                    <a:pt x="1139" y="252"/>
                  </a:cubicBezTo>
                  <a:lnTo>
                    <a:pt x="1163" y="258"/>
                  </a:lnTo>
                  <a:lnTo>
                    <a:pt x="1163" y="265"/>
                  </a:lnTo>
                  <a:cubicBezTo>
                    <a:pt x="1153" y="264"/>
                    <a:pt x="1138" y="264"/>
                    <a:pt x="1119" y="264"/>
                  </a:cubicBezTo>
                  <a:cubicBezTo>
                    <a:pt x="1099" y="264"/>
                    <a:pt x="1084" y="264"/>
                    <a:pt x="1074" y="265"/>
                  </a:cubicBezTo>
                  <a:lnTo>
                    <a:pt x="1074" y="258"/>
                  </a:lnTo>
                  <a:lnTo>
                    <a:pt x="1096" y="254"/>
                  </a:lnTo>
                  <a:cubicBezTo>
                    <a:pt x="1101" y="253"/>
                    <a:pt x="1104" y="249"/>
                    <a:pt x="1104" y="242"/>
                  </a:cubicBezTo>
                  <a:lnTo>
                    <a:pt x="1104" y="159"/>
                  </a:lnTo>
                  <a:cubicBezTo>
                    <a:pt x="1104" y="151"/>
                    <a:pt x="1102" y="145"/>
                    <a:pt x="1099" y="142"/>
                  </a:cubicBezTo>
                  <a:cubicBezTo>
                    <a:pt x="1095" y="139"/>
                    <a:pt x="1089" y="137"/>
                    <a:pt x="1080" y="135"/>
                  </a:cubicBezTo>
                  <a:lnTo>
                    <a:pt x="1080" y="128"/>
                  </a:lnTo>
                  <a:cubicBezTo>
                    <a:pt x="1098" y="124"/>
                    <a:pt x="1112" y="111"/>
                    <a:pt x="1122" y="91"/>
                  </a:cubicBezTo>
                  <a:lnTo>
                    <a:pt x="1129" y="91"/>
                  </a:lnTo>
                  <a:lnTo>
                    <a:pt x="1129" y="128"/>
                  </a:lnTo>
                  <a:cubicBezTo>
                    <a:pt x="1140" y="119"/>
                    <a:pt x="1151" y="111"/>
                    <a:pt x="1164" y="106"/>
                  </a:cubicBezTo>
                  <a:cubicBezTo>
                    <a:pt x="1177" y="101"/>
                    <a:pt x="1188" y="98"/>
                    <a:pt x="1197" y="98"/>
                  </a:cubicBezTo>
                  <a:cubicBezTo>
                    <a:pt x="1229" y="98"/>
                    <a:pt x="1245" y="117"/>
                    <a:pt x="1245" y="155"/>
                  </a:cubicBezTo>
                  <a:lnTo>
                    <a:pt x="1245" y="237"/>
                  </a:lnTo>
                  <a:cubicBezTo>
                    <a:pt x="1245" y="243"/>
                    <a:pt x="1246" y="247"/>
                    <a:pt x="1247" y="249"/>
                  </a:cubicBezTo>
                  <a:cubicBezTo>
                    <a:pt x="1249" y="252"/>
                    <a:pt x="1251" y="254"/>
                    <a:pt x="1256" y="255"/>
                  </a:cubicBezTo>
                  <a:lnTo>
                    <a:pt x="1274" y="258"/>
                  </a:lnTo>
                  <a:lnTo>
                    <a:pt x="1274" y="265"/>
                  </a:lnTo>
                  <a:close/>
                  <a:moveTo>
                    <a:pt x="1362" y="64"/>
                  </a:moveTo>
                  <a:lnTo>
                    <a:pt x="1367" y="64"/>
                  </a:lnTo>
                  <a:lnTo>
                    <a:pt x="1368" y="108"/>
                  </a:lnTo>
                  <a:lnTo>
                    <a:pt x="1424" y="107"/>
                  </a:lnTo>
                  <a:lnTo>
                    <a:pt x="1424" y="122"/>
                  </a:lnTo>
                  <a:lnTo>
                    <a:pt x="1368" y="123"/>
                  </a:lnTo>
                  <a:lnTo>
                    <a:pt x="1368" y="222"/>
                  </a:lnTo>
                  <a:cubicBezTo>
                    <a:pt x="1368" y="235"/>
                    <a:pt x="1369" y="244"/>
                    <a:pt x="1373" y="249"/>
                  </a:cubicBezTo>
                  <a:cubicBezTo>
                    <a:pt x="1376" y="255"/>
                    <a:pt x="1382" y="257"/>
                    <a:pt x="1390" y="257"/>
                  </a:cubicBezTo>
                  <a:cubicBezTo>
                    <a:pt x="1399" y="257"/>
                    <a:pt x="1410" y="253"/>
                    <a:pt x="1424" y="246"/>
                  </a:cubicBezTo>
                  <a:lnTo>
                    <a:pt x="1427" y="252"/>
                  </a:lnTo>
                  <a:cubicBezTo>
                    <a:pt x="1422" y="258"/>
                    <a:pt x="1415" y="263"/>
                    <a:pt x="1407" y="266"/>
                  </a:cubicBezTo>
                  <a:cubicBezTo>
                    <a:pt x="1400" y="269"/>
                    <a:pt x="1389" y="270"/>
                    <a:pt x="1376" y="270"/>
                  </a:cubicBezTo>
                  <a:cubicBezTo>
                    <a:pt x="1362" y="270"/>
                    <a:pt x="1353" y="267"/>
                    <a:pt x="1348" y="260"/>
                  </a:cubicBezTo>
                  <a:cubicBezTo>
                    <a:pt x="1344" y="253"/>
                    <a:pt x="1341" y="239"/>
                    <a:pt x="1341" y="218"/>
                  </a:cubicBezTo>
                  <a:lnTo>
                    <a:pt x="1341" y="124"/>
                  </a:lnTo>
                  <a:lnTo>
                    <a:pt x="1319" y="125"/>
                  </a:lnTo>
                  <a:cubicBezTo>
                    <a:pt x="1315" y="125"/>
                    <a:pt x="1313" y="123"/>
                    <a:pt x="1313" y="121"/>
                  </a:cubicBezTo>
                  <a:cubicBezTo>
                    <a:pt x="1313" y="119"/>
                    <a:pt x="1315" y="118"/>
                    <a:pt x="1319" y="116"/>
                  </a:cubicBezTo>
                  <a:cubicBezTo>
                    <a:pt x="1331" y="111"/>
                    <a:pt x="1339" y="105"/>
                    <a:pt x="1345" y="99"/>
                  </a:cubicBezTo>
                  <a:cubicBezTo>
                    <a:pt x="1350" y="92"/>
                    <a:pt x="1356" y="80"/>
                    <a:pt x="1362" y="64"/>
                  </a:cubicBezTo>
                  <a:close/>
                  <a:moveTo>
                    <a:pt x="1557" y="144"/>
                  </a:moveTo>
                  <a:cubicBezTo>
                    <a:pt x="1554" y="135"/>
                    <a:pt x="1549" y="126"/>
                    <a:pt x="1540" y="119"/>
                  </a:cubicBezTo>
                  <a:cubicBezTo>
                    <a:pt x="1532" y="111"/>
                    <a:pt x="1524" y="108"/>
                    <a:pt x="1517" y="108"/>
                  </a:cubicBezTo>
                  <a:cubicBezTo>
                    <a:pt x="1497" y="108"/>
                    <a:pt x="1487" y="117"/>
                    <a:pt x="1487" y="135"/>
                  </a:cubicBezTo>
                  <a:cubicBezTo>
                    <a:pt x="1487" y="143"/>
                    <a:pt x="1490" y="149"/>
                    <a:pt x="1497" y="154"/>
                  </a:cubicBezTo>
                  <a:cubicBezTo>
                    <a:pt x="1504" y="159"/>
                    <a:pt x="1514" y="164"/>
                    <a:pt x="1527" y="169"/>
                  </a:cubicBezTo>
                  <a:cubicBezTo>
                    <a:pt x="1559" y="181"/>
                    <a:pt x="1574" y="198"/>
                    <a:pt x="1574" y="220"/>
                  </a:cubicBezTo>
                  <a:cubicBezTo>
                    <a:pt x="1574" y="234"/>
                    <a:pt x="1569" y="246"/>
                    <a:pt x="1558" y="256"/>
                  </a:cubicBezTo>
                  <a:cubicBezTo>
                    <a:pt x="1547" y="265"/>
                    <a:pt x="1533" y="270"/>
                    <a:pt x="1517" y="270"/>
                  </a:cubicBezTo>
                  <a:cubicBezTo>
                    <a:pt x="1497" y="270"/>
                    <a:pt x="1480" y="267"/>
                    <a:pt x="1468" y="259"/>
                  </a:cubicBezTo>
                  <a:lnTo>
                    <a:pt x="1463" y="213"/>
                  </a:lnTo>
                  <a:lnTo>
                    <a:pt x="1471" y="213"/>
                  </a:lnTo>
                  <a:cubicBezTo>
                    <a:pt x="1474" y="227"/>
                    <a:pt x="1481" y="239"/>
                    <a:pt x="1491" y="248"/>
                  </a:cubicBezTo>
                  <a:cubicBezTo>
                    <a:pt x="1501" y="257"/>
                    <a:pt x="1511" y="261"/>
                    <a:pt x="1522" y="261"/>
                  </a:cubicBezTo>
                  <a:cubicBezTo>
                    <a:pt x="1531" y="261"/>
                    <a:pt x="1538" y="259"/>
                    <a:pt x="1544" y="253"/>
                  </a:cubicBezTo>
                  <a:cubicBezTo>
                    <a:pt x="1550" y="247"/>
                    <a:pt x="1553" y="240"/>
                    <a:pt x="1553" y="232"/>
                  </a:cubicBezTo>
                  <a:cubicBezTo>
                    <a:pt x="1553" y="216"/>
                    <a:pt x="1540" y="203"/>
                    <a:pt x="1514" y="193"/>
                  </a:cubicBezTo>
                  <a:cubicBezTo>
                    <a:pt x="1496" y="187"/>
                    <a:pt x="1483" y="179"/>
                    <a:pt x="1475" y="172"/>
                  </a:cubicBezTo>
                  <a:cubicBezTo>
                    <a:pt x="1467" y="164"/>
                    <a:pt x="1463" y="155"/>
                    <a:pt x="1463" y="144"/>
                  </a:cubicBezTo>
                  <a:cubicBezTo>
                    <a:pt x="1463" y="130"/>
                    <a:pt x="1469" y="118"/>
                    <a:pt x="1479" y="110"/>
                  </a:cubicBezTo>
                  <a:cubicBezTo>
                    <a:pt x="1490" y="102"/>
                    <a:pt x="1504" y="98"/>
                    <a:pt x="1522" y="98"/>
                  </a:cubicBezTo>
                  <a:cubicBezTo>
                    <a:pt x="1537" y="98"/>
                    <a:pt x="1551" y="101"/>
                    <a:pt x="1562" y="108"/>
                  </a:cubicBezTo>
                  <a:lnTo>
                    <a:pt x="1565" y="144"/>
                  </a:lnTo>
                  <a:lnTo>
                    <a:pt x="1557" y="144"/>
                  </a:lnTo>
                  <a:close/>
                </a:path>
              </a:pathLst>
            </a:custGeom>
            <a:solidFill>
              <a:srgbClr val="FE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spTree>
    <p:extLst>
      <p:ext uri="{BB962C8B-B14F-4D97-AF65-F5344CB8AC3E}">
        <p14:creationId xmlns="" xmlns:p14="http://schemas.microsoft.com/office/powerpoint/2010/main" val="1983494524"/>
      </p:ext>
    </p:extLst>
  </p:cSld>
  <p:clrMapOvr>
    <a:masterClrMapping/>
  </p:clrMapOvr>
  <mc:AlternateContent xmlns:mc="http://schemas.openxmlformats.org/markup-compatibility/2006">
    <mc:Choice xmlns="" xmlns:p14="http://schemas.microsoft.com/office/powerpoint/2010/main" Requires="p14">
      <p:transition p14:dur="0" advTm="7418"/>
    </mc:Choice>
    <mc:Fallback>
      <p:transition advTm="741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412118">
            <a:off x="5315755" y="4156366"/>
            <a:ext cx="5593519" cy="2104926"/>
          </a:xfrm>
          <a:prstGeom prst="rect">
            <a:avLst/>
          </a:prstGeom>
        </p:spPr>
      </p:pic>
      <p:pic>
        <p:nvPicPr>
          <p:cNvPr id="22" name="图片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02853" y="3502123"/>
            <a:ext cx="5316364" cy="2104926"/>
          </a:xfrm>
          <a:prstGeom prst="rect">
            <a:avLst/>
          </a:prstGeom>
        </p:spPr>
      </p:pic>
      <p:sp>
        <p:nvSpPr>
          <p:cNvPr id="23" name="TextBox 12"/>
          <p:cNvSpPr txBox="1"/>
          <p:nvPr/>
        </p:nvSpPr>
        <p:spPr>
          <a:xfrm>
            <a:off x="1281971" y="1221312"/>
            <a:ext cx="9627803" cy="523220"/>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tabLst/>
              <a:defRPr sz="2800" b="1">
                <a:solidFill>
                  <a:schemeClr val="bg1">
                    <a:lumMod val="75000"/>
                  </a:schemeClr>
                </a:solidFill>
                <a:latin typeface="+mn-ea"/>
                <a:ea typeface="+mn-ea"/>
              </a:defRPr>
            </a:lvl1pPr>
          </a:lstStyle>
          <a:p>
            <a:r>
              <a:rPr lang="zh-CN" altLang="en-US" dirty="0"/>
              <a:t>为什么坚定理想信念是加强和规范党内政治生活的首要任务？</a:t>
            </a:r>
          </a:p>
        </p:txBody>
      </p:sp>
      <p:sp>
        <p:nvSpPr>
          <p:cNvPr id="24" name="矩形 23"/>
          <p:cNvSpPr/>
          <p:nvPr/>
        </p:nvSpPr>
        <p:spPr>
          <a:xfrm>
            <a:off x="2447241" y="1873979"/>
            <a:ext cx="7297265" cy="769441"/>
          </a:xfrm>
          <a:prstGeom prst="rect">
            <a:avLst/>
          </a:prstGeom>
        </p:spPr>
        <p:txBody>
          <a:bodyPr wrap="square">
            <a:spAutoFit/>
          </a:bodyPr>
          <a:lstStyle/>
          <a:p>
            <a:pPr marL="0" indent="0" eaLnBrk="1" hangingPunct="1">
              <a:spcBef>
                <a:spcPct val="50000"/>
              </a:spcBef>
              <a:buFont typeface="Wingdings 2" panose="05020102010507070707" pitchFamily="18" charset="2"/>
              <a:buNone/>
              <a:defRPr/>
            </a:pPr>
            <a:r>
              <a:rPr lang="zh-CN" altLang="en-US" sz="2200" noProof="1" smtClean="0">
                <a:solidFill>
                  <a:schemeClr val="bg1">
                    <a:lumMod val="75000"/>
                  </a:schemeClr>
                </a:solidFill>
                <a:latin typeface="+mn-ea"/>
                <a:ea typeface="+mn-ea"/>
              </a:rPr>
              <a:t>全面</a:t>
            </a:r>
            <a:r>
              <a:rPr lang="zh-CN" altLang="en-US" sz="2200" noProof="1">
                <a:solidFill>
                  <a:schemeClr val="bg1">
                    <a:lumMod val="75000"/>
                  </a:schemeClr>
                </a:solidFill>
                <a:latin typeface="+mn-ea"/>
                <a:ea typeface="+mn-ea"/>
              </a:rPr>
              <a:t>从严治</a:t>
            </a:r>
            <a:r>
              <a:rPr lang="zh-CN" altLang="en-US" sz="2200" noProof="1" smtClean="0">
                <a:solidFill>
                  <a:schemeClr val="bg1">
                    <a:lumMod val="75000"/>
                  </a:schemeClr>
                </a:solidFill>
                <a:latin typeface="+mn-ea"/>
                <a:ea typeface="+mn-ea"/>
              </a:rPr>
              <a:t>党要</a:t>
            </a:r>
            <a:r>
              <a:rPr lang="zh-CN" altLang="en-US" sz="2200" noProof="1">
                <a:solidFill>
                  <a:schemeClr val="bg1">
                    <a:lumMod val="75000"/>
                  </a:schemeClr>
                </a:solidFill>
                <a:latin typeface="+mn-ea"/>
                <a:ea typeface="+mn-ea"/>
              </a:rPr>
              <a:t>达到的目标是加强党的集中统一领导，而加强党的集中统一</a:t>
            </a:r>
            <a:r>
              <a:rPr lang="zh-CN" altLang="en-US" sz="2200" noProof="1" smtClean="0">
                <a:solidFill>
                  <a:schemeClr val="bg1">
                    <a:lumMod val="75000"/>
                  </a:schemeClr>
                </a:solidFill>
                <a:latin typeface="+mn-ea"/>
                <a:ea typeface="+mn-ea"/>
              </a:rPr>
              <a:t>领导的首要任务是</a:t>
            </a:r>
            <a:r>
              <a:rPr lang="zh-CN" altLang="en-US" sz="2200" noProof="1">
                <a:solidFill>
                  <a:schemeClr val="bg1">
                    <a:lumMod val="75000"/>
                  </a:schemeClr>
                </a:solidFill>
                <a:latin typeface="+mn-ea"/>
                <a:ea typeface="+mn-ea"/>
              </a:rPr>
              <a:t>坚定理想</a:t>
            </a:r>
            <a:r>
              <a:rPr lang="zh-CN" altLang="en-US" sz="2200" noProof="1" smtClean="0">
                <a:solidFill>
                  <a:schemeClr val="bg1">
                    <a:lumMod val="75000"/>
                  </a:schemeClr>
                </a:solidFill>
                <a:latin typeface="+mn-ea"/>
                <a:ea typeface="+mn-ea"/>
              </a:rPr>
              <a:t>信念。</a:t>
            </a:r>
            <a:endParaRPr lang="zh-CN" altLang="en-US" sz="2200" noProof="1">
              <a:solidFill>
                <a:schemeClr val="bg1">
                  <a:lumMod val="75000"/>
                </a:schemeClr>
              </a:solidFill>
              <a:latin typeface="+mn-ea"/>
              <a:ea typeface="+mn-ea"/>
            </a:endParaRPr>
          </a:p>
        </p:txBody>
      </p:sp>
      <p:sp>
        <p:nvSpPr>
          <p:cNvPr id="25" name="矩形 24"/>
          <p:cNvSpPr/>
          <p:nvPr/>
        </p:nvSpPr>
        <p:spPr>
          <a:xfrm>
            <a:off x="1871177" y="2973236"/>
            <a:ext cx="6816191" cy="461665"/>
          </a:xfrm>
          <a:prstGeom prst="rect">
            <a:avLst/>
          </a:prstGeom>
        </p:spPr>
        <p:txBody>
          <a:bodyPr wrap="square">
            <a:spAutoFit/>
          </a:bodyPr>
          <a:lstStyle/>
          <a:p>
            <a:r>
              <a:rPr lang="zh-CN" altLang="zh-CN" sz="2400" b="1" dirty="0" smtClean="0">
                <a:solidFill>
                  <a:schemeClr val="bg1">
                    <a:lumMod val="75000"/>
                  </a:schemeClr>
                </a:solidFill>
                <a:latin typeface="+mn-ea"/>
                <a:ea typeface="+mn-ea"/>
              </a:rPr>
              <a:t>组织规律</a:t>
            </a:r>
            <a:r>
              <a:rPr lang="zh-CN" altLang="en-US" sz="2400" b="1" dirty="0" smtClean="0">
                <a:solidFill>
                  <a:schemeClr val="bg1">
                    <a:lumMod val="75000"/>
                  </a:schemeClr>
                </a:solidFill>
                <a:latin typeface="+mn-ea"/>
                <a:ea typeface="+mn-ea"/>
              </a:rPr>
              <a:t>从组织</a:t>
            </a:r>
            <a:r>
              <a:rPr lang="zh-CN" altLang="en-US" sz="2400" b="1" dirty="0">
                <a:solidFill>
                  <a:schemeClr val="bg1">
                    <a:lumMod val="75000"/>
                  </a:schemeClr>
                </a:solidFill>
                <a:latin typeface="+mn-ea"/>
                <a:ea typeface="+mn-ea"/>
              </a:rPr>
              <a:t>效能的</a:t>
            </a:r>
            <a:r>
              <a:rPr lang="zh-CN" altLang="en-US" sz="2400" b="1" dirty="0" smtClean="0">
                <a:solidFill>
                  <a:schemeClr val="bg1">
                    <a:lumMod val="75000"/>
                  </a:schemeClr>
                </a:solidFill>
                <a:latin typeface="+mn-ea"/>
                <a:ea typeface="+mn-ea"/>
              </a:rPr>
              <a:t>角度来谈</a:t>
            </a:r>
            <a:r>
              <a:rPr lang="zh-CN" altLang="zh-CN" sz="2400" b="1" dirty="0" smtClean="0">
                <a:solidFill>
                  <a:schemeClr val="bg1">
                    <a:lumMod val="75000"/>
                  </a:schemeClr>
                </a:solidFill>
                <a:latin typeface="+mn-ea"/>
                <a:ea typeface="+mn-ea"/>
              </a:rPr>
              <a:t>要</a:t>
            </a:r>
            <a:r>
              <a:rPr lang="zh-CN" altLang="zh-CN" sz="2400" b="1" dirty="0">
                <a:solidFill>
                  <a:schemeClr val="bg1">
                    <a:lumMod val="75000"/>
                  </a:schemeClr>
                </a:solidFill>
                <a:latin typeface="+mn-ea"/>
                <a:ea typeface="+mn-ea"/>
              </a:rPr>
              <a:t>完成两</a:t>
            </a:r>
            <a:r>
              <a:rPr lang="zh-CN" altLang="zh-CN" sz="2400" b="1" dirty="0" smtClean="0">
                <a:solidFill>
                  <a:schemeClr val="bg1">
                    <a:lumMod val="75000"/>
                  </a:schemeClr>
                </a:solidFill>
                <a:latin typeface="+mn-ea"/>
                <a:ea typeface="+mn-ea"/>
              </a:rPr>
              <a:t>点</a:t>
            </a:r>
            <a:r>
              <a:rPr lang="zh-CN" altLang="en-US" sz="2400" b="1" dirty="0" smtClean="0">
                <a:solidFill>
                  <a:schemeClr val="bg1">
                    <a:lumMod val="75000"/>
                  </a:schemeClr>
                </a:solidFill>
                <a:latin typeface="+mn-ea"/>
                <a:ea typeface="+mn-ea"/>
              </a:rPr>
              <a:t>：</a:t>
            </a:r>
            <a:endParaRPr lang="en-US" altLang="zh-CN" sz="2400" b="1" dirty="0" smtClean="0">
              <a:solidFill>
                <a:schemeClr val="bg1">
                  <a:lumMod val="75000"/>
                </a:schemeClr>
              </a:solidFill>
              <a:latin typeface="+mn-ea"/>
              <a:ea typeface="+mn-ea"/>
            </a:endParaRPr>
          </a:p>
        </p:txBody>
      </p:sp>
      <p:sp>
        <p:nvSpPr>
          <p:cNvPr id="26" name="矩形 25"/>
          <p:cNvSpPr/>
          <p:nvPr/>
        </p:nvSpPr>
        <p:spPr>
          <a:xfrm>
            <a:off x="2566689" y="3779901"/>
            <a:ext cx="2622834" cy="1015663"/>
          </a:xfrm>
          <a:prstGeom prst="rect">
            <a:avLst/>
          </a:prstGeom>
        </p:spPr>
        <p:txBody>
          <a:bodyPr wrap="none">
            <a:spAutoFit/>
          </a:bodyPr>
          <a:lstStyle/>
          <a:p>
            <a:r>
              <a:rPr lang="en-US" altLang="zh-CN" sz="6000" b="1" dirty="0" smtClean="0">
                <a:solidFill>
                  <a:schemeClr val="bg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zh-CN" sz="2800" dirty="0" smtClean="0">
                <a:solidFill>
                  <a:schemeClr val="bg1">
                    <a:lumMod val="75000"/>
                  </a:schemeClr>
                </a:solidFill>
                <a:latin typeface="+mn-ea"/>
                <a:ea typeface="+mn-ea"/>
              </a:rPr>
              <a:t>心</a:t>
            </a:r>
            <a:r>
              <a:rPr lang="zh-CN" altLang="zh-CN" sz="2800" dirty="0">
                <a:solidFill>
                  <a:schemeClr val="bg1">
                    <a:lumMod val="75000"/>
                  </a:schemeClr>
                </a:solidFill>
                <a:latin typeface="+mn-ea"/>
                <a:ea typeface="+mn-ea"/>
              </a:rPr>
              <a:t>往一处想</a:t>
            </a:r>
            <a:endParaRPr lang="en-US" altLang="zh-CN" sz="2800" dirty="0">
              <a:solidFill>
                <a:schemeClr val="bg1">
                  <a:lumMod val="75000"/>
                </a:schemeClr>
              </a:solidFill>
              <a:latin typeface="+mn-ea"/>
              <a:ea typeface="+mn-ea"/>
            </a:endParaRPr>
          </a:p>
        </p:txBody>
      </p:sp>
      <p:sp>
        <p:nvSpPr>
          <p:cNvPr id="27" name="矩形 26"/>
          <p:cNvSpPr/>
          <p:nvPr/>
        </p:nvSpPr>
        <p:spPr>
          <a:xfrm>
            <a:off x="6743153" y="4492430"/>
            <a:ext cx="2593980" cy="1015663"/>
          </a:xfrm>
          <a:prstGeom prst="rect">
            <a:avLst/>
          </a:prstGeom>
        </p:spPr>
        <p:txBody>
          <a:bodyPr wrap="none">
            <a:spAutoFit/>
          </a:bodyPr>
          <a:lstStyle/>
          <a:p>
            <a:r>
              <a:rPr lang="en-US" altLang="zh-CN" sz="6000" dirty="0" smtClean="0">
                <a:solidFill>
                  <a:schemeClr val="bg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6000" dirty="0" smtClean="0">
                <a:solidFill>
                  <a:schemeClr val="bg1">
                    <a:lumMod val="75000"/>
                  </a:schemeClr>
                </a:solidFill>
                <a:latin typeface="+mn-ea"/>
                <a:ea typeface="+mn-ea"/>
              </a:rPr>
              <a:t>.</a:t>
            </a:r>
            <a:r>
              <a:rPr lang="zh-CN" altLang="zh-CN" sz="2800" dirty="0" smtClean="0">
                <a:solidFill>
                  <a:schemeClr val="bg1">
                    <a:lumMod val="75000"/>
                  </a:schemeClr>
                </a:solidFill>
                <a:latin typeface="+mn-ea"/>
                <a:ea typeface="+mn-ea"/>
              </a:rPr>
              <a:t>劲</a:t>
            </a:r>
            <a:r>
              <a:rPr lang="zh-CN" altLang="zh-CN" sz="2800" dirty="0">
                <a:solidFill>
                  <a:schemeClr val="bg1">
                    <a:lumMod val="75000"/>
                  </a:schemeClr>
                </a:solidFill>
                <a:latin typeface="+mn-ea"/>
                <a:ea typeface="+mn-ea"/>
              </a:rPr>
              <a:t>往一处使</a:t>
            </a:r>
            <a:endParaRPr lang="zh-CN" altLang="en-US" sz="2800" dirty="0">
              <a:solidFill>
                <a:schemeClr val="bg1">
                  <a:lumMod val="75000"/>
                </a:schemeClr>
              </a:solidFill>
              <a:latin typeface="+mn-ea"/>
              <a:ea typeface="+mn-ea"/>
            </a:endParaRPr>
          </a:p>
        </p:txBody>
      </p:sp>
      <p:sp>
        <p:nvSpPr>
          <p:cNvPr id="28" name="矩形 27"/>
          <p:cNvSpPr/>
          <p:nvPr/>
        </p:nvSpPr>
        <p:spPr>
          <a:xfrm>
            <a:off x="2278657" y="4695621"/>
            <a:ext cx="3601194" cy="452432"/>
          </a:xfrm>
          <a:prstGeom prst="rect">
            <a:avLst/>
          </a:prstGeom>
        </p:spPr>
        <p:txBody>
          <a:bodyPr wrap="square">
            <a:spAutoFit/>
          </a:bodyPr>
          <a:lstStyle/>
          <a:p>
            <a:pPr eaLnBrk="1" hangingPunct="1">
              <a:lnSpc>
                <a:spcPct val="130000"/>
              </a:lnSpc>
            </a:pPr>
            <a:r>
              <a:rPr lang="zh-CN" altLang="en-US" b="1" dirty="0">
                <a:solidFill>
                  <a:srgbClr val="C00000"/>
                </a:solidFill>
                <a:latin typeface="仿宋_GB2312" pitchFamily="49" charset="-122"/>
                <a:ea typeface="仿宋_GB2312" pitchFamily="49" charset="-122"/>
              </a:rPr>
              <a:t>（凝聚共识</a:t>
            </a:r>
            <a:r>
              <a:rPr lang="zh-CN" altLang="en-US" b="1" dirty="0" smtClean="0">
                <a:solidFill>
                  <a:srgbClr val="C00000"/>
                </a:solidFill>
                <a:latin typeface="仿宋_GB2312" pitchFamily="49" charset="-122"/>
                <a:ea typeface="仿宋_GB2312" pitchFamily="49" charset="-122"/>
              </a:rPr>
              <a:t>）</a:t>
            </a:r>
            <a:r>
              <a:rPr lang="zh-CN" altLang="en-US" b="1" dirty="0" smtClean="0">
                <a:solidFill>
                  <a:srgbClr val="000000"/>
                </a:solidFill>
                <a:latin typeface="仿宋_GB2312" pitchFamily="49" charset="-122"/>
                <a:ea typeface="仿宋_GB2312" pitchFamily="49" charset="-122"/>
              </a:rPr>
              <a:t>构筑</a:t>
            </a:r>
            <a:r>
              <a:rPr lang="zh-CN" altLang="en-US" b="1" dirty="0">
                <a:solidFill>
                  <a:srgbClr val="000000"/>
                </a:solidFill>
                <a:latin typeface="仿宋_GB2312" pitchFamily="49" charset="-122"/>
                <a:ea typeface="仿宋_GB2312" pitchFamily="49" charset="-122"/>
              </a:rPr>
              <a:t>共同思想基础</a:t>
            </a:r>
          </a:p>
        </p:txBody>
      </p:sp>
      <p:sp>
        <p:nvSpPr>
          <p:cNvPr id="29" name="矩形 28"/>
          <p:cNvSpPr/>
          <p:nvPr/>
        </p:nvSpPr>
        <p:spPr>
          <a:xfrm>
            <a:off x="6459959" y="5415701"/>
            <a:ext cx="3739578" cy="452432"/>
          </a:xfrm>
          <a:prstGeom prst="rect">
            <a:avLst/>
          </a:prstGeom>
        </p:spPr>
        <p:txBody>
          <a:bodyPr wrap="square">
            <a:spAutoFit/>
          </a:bodyPr>
          <a:lstStyle/>
          <a:p>
            <a:pPr eaLnBrk="1" hangingPunct="1">
              <a:lnSpc>
                <a:spcPct val="130000"/>
              </a:lnSpc>
            </a:pPr>
            <a:r>
              <a:rPr lang="zh-CN" altLang="en-US" b="1" dirty="0">
                <a:solidFill>
                  <a:srgbClr val="C00000"/>
                </a:solidFill>
                <a:latin typeface="仿宋_GB2312" pitchFamily="49" charset="-122"/>
                <a:ea typeface="仿宋_GB2312" pitchFamily="49" charset="-122"/>
              </a:rPr>
              <a:t>（行动一致</a:t>
            </a:r>
            <a:r>
              <a:rPr lang="zh-CN" altLang="en-US" b="1" dirty="0" smtClean="0">
                <a:solidFill>
                  <a:srgbClr val="C00000"/>
                </a:solidFill>
                <a:latin typeface="仿宋_GB2312" pitchFamily="49" charset="-122"/>
                <a:ea typeface="仿宋_GB2312" pitchFamily="49" charset="-122"/>
              </a:rPr>
              <a:t>）</a:t>
            </a:r>
            <a:r>
              <a:rPr lang="zh-CN" altLang="en-US" b="1" dirty="0" smtClean="0">
                <a:solidFill>
                  <a:srgbClr val="000000"/>
                </a:solidFill>
                <a:latin typeface="仿宋_GB2312" pitchFamily="49" charset="-122"/>
                <a:ea typeface="仿宋_GB2312" pitchFamily="49" charset="-122"/>
              </a:rPr>
              <a:t>建立</a:t>
            </a:r>
            <a:r>
              <a:rPr lang="zh-CN" altLang="en-US" b="1" dirty="0">
                <a:solidFill>
                  <a:srgbClr val="000000"/>
                </a:solidFill>
                <a:latin typeface="仿宋_GB2312" pitchFamily="49" charset="-122"/>
                <a:ea typeface="仿宋_GB2312" pitchFamily="49" charset="-122"/>
              </a:rPr>
              <a:t>严密组织体系</a:t>
            </a:r>
          </a:p>
        </p:txBody>
      </p:sp>
      <p:sp>
        <p:nvSpPr>
          <p:cNvPr id="30" name="TextBox 3"/>
          <p:cNvSpPr txBox="1"/>
          <p:nvPr/>
        </p:nvSpPr>
        <p:spPr>
          <a:xfrm>
            <a:off x="2065933" y="260648"/>
            <a:ext cx="280831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坚定</a:t>
            </a:r>
            <a:r>
              <a:rPr lang="zh-CN" altLang="en-US" dirty="0">
                <a:sym typeface="+mn-lt"/>
              </a:rPr>
              <a:t>理想信念</a:t>
            </a:r>
          </a:p>
        </p:txBody>
      </p:sp>
      <p:grpSp>
        <p:nvGrpSpPr>
          <p:cNvPr id="2" name="组合 30"/>
          <p:cNvGrpSpPr/>
          <p:nvPr/>
        </p:nvGrpSpPr>
        <p:grpSpPr>
          <a:xfrm>
            <a:off x="381758" y="313246"/>
            <a:ext cx="1491552" cy="479578"/>
            <a:chOff x="430365" y="153582"/>
            <a:chExt cx="1491552" cy="479578"/>
          </a:xfrm>
        </p:grpSpPr>
        <p:sp>
          <p:nvSpPr>
            <p:cNvPr id="32"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3"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1</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1604436177"/>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20088" y="3311575"/>
            <a:ext cx="12196764" cy="3044707"/>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
        <p:nvSpPr>
          <p:cNvPr id="14" name="TextBox 12"/>
          <p:cNvSpPr txBox="1"/>
          <p:nvPr/>
        </p:nvSpPr>
        <p:spPr>
          <a:xfrm>
            <a:off x="1255999" y="1211482"/>
            <a:ext cx="9644590" cy="5232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dirty="0">
                <a:solidFill>
                  <a:schemeClr val="bg1">
                    <a:lumMod val="75000"/>
                  </a:schemeClr>
                </a:solidFill>
                <a:latin typeface="+mn-ea"/>
                <a:ea typeface="+mn-ea"/>
                <a:cs typeface="+mn-cs"/>
              </a:rPr>
              <a:t>为什么坚定理想信念是加强和规范党内政治生活的首要任务？</a:t>
            </a:r>
          </a:p>
        </p:txBody>
      </p:sp>
      <p:sp>
        <p:nvSpPr>
          <p:cNvPr id="15" name="矩形 14"/>
          <p:cNvSpPr/>
          <p:nvPr/>
        </p:nvSpPr>
        <p:spPr>
          <a:xfrm>
            <a:off x="2136909" y="1865025"/>
            <a:ext cx="6795248" cy="1446550"/>
          </a:xfrm>
          <a:prstGeom prst="rect">
            <a:avLst/>
          </a:prstGeom>
        </p:spPr>
        <p:txBody>
          <a:bodyPr wrap="square">
            <a:spAutoFit/>
          </a:bodyPr>
          <a:lstStyle/>
          <a:p>
            <a:pPr marL="0" indent="0" eaLnBrk="1" hangingPunct="1">
              <a:spcBef>
                <a:spcPct val="50000"/>
              </a:spcBef>
              <a:buFont typeface="Wingdings 2" panose="05020102010507070707" pitchFamily="18" charset="2"/>
              <a:buNone/>
              <a:defRPr/>
            </a:pPr>
            <a:r>
              <a:rPr lang="zh-CN" altLang="en-US" sz="2200" noProof="1" smtClean="0">
                <a:solidFill>
                  <a:schemeClr val="bg1">
                    <a:lumMod val="75000"/>
                  </a:schemeClr>
                </a:solidFill>
                <a:latin typeface="+mn-ea"/>
                <a:ea typeface="+mn-ea"/>
              </a:rPr>
              <a:t>共产主义</a:t>
            </a:r>
            <a:r>
              <a:rPr lang="zh-CN" altLang="en-US" sz="2200" noProof="1">
                <a:solidFill>
                  <a:schemeClr val="bg1">
                    <a:lumMod val="75000"/>
                  </a:schemeClr>
                </a:solidFill>
                <a:latin typeface="+mn-ea"/>
                <a:ea typeface="+mn-ea"/>
              </a:rPr>
              <a:t>远大理想和中国特色社会主义共同理想，是中国共产党人的精神支柱和政治灵魂，也是保持党的团结统一的思想基础。必须高度重视思想政治建设，把坚定理想信念作为开展党内政治生活的首要任务。</a:t>
            </a:r>
          </a:p>
        </p:txBody>
      </p:sp>
      <p:pic>
        <p:nvPicPr>
          <p:cNvPr id="16" name="Picture 4" descr="4edaee4d-b3db-4346-ada3-9c5161f5974d"/>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9739"/>
          <a:stretch/>
        </p:blipFill>
        <p:spPr bwMode="auto">
          <a:xfrm>
            <a:off x="8683604" y="2056411"/>
            <a:ext cx="3240360" cy="3985955"/>
          </a:xfrm>
          <a:prstGeom prst="rect">
            <a:avLst/>
          </a:prstGeom>
          <a:solidFill>
            <a:srgbClr val="FFFFFF">
              <a:shade val="85000"/>
            </a:srgbClr>
          </a:solidFill>
          <a:ln w="190500" cap="rnd">
            <a:solidFill>
              <a:srgbClr val="FFFFFF"/>
            </a:solidFill>
          </a:ln>
          <a:effectLst>
            <a:outerShdw blurRad="76200" dir="18900000" sy="23000" kx="-1200000" algn="bl" rotWithShape="0">
              <a:prstClr val="black">
                <a:alpha val="20000"/>
              </a:prst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7" name="矩形 16"/>
          <p:cNvSpPr/>
          <p:nvPr/>
        </p:nvSpPr>
        <p:spPr>
          <a:xfrm>
            <a:off x="2981950" y="4072635"/>
            <a:ext cx="5105683" cy="2092881"/>
          </a:xfrm>
          <a:prstGeom prst="rect">
            <a:avLst/>
          </a:prstGeom>
        </p:spPr>
        <p:txBody>
          <a:bodyPr wrap="square">
            <a:spAutoFit/>
          </a:bodyPr>
          <a:lstStyle/>
          <a:p>
            <a:r>
              <a:rPr lang="zh-CN" altLang="zh-CN" sz="2600" dirty="0">
                <a:solidFill>
                  <a:schemeClr val="bg1">
                    <a:lumMod val="50000"/>
                  </a:schemeClr>
                </a:solidFill>
                <a:latin typeface="方正舒体" panose="02010601030101010101" pitchFamily="2" charset="-122"/>
                <a:ea typeface="方正舒体" panose="02010601030101010101" pitchFamily="2" charset="-122"/>
                <a:cs typeface="宋体" panose="02010600030101010101" pitchFamily="2" charset="-122"/>
              </a:rPr>
              <a:t>你们应当永远对这个世界上任何地方发生的非正义事件产生强烈的反感，那是一个革命者最宝贵的品质</a:t>
            </a:r>
            <a:r>
              <a:rPr lang="zh-CN" altLang="zh-CN" sz="2600" dirty="0" smtClean="0">
                <a:solidFill>
                  <a:schemeClr val="bg1">
                    <a:lumMod val="50000"/>
                  </a:schemeClr>
                </a:solidFill>
                <a:latin typeface="方正舒体" panose="02010601030101010101" pitchFamily="2" charset="-122"/>
                <a:ea typeface="方正舒体" panose="02010601030101010101" pitchFamily="2" charset="-122"/>
                <a:cs typeface="宋体" panose="02010600030101010101" pitchFamily="2" charset="-122"/>
              </a:rPr>
              <a:t>。</a:t>
            </a:r>
            <a:endParaRPr lang="en-US" altLang="zh-CN" sz="2600" dirty="0" smtClean="0">
              <a:solidFill>
                <a:schemeClr val="bg1">
                  <a:lumMod val="50000"/>
                </a:schemeClr>
              </a:solidFill>
              <a:latin typeface="方正舒体" panose="02010601030101010101" pitchFamily="2" charset="-122"/>
              <a:ea typeface="方正舒体" panose="02010601030101010101" pitchFamily="2" charset="-122"/>
              <a:cs typeface="宋体" panose="02010600030101010101" pitchFamily="2" charset="-122"/>
            </a:endParaRPr>
          </a:p>
          <a:p>
            <a:pPr algn="r"/>
            <a:r>
              <a:rPr lang="en-US" altLang="zh-CN" sz="2600" dirty="0" smtClean="0">
                <a:solidFill>
                  <a:schemeClr val="bg1">
                    <a:lumMod val="50000"/>
                  </a:schemeClr>
                </a:solidFill>
                <a:latin typeface="方正舒体" panose="02010601030101010101" pitchFamily="2" charset="-122"/>
                <a:ea typeface="方正舒体" panose="02010601030101010101" pitchFamily="2" charset="-122"/>
              </a:rPr>
              <a:t>——</a:t>
            </a:r>
            <a:r>
              <a:rPr lang="zh-CN" altLang="en-US" sz="2600" dirty="0" smtClean="0">
                <a:solidFill>
                  <a:schemeClr val="bg1">
                    <a:lumMod val="50000"/>
                  </a:schemeClr>
                </a:solidFill>
                <a:latin typeface="方正舒体" panose="02010601030101010101" pitchFamily="2" charset="-122"/>
                <a:ea typeface="方正舒体" panose="02010601030101010101" pitchFamily="2" charset="-122"/>
              </a:rPr>
              <a:t>切</a:t>
            </a:r>
            <a:r>
              <a:rPr lang="en-US" altLang="zh-CN" sz="2600" dirty="0" smtClean="0">
                <a:solidFill>
                  <a:schemeClr val="bg1">
                    <a:lumMod val="50000"/>
                  </a:schemeClr>
                </a:solidFill>
                <a:latin typeface="方正舒体" panose="02010601030101010101" pitchFamily="2" charset="-122"/>
                <a:ea typeface="方正舒体" panose="02010601030101010101" pitchFamily="2" charset="-122"/>
              </a:rPr>
              <a:t>·</a:t>
            </a:r>
            <a:r>
              <a:rPr lang="zh-CN" altLang="en-US" sz="2600" dirty="0" smtClean="0">
                <a:solidFill>
                  <a:schemeClr val="bg1">
                    <a:lumMod val="50000"/>
                  </a:schemeClr>
                </a:solidFill>
                <a:latin typeface="方正舒体" panose="02010601030101010101" pitchFamily="2" charset="-122"/>
                <a:ea typeface="方正舒体" panose="02010601030101010101" pitchFamily="2" charset="-122"/>
              </a:rPr>
              <a:t>格瓦拉</a:t>
            </a:r>
            <a:endParaRPr lang="zh-CN" altLang="en-US" sz="2600" dirty="0">
              <a:solidFill>
                <a:schemeClr val="bg1">
                  <a:lumMod val="50000"/>
                </a:schemeClr>
              </a:solidFill>
              <a:latin typeface="方正舒体" panose="02010601030101010101" pitchFamily="2" charset="-122"/>
              <a:ea typeface="方正舒体" panose="02010601030101010101" pitchFamily="2" charset="-122"/>
            </a:endParaRPr>
          </a:p>
        </p:txBody>
      </p:sp>
      <p:sp>
        <p:nvSpPr>
          <p:cNvPr id="18" name="TextBox 3"/>
          <p:cNvSpPr txBox="1"/>
          <p:nvPr/>
        </p:nvSpPr>
        <p:spPr>
          <a:xfrm>
            <a:off x="2065933" y="260648"/>
            <a:ext cx="280831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坚定</a:t>
            </a:r>
            <a:r>
              <a:rPr lang="zh-CN" altLang="en-US" dirty="0">
                <a:sym typeface="+mn-lt"/>
              </a:rPr>
              <a:t>理想信念</a:t>
            </a:r>
          </a:p>
        </p:txBody>
      </p:sp>
      <p:grpSp>
        <p:nvGrpSpPr>
          <p:cNvPr id="2" name="组合 18"/>
          <p:cNvGrpSpPr/>
          <p:nvPr/>
        </p:nvGrpSpPr>
        <p:grpSpPr>
          <a:xfrm>
            <a:off x="381758" y="313246"/>
            <a:ext cx="1491552" cy="479578"/>
            <a:chOff x="430365" y="153582"/>
            <a:chExt cx="1491552" cy="479578"/>
          </a:xfrm>
        </p:grpSpPr>
        <p:sp>
          <p:nvSpPr>
            <p:cNvPr id="20"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0"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1</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079484821"/>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
          <p:cNvSpPr/>
          <p:nvPr/>
        </p:nvSpPr>
        <p:spPr>
          <a:xfrm rot="5400000">
            <a:off x="10893101" y="3537320"/>
            <a:ext cx="912879" cy="1586355"/>
          </a:xfrm>
          <a:custGeom>
            <a:avLst/>
            <a:gdLst>
              <a:gd name="connsiteX0" fmla="*/ 264621 w 2354743"/>
              <a:gd name="connsiteY0" fmla="*/ 26131 h 4091951"/>
              <a:gd name="connsiteX1" fmla="*/ 2206490 w 2354743"/>
              <a:gd name="connsiteY1" fmla="*/ 373 h 4091951"/>
              <a:gd name="connsiteX2" fmla="*/ 2018066 w 2354743"/>
              <a:gd name="connsiteY2" fmla="*/ 736883 h 4091951"/>
              <a:gd name="connsiteX3" fmla="*/ 2020134 w 2354743"/>
              <a:gd name="connsiteY3" fmla="*/ 736883 h 4091951"/>
              <a:gd name="connsiteX4" fmla="*/ 2336991 w 2354743"/>
              <a:gd name="connsiteY4" fmla="*/ 1470713 h 4091951"/>
              <a:gd name="connsiteX5" fmla="*/ 2224299 w 2354743"/>
              <a:gd name="connsiteY5" fmla="*/ 1754673 h 4091951"/>
              <a:gd name="connsiteX6" fmla="*/ 1951829 w 2354743"/>
              <a:gd name="connsiteY6" fmla="*/ 1658533 h 4091951"/>
              <a:gd name="connsiteX7" fmla="*/ 1951829 w 2354743"/>
              <a:gd name="connsiteY7" fmla="*/ 2521857 h 4091951"/>
              <a:gd name="connsiteX8" fmla="*/ 1951829 w 2354743"/>
              <a:gd name="connsiteY8" fmla="*/ 2609091 h 4091951"/>
              <a:gd name="connsiteX9" fmla="*/ 1951829 w 2354743"/>
              <a:gd name="connsiteY9" fmla="*/ 3875927 h 4091951"/>
              <a:gd name="connsiteX10" fmla="*/ 1735805 w 2354743"/>
              <a:gd name="connsiteY10" fmla="*/ 4091951 h 4091951"/>
              <a:gd name="connsiteX11" fmla="*/ 1519781 w 2354743"/>
              <a:gd name="connsiteY11" fmla="*/ 3875927 h 4091951"/>
              <a:gd name="connsiteX12" fmla="*/ 1519781 w 2354743"/>
              <a:gd name="connsiteY12" fmla="*/ 2609091 h 4091951"/>
              <a:gd name="connsiteX13" fmla="*/ 1439801 w 2354743"/>
              <a:gd name="connsiteY13" fmla="*/ 2609091 h 4091951"/>
              <a:gd name="connsiteX14" fmla="*/ 1439801 w 2354743"/>
              <a:gd name="connsiteY14" fmla="*/ 2907655 h 4091951"/>
              <a:gd name="connsiteX15" fmla="*/ 1223777 w 2354743"/>
              <a:gd name="connsiteY15" fmla="*/ 3123679 h 4091951"/>
              <a:gd name="connsiteX16" fmla="*/ 1007753 w 2354743"/>
              <a:gd name="connsiteY16" fmla="*/ 2907655 h 4091951"/>
              <a:gd name="connsiteX17" fmla="*/ 1007753 w 2354743"/>
              <a:gd name="connsiteY17" fmla="*/ 2609091 h 4091951"/>
              <a:gd name="connsiteX18" fmla="*/ 936104 w 2354743"/>
              <a:gd name="connsiteY18" fmla="*/ 2609091 h 4091951"/>
              <a:gd name="connsiteX19" fmla="*/ 936104 w 2354743"/>
              <a:gd name="connsiteY19" fmla="*/ 2778865 h 4091951"/>
              <a:gd name="connsiteX20" fmla="*/ 720080 w 2354743"/>
              <a:gd name="connsiteY20" fmla="*/ 2994889 h 4091951"/>
              <a:gd name="connsiteX21" fmla="*/ 504056 w 2354743"/>
              <a:gd name="connsiteY21" fmla="*/ 2778865 h 4091951"/>
              <a:gd name="connsiteX22" fmla="*/ 504056 w 2354743"/>
              <a:gd name="connsiteY22" fmla="*/ 2609091 h 4091951"/>
              <a:gd name="connsiteX23" fmla="*/ 432048 w 2354743"/>
              <a:gd name="connsiteY23" fmla="*/ 2609091 h 4091951"/>
              <a:gd name="connsiteX24" fmla="*/ 432048 w 2354743"/>
              <a:gd name="connsiteY24" fmla="*/ 2753107 h 4091951"/>
              <a:gd name="connsiteX25" fmla="*/ 216024 w 2354743"/>
              <a:gd name="connsiteY25" fmla="*/ 2969131 h 4091951"/>
              <a:gd name="connsiteX26" fmla="*/ 0 w 2354743"/>
              <a:gd name="connsiteY26" fmla="*/ 2753107 h 4091951"/>
              <a:gd name="connsiteX27" fmla="*/ 0 w 2354743"/>
              <a:gd name="connsiteY27" fmla="*/ 2609091 h 4091951"/>
              <a:gd name="connsiteX28" fmla="*/ 0 w 2354743"/>
              <a:gd name="connsiteY28" fmla="*/ 1889011 h 4091951"/>
              <a:gd name="connsiteX29" fmla="*/ 0 w 2354743"/>
              <a:gd name="connsiteY29" fmla="*/ 749761 h 4091951"/>
              <a:gd name="connsiteX30" fmla="*/ 0 w 2354743"/>
              <a:gd name="connsiteY30" fmla="*/ 736883 h 4091951"/>
              <a:gd name="connsiteX31" fmla="*/ 1246 w 2354743"/>
              <a:gd name="connsiteY31" fmla="*/ 736883 h 4091951"/>
              <a:gd name="connsiteX32" fmla="*/ 264621 w 2354743"/>
              <a:gd name="connsiteY32" fmla="*/ 26131 h 40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4743" h="4091951">
                <a:moveTo>
                  <a:pt x="264621" y="26131"/>
                </a:moveTo>
                <a:cubicBezTo>
                  <a:pt x="916204" y="30424"/>
                  <a:pt x="1554907" y="-3920"/>
                  <a:pt x="2206490" y="373"/>
                </a:cubicBezTo>
                <a:cubicBezTo>
                  <a:pt x="1828359" y="208078"/>
                  <a:pt x="2010967" y="478086"/>
                  <a:pt x="2018066" y="736883"/>
                </a:cubicBezTo>
                <a:lnTo>
                  <a:pt x="2020134" y="736883"/>
                </a:lnTo>
                <a:lnTo>
                  <a:pt x="2336991" y="1470713"/>
                </a:lnTo>
                <a:cubicBezTo>
                  <a:pt x="2384285" y="1580246"/>
                  <a:pt x="2333831" y="1707379"/>
                  <a:pt x="2224299" y="1754673"/>
                </a:cubicBezTo>
                <a:cubicBezTo>
                  <a:pt x="2120967" y="1799291"/>
                  <a:pt x="2001972" y="1756914"/>
                  <a:pt x="1951829" y="1658533"/>
                </a:cubicBezTo>
                <a:lnTo>
                  <a:pt x="1951829" y="2521857"/>
                </a:lnTo>
                <a:lnTo>
                  <a:pt x="1951829" y="2609091"/>
                </a:lnTo>
                <a:lnTo>
                  <a:pt x="1951829" y="3875927"/>
                </a:lnTo>
                <a:cubicBezTo>
                  <a:pt x="1951829" y="3995234"/>
                  <a:pt x="1855112" y="4091951"/>
                  <a:pt x="1735805" y="4091951"/>
                </a:cubicBezTo>
                <a:cubicBezTo>
                  <a:pt x="1616498" y="4091951"/>
                  <a:pt x="1519781" y="3995234"/>
                  <a:pt x="1519781" y="3875927"/>
                </a:cubicBezTo>
                <a:lnTo>
                  <a:pt x="1519781" y="2609091"/>
                </a:lnTo>
                <a:lnTo>
                  <a:pt x="1439801" y="2609091"/>
                </a:lnTo>
                <a:lnTo>
                  <a:pt x="1439801" y="2907655"/>
                </a:lnTo>
                <a:cubicBezTo>
                  <a:pt x="1439801" y="3026962"/>
                  <a:pt x="1343084" y="3123679"/>
                  <a:pt x="1223777" y="3123679"/>
                </a:cubicBezTo>
                <a:cubicBezTo>
                  <a:pt x="1104470" y="3123679"/>
                  <a:pt x="1007753" y="3026962"/>
                  <a:pt x="1007753" y="2907655"/>
                </a:cubicBezTo>
                <a:lnTo>
                  <a:pt x="1007753" y="2609091"/>
                </a:lnTo>
                <a:lnTo>
                  <a:pt x="936104" y="2609091"/>
                </a:lnTo>
                <a:lnTo>
                  <a:pt x="936104" y="2778865"/>
                </a:lnTo>
                <a:cubicBezTo>
                  <a:pt x="936104" y="2898172"/>
                  <a:pt x="839387" y="2994889"/>
                  <a:pt x="720080" y="2994889"/>
                </a:cubicBezTo>
                <a:cubicBezTo>
                  <a:pt x="600773" y="2994889"/>
                  <a:pt x="504056" y="2898172"/>
                  <a:pt x="504056" y="2778865"/>
                </a:cubicBezTo>
                <a:lnTo>
                  <a:pt x="504056" y="2609091"/>
                </a:lnTo>
                <a:lnTo>
                  <a:pt x="432048" y="2609091"/>
                </a:lnTo>
                <a:lnTo>
                  <a:pt x="432048" y="2753107"/>
                </a:lnTo>
                <a:cubicBezTo>
                  <a:pt x="432048" y="2872414"/>
                  <a:pt x="335331" y="2969131"/>
                  <a:pt x="216024" y="2969131"/>
                </a:cubicBezTo>
                <a:cubicBezTo>
                  <a:pt x="96717" y="2969131"/>
                  <a:pt x="0" y="2872414"/>
                  <a:pt x="0" y="2753107"/>
                </a:cubicBezTo>
                <a:lnTo>
                  <a:pt x="0" y="2609091"/>
                </a:lnTo>
                <a:lnTo>
                  <a:pt x="0" y="1889011"/>
                </a:lnTo>
                <a:lnTo>
                  <a:pt x="0" y="749761"/>
                </a:lnTo>
                <a:lnTo>
                  <a:pt x="0" y="736883"/>
                </a:lnTo>
                <a:lnTo>
                  <a:pt x="1246" y="736883"/>
                </a:lnTo>
                <a:cubicBezTo>
                  <a:pt x="51068" y="166166"/>
                  <a:pt x="164284" y="274076"/>
                  <a:pt x="264621" y="26131"/>
                </a:cubicBezTo>
                <a:close/>
              </a:path>
            </a:pathLst>
          </a:custGeom>
          <a:gradFill flip="none" rotWithShape="1">
            <a:gsLst>
              <a:gs pos="100000">
                <a:srgbClr val="689B35"/>
              </a:gs>
              <a:gs pos="0">
                <a:srgbClr val="92D050"/>
              </a:gs>
            </a:gsLst>
            <a:path path="circle">
              <a:fillToRect l="50000" t="50000" r="50000" b="50000"/>
            </a:path>
            <a:tileRect/>
          </a:gradFill>
          <a:ln w="25400" cap="flat" cmpd="sng" algn="ctr">
            <a:solidFill>
              <a:sysClr val="window" lastClr="F5F5F5"/>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5F5F5"/>
              </a:solidFill>
              <a:effectLst/>
              <a:uLnTx/>
              <a:uFillTx/>
              <a:latin typeface="Calibri"/>
              <a:ea typeface="+mn-ea"/>
              <a:cs typeface="+mn-cs"/>
            </a:endParaRPr>
          </a:p>
        </p:txBody>
      </p:sp>
      <p:sp>
        <p:nvSpPr>
          <p:cNvPr id="10" name="矩形 1"/>
          <p:cNvSpPr/>
          <p:nvPr/>
        </p:nvSpPr>
        <p:spPr>
          <a:xfrm rot="5400000">
            <a:off x="10989262" y="2565754"/>
            <a:ext cx="841039" cy="1461515"/>
          </a:xfrm>
          <a:custGeom>
            <a:avLst/>
            <a:gdLst>
              <a:gd name="connsiteX0" fmla="*/ 264621 w 2354743"/>
              <a:gd name="connsiteY0" fmla="*/ 26131 h 4091951"/>
              <a:gd name="connsiteX1" fmla="*/ 2206490 w 2354743"/>
              <a:gd name="connsiteY1" fmla="*/ 373 h 4091951"/>
              <a:gd name="connsiteX2" fmla="*/ 2018066 w 2354743"/>
              <a:gd name="connsiteY2" fmla="*/ 736883 h 4091951"/>
              <a:gd name="connsiteX3" fmla="*/ 2020134 w 2354743"/>
              <a:gd name="connsiteY3" fmla="*/ 736883 h 4091951"/>
              <a:gd name="connsiteX4" fmla="*/ 2336991 w 2354743"/>
              <a:gd name="connsiteY4" fmla="*/ 1470713 h 4091951"/>
              <a:gd name="connsiteX5" fmla="*/ 2224299 w 2354743"/>
              <a:gd name="connsiteY5" fmla="*/ 1754673 h 4091951"/>
              <a:gd name="connsiteX6" fmla="*/ 1951829 w 2354743"/>
              <a:gd name="connsiteY6" fmla="*/ 1658533 h 4091951"/>
              <a:gd name="connsiteX7" fmla="*/ 1951829 w 2354743"/>
              <a:gd name="connsiteY7" fmla="*/ 2521857 h 4091951"/>
              <a:gd name="connsiteX8" fmla="*/ 1951829 w 2354743"/>
              <a:gd name="connsiteY8" fmla="*/ 2609091 h 4091951"/>
              <a:gd name="connsiteX9" fmla="*/ 1951829 w 2354743"/>
              <a:gd name="connsiteY9" fmla="*/ 3875927 h 4091951"/>
              <a:gd name="connsiteX10" fmla="*/ 1735805 w 2354743"/>
              <a:gd name="connsiteY10" fmla="*/ 4091951 h 4091951"/>
              <a:gd name="connsiteX11" fmla="*/ 1519781 w 2354743"/>
              <a:gd name="connsiteY11" fmla="*/ 3875927 h 4091951"/>
              <a:gd name="connsiteX12" fmla="*/ 1519781 w 2354743"/>
              <a:gd name="connsiteY12" fmla="*/ 2609091 h 4091951"/>
              <a:gd name="connsiteX13" fmla="*/ 1439801 w 2354743"/>
              <a:gd name="connsiteY13" fmla="*/ 2609091 h 4091951"/>
              <a:gd name="connsiteX14" fmla="*/ 1439801 w 2354743"/>
              <a:gd name="connsiteY14" fmla="*/ 2907655 h 4091951"/>
              <a:gd name="connsiteX15" fmla="*/ 1223777 w 2354743"/>
              <a:gd name="connsiteY15" fmla="*/ 3123679 h 4091951"/>
              <a:gd name="connsiteX16" fmla="*/ 1007753 w 2354743"/>
              <a:gd name="connsiteY16" fmla="*/ 2907655 h 4091951"/>
              <a:gd name="connsiteX17" fmla="*/ 1007753 w 2354743"/>
              <a:gd name="connsiteY17" fmla="*/ 2609091 h 4091951"/>
              <a:gd name="connsiteX18" fmla="*/ 936104 w 2354743"/>
              <a:gd name="connsiteY18" fmla="*/ 2609091 h 4091951"/>
              <a:gd name="connsiteX19" fmla="*/ 936104 w 2354743"/>
              <a:gd name="connsiteY19" fmla="*/ 2778865 h 4091951"/>
              <a:gd name="connsiteX20" fmla="*/ 720080 w 2354743"/>
              <a:gd name="connsiteY20" fmla="*/ 2994889 h 4091951"/>
              <a:gd name="connsiteX21" fmla="*/ 504056 w 2354743"/>
              <a:gd name="connsiteY21" fmla="*/ 2778865 h 4091951"/>
              <a:gd name="connsiteX22" fmla="*/ 504056 w 2354743"/>
              <a:gd name="connsiteY22" fmla="*/ 2609091 h 4091951"/>
              <a:gd name="connsiteX23" fmla="*/ 432048 w 2354743"/>
              <a:gd name="connsiteY23" fmla="*/ 2609091 h 4091951"/>
              <a:gd name="connsiteX24" fmla="*/ 432048 w 2354743"/>
              <a:gd name="connsiteY24" fmla="*/ 2753107 h 4091951"/>
              <a:gd name="connsiteX25" fmla="*/ 216024 w 2354743"/>
              <a:gd name="connsiteY25" fmla="*/ 2969131 h 4091951"/>
              <a:gd name="connsiteX26" fmla="*/ 0 w 2354743"/>
              <a:gd name="connsiteY26" fmla="*/ 2753107 h 4091951"/>
              <a:gd name="connsiteX27" fmla="*/ 0 w 2354743"/>
              <a:gd name="connsiteY27" fmla="*/ 2609091 h 4091951"/>
              <a:gd name="connsiteX28" fmla="*/ 0 w 2354743"/>
              <a:gd name="connsiteY28" fmla="*/ 1889011 h 4091951"/>
              <a:gd name="connsiteX29" fmla="*/ 0 w 2354743"/>
              <a:gd name="connsiteY29" fmla="*/ 749761 h 4091951"/>
              <a:gd name="connsiteX30" fmla="*/ 0 w 2354743"/>
              <a:gd name="connsiteY30" fmla="*/ 736883 h 4091951"/>
              <a:gd name="connsiteX31" fmla="*/ 1246 w 2354743"/>
              <a:gd name="connsiteY31" fmla="*/ 736883 h 4091951"/>
              <a:gd name="connsiteX32" fmla="*/ 264621 w 2354743"/>
              <a:gd name="connsiteY32" fmla="*/ 26131 h 40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4743" h="4091951">
                <a:moveTo>
                  <a:pt x="264621" y="26131"/>
                </a:moveTo>
                <a:cubicBezTo>
                  <a:pt x="916204" y="30424"/>
                  <a:pt x="1554907" y="-3920"/>
                  <a:pt x="2206490" y="373"/>
                </a:cubicBezTo>
                <a:cubicBezTo>
                  <a:pt x="1828359" y="208078"/>
                  <a:pt x="2010967" y="478086"/>
                  <a:pt x="2018066" y="736883"/>
                </a:cubicBezTo>
                <a:lnTo>
                  <a:pt x="2020134" y="736883"/>
                </a:lnTo>
                <a:lnTo>
                  <a:pt x="2336991" y="1470713"/>
                </a:lnTo>
                <a:cubicBezTo>
                  <a:pt x="2384285" y="1580246"/>
                  <a:pt x="2333831" y="1707379"/>
                  <a:pt x="2224299" y="1754673"/>
                </a:cubicBezTo>
                <a:cubicBezTo>
                  <a:pt x="2120967" y="1799291"/>
                  <a:pt x="2001972" y="1756914"/>
                  <a:pt x="1951829" y="1658533"/>
                </a:cubicBezTo>
                <a:lnTo>
                  <a:pt x="1951829" y="2521857"/>
                </a:lnTo>
                <a:lnTo>
                  <a:pt x="1951829" y="2609091"/>
                </a:lnTo>
                <a:lnTo>
                  <a:pt x="1951829" y="3875927"/>
                </a:lnTo>
                <a:cubicBezTo>
                  <a:pt x="1951829" y="3995234"/>
                  <a:pt x="1855112" y="4091951"/>
                  <a:pt x="1735805" y="4091951"/>
                </a:cubicBezTo>
                <a:cubicBezTo>
                  <a:pt x="1616498" y="4091951"/>
                  <a:pt x="1519781" y="3995234"/>
                  <a:pt x="1519781" y="3875927"/>
                </a:cubicBezTo>
                <a:lnTo>
                  <a:pt x="1519781" y="2609091"/>
                </a:lnTo>
                <a:lnTo>
                  <a:pt x="1439801" y="2609091"/>
                </a:lnTo>
                <a:lnTo>
                  <a:pt x="1439801" y="2907655"/>
                </a:lnTo>
                <a:cubicBezTo>
                  <a:pt x="1439801" y="3026962"/>
                  <a:pt x="1343084" y="3123679"/>
                  <a:pt x="1223777" y="3123679"/>
                </a:cubicBezTo>
                <a:cubicBezTo>
                  <a:pt x="1104470" y="3123679"/>
                  <a:pt x="1007753" y="3026962"/>
                  <a:pt x="1007753" y="2907655"/>
                </a:cubicBezTo>
                <a:lnTo>
                  <a:pt x="1007753" y="2609091"/>
                </a:lnTo>
                <a:lnTo>
                  <a:pt x="936104" y="2609091"/>
                </a:lnTo>
                <a:lnTo>
                  <a:pt x="936104" y="2778865"/>
                </a:lnTo>
                <a:cubicBezTo>
                  <a:pt x="936104" y="2898172"/>
                  <a:pt x="839387" y="2994889"/>
                  <a:pt x="720080" y="2994889"/>
                </a:cubicBezTo>
                <a:cubicBezTo>
                  <a:pt x="600773" y="2994889"/>
                  <a:pt x="504056" y="2898172"/>
                  <a:pt x="504056" y="2778865"/>
                </a:cubicBezTo>
                <a:lnTo>
                  <a:pt x="504056" y="2609091"/>
                </a:lnTo>
                <a:lnTo>
                  <a:pt x="432048" y="2609091"/>
                </a:lnTo>
                <a:lnTo>
                  <a:pt x="432048" y="2753107"/>
                </a:lnTo>
                <a:cubicBezTo>
                  <a:pt x="432048" y="2872414"/>
                  <a:pt x="335331" y="2969131"/>
                  <a:pt x="216024" y="2969131"/>
                </a:cubicBezTo>
                <a:cubicBezTo>
                  <a:pt x="96717" y="2969131"/>
                  <a:pt x="0" y="2872414"/>
                  <a:pt x="0" y="2753107"/>
                </a:cubicBezTo>
                <a:lnTo>
                  <a:pt x="0" y="2609091"/>
                </a:lnTo>
                <a:lnTo>
                  <a:pt x="0" y="1889011"/>
                </a:lnTo>
                <a:lnTo>
                  <a:pt x="0" y="749761"/>
                </a:lnTo>
                <a:lnTo>
                  <a:pt x="0" y="736883"/>
                </a:lnTo>
                <a:lnTo>
                  <a:pt x="1246" y="736883"/>
                </a:lnTo>
                <a:cubicBezTo>
                  <a:pt x="51068" y="166166"/>
                  <a:pt x="164284" y="274076"/>
                  <a:pt x="264621" y="26131"/>
                </a:cubicBezTo>
                <a:close/>
              </a:path>
            </a:pathLst>
          </a:custGeom>
          <a:gradFill flip="none" rotWithShape="1">
            <a:gsLst>
              <a:gs pos="100000">
                <a:srgbClr val="F79646">
                  <a:lumMod val="75000"/>
                </a:srgbClr>
              </a:gs>
              <a:gs pos="1000">
                <a:srgbClr val="FFC000"/>
              </a:gs>
            </a:gsLst>
            <a:path path="circle">
              <a:fillToRect l="50000" t="50000" r="50000" b="50000"/>
            </a:path>
            <a:tileRect/>
          </a:gradFill>
          <a:ln w="25400" cap="flat" cmpd="sng" algn="ctr">
            <a:solidFill>
              <a:sysClr val="window" lastClr="F5F5F5"/>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5F5F5"/>
              </a:solidFill>
              <a:effectLst/>
              <a:uLnTx/>
              <a:uFillTx/>
              <a:latin typeface="Calibri"/>
              <a:ea typeface="+mn-ea"/>
              <a:cs typeface="+mn-cs"/>
            </a:endParaRPr>
          </a:p>
        </p:txBody>
      </p:sp>
      <p:sp>
        <p:nvSpPr>
          <p:cNvPr id="11" name="矩形 1"/>
          <p:cNvSpPr/>
          <p:nvPr/>
        </p:nvSpPr>
        <p:spPr>
          <a:xfrm rot="5400000">
            <a:off x="10913667" y="4767318"/>
            <a:ext cx="897855" cy="1560247"/>
          </a:xfrm>
          <a:custGeom>
            <a:avLst/>
            <a:gdLst>
              <a:gd name="connsiteX0" fmla="*/ 264621 w 2354743"/>
              <a:gd name="connsiteY0" fmla="*/ 26131 h 4091951"/>
              <a:gd name="connsiteX1" fmla="*/ 2206490 w 2354743"/>
              <a:gd name="connsiteY1" fmla="*/ 373 h 4091951"/>
              <a:gd name="connsiteX2" fmla="*/ 2018066 w 2354743"/>
              <a:gd name="connsiteY2" fmla="*/ 736883 h 4091951"/>
              <a:gd name="connsiteX3" fmla="*/ 2020134 w 2354743"/>
              <a:gd name="connsiteY3" fmla="*/ 736883 h 4091951"/>
              <a:gd name="connsiteX4" fmla="*/ 2336991 w 2354743"/>
              <a:gd name="connsiteY4" fmla="*/ 1470713 h 4091951"/>
              <a:gd name="connsiteX5" fmla="*/ 2224299 w 2354743"/>
              <a:gd name="connsiteY5" fmla="*/ 1754673 h 4091951"/>
              <a:gd name="connsiteX6" fmla="*/ 1951829 w 2354743"/>
              <a:gd name="connsiteY6" fmla="*/ 1658533 h 4091951"/>
              <a:gd name="connsiteX7" fmla="*/ 1951829 w 2354743"/>
              <a:gd name="connsiteY7" fmla="*/ 2521857 h 4091951"/>
              <a:gd name="connsiteX8" fmla="*/ 1951829 w 2354743"/>
              <a:gd name="connsiteY8" fmla="*/ 2609091 h 4091951"/>
              <a:gd name="connsiteX9" fmla="*/ 1951829 w 2354743"/>
              <a:gd name="connsiteY9" fmla="*/ 3875927 h 4091951"/>
              <a:gd name="connsiteX10" fmla="*/ 1735805 w 2354743"/>
              <a:gd name="connsiteY10" fmla="*/ 4091951 h 4091951"/>
              <a:gd name="connsiteX11" fmla="*/ 1519781 w 2354743"/>
              <a:gd name="connsiteY11" fmla="*/ 3875927 h 4091951"/>
              <a:gd name="connsiteX12" fmla="*/ 1519781 w 2354743"/>
              <a:gd name="connsiteY12" fmla="*/ 2609091 h 4091951"/>
              <a:gd name="connsiteX13" fmla="*/ 1439801 w 2354743"/>
              <a:gd name="connsiteY13" fmla="*/ 2609091 h 4091951"/>
              <a:gd name="connsiteX14" fmla="*/ 1439801 w 2354743"/>
              <a:gd name="connsiteY14" fmla="*/ 2907655 h 4091951"/>
              <a:gd name="connsiteX15" fmla="*/ 1223777 w 2354743"/>
              <a:gd name="connsiteY15" fmla="*/ 3123679 h 4091951"/>
              <a:gd name="connsiteX16" fmla="*/ 1007753 w 2354743"/>
              <a:gd name="connsiteY16" fmla="*/ 2907655 h 4091951"/>
              <a:gd name="connsiteX17" fmla="*/ 1007753 w 2354743"/>
              <a:gd name="connsiteY17" fmla="*/ 2609091 h 4091951"/>
              <a:gd name="connsiteX18" fmla="*/ 936104 w 2354743"/>
              <a:gd name="connsiteY18" fmla="*/ 2609091 h 4091951"/>
              <a:gd name="connsiteX19" fmla="*/ 936104 w 2354743"/>
              <a:gd name="connsiteY19" fmla="*/ 2778865 h 4091951"/>
              <a:gd name="connsiteX20" fmla="*/ 720080 w 2354743"/>
              <a:gd name="connsiteY20" fmla="*/ 2994889 h 4091951"/>
              <a:gd name="connsiteX21" fmla="*/ 504056 w 2354743"/>
              <a:gd name="connsiteY21" fmla="*/ 2778865 h 4091951"/>
              <a:gd name="connsiteX22" fmla="*/ 504056 w 2354743"/>
              <a:gd name="connsiteY22" fmla="*/ 2609091 h 4091951"/>
              <a:gd name="connsiteX23" fmla="*/ 432048 w 2354743"/>
              <a:gd name="connsiteY23" fmla="*/ 2609091 h 4091951"/>
              <a:gd name="connsiteX24" fmla="*/ 432048 w 2354743"/>
              <a:gd name="connsiteY24" fmla="*/ 2753107 h 4091951"/>
              <a:gd name="connsiteX25" fmla="*/ 216024 w 2354743"/>
              <a:gd name="connsiteY25" fmla="*/ 2969131 h 4091951"/>
              <a:gd name="connsiteX26" fmla="*/ 0 w 2354743"/>
              <a:gd name="connsiteY26" fmla="*/ 2753107 h 4091951"/>
              <a:gd name="connsiteX27" fmla="*/ 0 w 2354743"/>
              <a:gd name="connsiteY27" fmla="*/ 2609091 h 4091951"/>
              <a:gd name="connsiteX28" fmla="*/ 0 w 2354743"/>
              <a:gd name="connsiteY28" fmla="*/ 1889011 h 4091951"/>
              <a:gd name="connsiteX29" fmla="*/ 0 w 2354743"/>
              <a:gd name="connsiteY29" fmla="*/ 749761 h 4091951"/>
              <a:gd name="connsiteX30" fmla="*/ 0 w 2354743"/>
              <a:gd name="connsiteY30" fmla="*/ 736883 h 4091951"/>
              <a:gd name="connsiteX31" fmla="*/ 1246 w 2354743"/>
              <a:gd name="connsiteY31" fmla="*/ 736883 h 4091951"/>
              <a:gd name="connsiteX32" fmla="*/ 264621 w 2354743"/>
              <a:gd name="connsiteY32" fmla="*/ 26131 h 40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4743" h="4091951">
                <a:moveTo>
                  <a:pt x="264621" y="26131"/>
                </a:moveTo>
                <a:cubicBezTo>
                  <a:pt x="916204" y="30424"/>
                  <a:pt x="1554907" y="-3920"/>
                  <a:pt x="2206490" y="373"/>
                </a:cubicBezTo>
                <a:cubicBezTo>
                  <a:pt x="1828359" y="208078"/>
                  <a:pt x="2010967" y="478086"/>
                  <a:pt x="2018066" y="736883"/>
                </a:cubicBezTo>
                <a:lnTo>
                  <a:pt x="2020134" y="736883"/>
                </a:lnTo>
                <a:lnTo>
                  <a:pt x="2336991" y="1470713"/>
                </a:lnTo>
                <a:cubicBezTo>
                  <a:pt x="2384285" y="1580246"/>
                  <a:pt x="2333831" y="1707379"/>
                  <a:pt x="2224299" y="1754673"/>
                </a:cubicBezTo>
                <a:cubicBezTo>
                  <a:pt x="2120967" y="1799291"/>
                  <a:pt x="2001972" y="1756914"/>
                  <a:pt x="1951829" y="1658533"/>
                </a:cubicBezTo>
                <a:lnTo>
                  <a:pt x="1951829" y="2521857"/>
                </a:lnTo>
                <a:lnTo>
                  <a:pt x="1951829" y="2609091"/>
                </a:lnTo>
                <a:lnTo>
                  <a:pt x="1951829" y="3875927"/>
                </a:lnTo>
                <a:cubicBezTo>
                  <a:pt x="1951829" y="3995234"/>
                  <a:pt x="1855112" y="4091951"/>
                  <a:pt x="1735805" y="4091951"/>
                </a:cubicBezTo>
                <a:cubicBezTo>
                  <a:pt x="1616498" y="4091951"/>
                  <a:pt x="1519781" y="3995234"/>
                  <a:pt x="1519781" y="3875927"/>
                </a:cubicBezTo>
                <a:lnTo>
                  <a:pt x="1519781" y="2609091"/>
                </a:lnTo>
                <a:lnTo>
                  <a:pt x="1439801" y="2609091"/>
                </a:lnTo>
                <a:lnTo>
                  <a:pt x="1439801" y="2907655"/>
                </a:lnTo>
                <a:cubicBezTo>
                  <a:pt x="1439801" y="3026962"/>
                  <a:pt x="1343084" y="3123679"/>
                  <a:pt x="1223777" y="3123679"/>
                </a:cubicBezTo>
                <a:cubicBezTo>
                  <a:pt x="1104470" y="3123679"/>
                  <a:pt x="1007753" y="3026962"/>
                  <a:pt x="1007753" y="2907655"/>
                </a:cubicBezTo>
                <a:lnTo>
                  <a:pt x="1007753" y="2609091"/>
                </a:lnTo>
                <a:lnTo>
                  <a:pt x="936104" y="2609091"/>
                </a:lnTo>
                <a:lnTo>
                  <a:pt x="936104" y="2778865"/>
                </a:lnTo>
                <a:cubicBezTo>
                  <a:pt x="936104" y="2898172"/>
                  <a:pt x="839387" y="2994889"/>
                  <a:pt x="720080" y="2994889"/>
                </a:cubicBezTo>
                <a:cubicBezTo>
                  <a:pt x="600773" y="2994889"/>
                  <a:pt x="504056" y="2898172"/>
                  <a:pt x="504056" y="2778865"/>
                </a:cubicBezTo>
                <a:lnTo>
                  <a:pt x="504056" y="2609091"/>
                </a:lnTo>
                <a:lnTo>
                  <a:pt x="432048" y="2609091"/>
                </a:lnTo>
                <a:lnTo>
                  <a:pt x="432048" y="2753107"/>
                </a:lnTo>
                <a:cubicBezTo>
                  <a:pt x="432048" y="2872414"/>
                  <a:pt x="335331" y="2969131"/>
                  <a:pt x="216024" y="2969131"/>
                </a:cubicBezTo>
                <a:cubicBezTo>
                  <a:pt x="96717" y="2969131"/>
                  <a:pt x="0" y="2872414"/>
                  <a:pt x="0" y="2753107"/>
                </a:cubicBezTo>
                <a:lnTo>
                  <a:pt x="0" y="2609091"/>
                </a:lnTo>
                <a:lnTo>
                  <a:pt x="0" y="1889011"/>
                </a:lnTo>
                <a:lnTo>
                  <a:pt x="0" y="749761"/>
                </a:lnTo>
                <a:lnTo>
                  <a:pt x="0" y="736883"/>
                </a:lnTo>
                <a:lnTo>
                  <a:pt x="1246" y="736883"/>
                </a:lnTo>
                <a:cubicBezTo>
                  <a:pt x="51068" y="166166"/>
                  <a:pt x="164284" y="274076"/>
                  <a:pt x="264621" y="26131"/>
                </a:cubicBezTo>
                <a:close/>
              </a:path>
            </a:pathLst>
          </a:custGeom>
          <a:gradFill flip="none" rotWithShape="1">
            <a:gsLst>
              <a:gs pos="100000">
                <a:srgbClr val="00B0F0">
                  <a:shade val="30000"/>
                  <a:satMod val="115000"/>
                </a:srgbClr>
              </a:gs>
              <a:gs pos="0">
                <a:srgbClr val="00B0F0">
                  <a:shade val="100000"/>
                  <a:satMod val="115000"/>
                </a:srgbClr>
              </a:gs>
            </a:gsLst>
            <a:path path="circle">
              <a:fillToRect l="50000" t="50000" r="50000" b="50000"/>
            </a:path>
            <a:tileRect/>
          </a:gradFill>
          <a:ln w="25400" cap="flat" cmpd="sng" algn="ctr">
            <a:solidFill>
              <a:sysClr val="window" lastClr="F5F5F5"/>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5F5F5"/>
              </a:solidFill>
              <a:effectLst/>
              <a:uLnTx/>
              <a:uFillTx/>
              <a:latin typeface="Calibri"/>
              <a:ea typeface="+mn-ea"/>
              <a:cs typeface="+mn-cs"/>
            </a:endParaRPr>
          </a:p>
        </p:txBody>
      </p:sp>
      <p:sp>
        <p:nvSpPr>
          <p:cNvPr id="12" name="TextBox 12"/>
          <p:cNvSpPr txBox="1"/>
          <p:nvPr/>
        </p:nvSpPr>
        <p:spPr>
          <a:xfrm>
            <a:off x="1795957" y="1196752"/>
            <a:ext cx="7398768" cy="523220"/>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tabLst/>
              <a:defRPr sz="2800" b="1">
                <a:solidFill>
                  <a:schemeClr val="bg1">
                    <a:lumMod val="75000"/>
                  </a:schemeClr>
                </a:solidFill>
                <a:latin typeface="+mn-ea"/>
                <a:ea typeface="+mn-ea"/>
              </a:defRPr>
            </a:lvl1pPr>
          </a:lstStyle>
          <a:p>
            <a:r>
              <a:rPr lang="zh-CN" altLang="en-US" dirty="0"/>
              <a:t> 从中共的党性修养传统把握共产主义</a:t>
            </a:r>
          </a:p>
        </p:txBody>
      </p:sp>
      <p:sp>
        <p:nvSpPr>
          <p:cNvPr id="18" name="矩形 17"/>
          <p:cNvSpPr/>
          <p:nvPr/>
        </p:nvSpPr>
        <p:spPr>
          <a:xfrm>
            <a:off x="1795414" y="1871422"/>
            <a:ext cx="9192997" cy="769441"/>
          </a:xfrm>
          <a:prstGeom prst="rect">
            <a:avLst/>
          </a:prstGeom>
        </p:spPr>
        <p:txBody>
          <a:bodyPr wrap="square">
            <a:spAutoFit/>
          </a:bodyPr>
          <a:lstStyle/>
          <a:p>
            <a:pPr marL="0" indent="0" eaLnBrk="1" hangingPunct="1">
              <a:spcBef>
                <a:spcPct val="50000"/>
              </a:spcBef>
              <a:buFont typeface="Wingdings 2" panose="05020102010507070707" pitchFamily="18" charset="2"/>
              <a:buNone/>
              <a:defRPr/>
            </a:pPr>
            <a:r>
              <a:rPr lang="zh-CN" altLang="en-US" sz="2200" noProof="1" smtClean="0">
                <a:solidFill>
                  <a:schemeClr val="bg1">
                    <a:lumMod val="75000"/>
                  </a:schemeClr>
                </a:solidFill>
                <a:latin typeface="+mn-ea"/>
                <a:ea typeface="+mn-ea"/>
              </a:rPr>
              <a:t>理解</a:t>
            </a:r>
            <a:r>
              <a:rPr lang="zh-CN" altLang="en-US" sz="2200" noProof="1">
                <a:solidFill>
                  <a:schemeClr val="bg1">
                    <a:lumMod val="75000"/>
                  </a:schemeClr>
                </a:solidFill>
                <a:latin typeface="+mn-ea"/>
                <a:ea typeface="+mn-ea"/>
              </a:rPr>
              <a:t>共产主义</a:t>
            </a:r>
            <a:r>
              <a:rPr lang="zh-CN" altLang="en-US" sz="2200" noProof="1" smtClean="0">
                <a:solidFill>
                  <a:schemeClr val="bg1">
                    <a:lumMod val="75000"/>
                  </a:schemeClr>
                </a:solidFill>
                <a:latin typeface="+mn-ea"/>
                <a:ea typeface="+mn-ea"/>
              </a:rPr>
              <a:t>，要从强调</a:t>
            </a:r>
            <a:r>
              <a:rPr lang="zh-CN" altLang="en-US" sz="2200" noProof="1">
                <a:solidFill>
                  <a:schemeClr val="bg1">
                    <a:lumMod val="75000"/>
                  </a:schemeClr>
                </a:solidFill>
                <a:latin typeface="+mn-ea"/>
                <a:ea typeface="+mn-ea"/>
              </a:rPr>
              <a:t>共产主义的理想信念，强调共产党人的</a:t>
            </a:r>
            <a:r>
              <a:rPr lang="zh-CN" altLang="en-US" sz="2200" noProof="1" smtClean="0">
                <a:solidFill>
                  <a:schemeClr val="bg1">
                    <a:lumMod val="75000"/>
                  </a:schemeClr>
                </a:solidFill>
                <a:latin typeface="+mn-ea"/>
                <a:ea typeface="+mn-ea"/>
              </a:rPr>
              <a:t>价值观的</a:t>
            </a:r>
            <a:r>
              <a:rPr lang="zh-CN" altLang="en-US" sz="2200" noProof="1">
                <a:solidFill>
                  <a:schemeClr val="bg1">
                    <a:lumMod val="75000"/>
                  </a:schemeClr>
                </a:solidFill>
                <a:latin typeface="+mn-ea"/>
                <a:ea typeface="+mn-ea"/>
              </a:rPr>
              <a:t>角度去理解共产主义</a:t>
            </a:r>
            <a:r>
              <a:rPr lang="zh-CN" altLang="en-US" sz="2200" noProof="1" smtClean="0">
                <a:solidFill>
                  <a:schemeClr val="bg1">
                    <a:lumMod val="75000"/>
                  </a:schemeClr>
                </a:solidFill>
                <a:latin typeface="+mn-ea"/>
                <a:ea typeface="+mn-ea"/>
              </a:rPr>
              <a:t>。</a:t>
            </a:r>
            <a:endParaRPr lang="zh-CN" altLang="en-US" sz="2200" noProof="1">
              <a:solidFill>
                <a:schemeClr val="bg1">
                  <a:lumMod val="75000"/>
                </a:schemeClr>
              </a:solidFill>
              <a:latin typeface="+mn-ea"/>
              <a:ea typeface="+mn-ea"/>
            </a:endParaRPr>
          </a:p>
        </p:txBody>
      </p:sp>
      <p:pic>
        <p:nvPicPr>
          <p:cNvPr id="19" name="Picture 3" descr="D:\6《中国共产党人的价值观》\《纪念白求恩、为人民服务》.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2222" y="3142897"/>
            <a:ext cx="1432753" cy="1930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 name="Picture 4" descr="D:\6《中国共产党人的价值观》\《愚公移山》.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1863" y="4442195"/>
            <a:ext cx="1445589" cy="1930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1" name="矩形 20"/>
          <p:cNvSpPr/>
          <p:nvPr/>
        </p:nvSpPr>
        <p:spPr>
          <a:xfrm>
            <a:off x="2442944" y="5098514"/>
            <a:ext cx="8545468" cy="769441"/>
          </a:xfrm>
          <a:prstGeom prst="rect">
            <a:avLst/>
          </a:prstGeom>
        </p:spPr>
        <p:txBody>
          <a:bodyPr wrap="square">
            <a:spAutoFit/>
          </a:bodyPr>
          <a:lstStyle/>
          <a:p>
            <a:r>
              <a:rPr lang="zh-CN" altLang="zh-CN" sz="2200" dirty="0" smtClean="0">
                <a:solidFill>
                  <a:schemeClr val="bg1">
                    <a:lumMod val="75000"/>
                  </a:schemeClr>
                </a:solidFill>
                <a:latin typeface="+mn-ea"/>
                <a:ea typeface="+mn-ea"/>
              </a:rPr>
              <a:t>通过愚公移山这个事例构建</a:t>
            </a:r>
            <a:r>
              <a:rPr lang="zh-CN" altLang="zh-CN" sz="2200" dirty="0">
                <a:solidFill>
                  <a:schemeClr val="bg1">
                    <a:lumMod val="75000"/>
                  </a:schemeClr>
                </a:solidFill>
                <a:latin typeface="+mn-ea"/>
                <a:ea typeface="+mn-ea"/>
              </a:rPr>
              <a:t>了共产党人对</a:t>
            </a:r>
            <a:r>
              <a:rPr lang="zh-CN" altLang="zh-CN" sz="2200" dirty="0" smtClean="0">
                <a:solidFill>
                  <a:schemeClr val="bg1">
                    <a:lumMod val="75000"/>
                  </a:schemeClr>
                </a:solidFill>
                <a:latin typeface="+mn-ea"/>
                <a:ea typeface="+mn-ea"/>
              </a:rPr>
              <a:t>革命</a:t>
            </a:r>
            <a:r>
              <a:rPr lang="zh-CN" altLang="en-US" sz="2200" dirty="0" smtClean="0">
                <a:solidFill>
                  <a:schemeClr val="bg1">
                    <a:lumMod val="75000"/>
                  </a:schemeClr>
                </a:solidFill>
                <a:latin typeface="+mn-ea"/>
                <a:ea typeface="+mn-ea"/>
              </a:rPr>
              <a:t>、</a:t>
            </a:r>
            <a:r>
              <a:rPr lang="zh-CN" altLang="zh-CN" sz="2200" dirty="0" smtClean="0">
                <a:solidFill>
                  <a:schemeClr val="bg1">
                    <a:lumMod val="75000"/>
                  </a:schemeClr>
                </a:solidFill>
                <a:latin typeface="+mn-ea"/>
                <a:ea typeface="+mn-ea"/>
              </a:rPr>
              <a:t>对共产主义</a:t>
            </a:r>
            <a:r>
              <a:rPr lang="zh-CN" altLang="en-US" sz="2200" dirty="0" smtClean="0">
                <a:solidFill>
                  <a:schemeClr val="bg1">
                    <a:lumMod val="75000"/>
                  </a:schemeClr>
                </a:solidFill>
                <a:latin typeface="+mn-ea"/>
                <a:ea typeface="+mn-ea"/>
              </a:rPr>
              <a:t>的</a:t>
            </a:r>
            <a:r>
              <a:rPr lang="zh-CN" altLang="zh-CN" sz="2200" dirty="0" smtClean="0">
                <a:solidFill>
                  <a:schemeClr val="bg1">
                    <a:lumMod val="75000"/>
                  </a:schemeClr>
                </a:solidFill>
                <a:latin typeface="+mn-ea"/>
                <a:ea typeface="+mn-ea"/>
              </a:rPr>
              <a:t>必胜</a:t>
            </a:r>
            <a:r>
              <a:rPr lang="zh-CN" altLang="zh-CN" sz="2200" dirty="0">
                <a:solidFill>
                  <a:schemeClr val="bg1">
                    <a:lumMod val="75000"/>
                  </a:schemeClr>
                </a:solidFill>
                <a:latin typeface="+mn-ea"/>
                <a:ea typeface="+mn-ea"/>
              </a:rPr>
              <a:t>信念</a:t>
            </a:r>
            <a:r>
              <a:rPr lang="zh-CN" altLang="zh-CN" sz="2200" dirty="0" smtClean="0">
                <a:solidFill>
                  <a:schemeClr val="bg1">
                    <a:lumMod val="75000"/>
                  </a:schemeClr>
                </a:solidFill>
                <a:latin typeface="+mn-ea"/>
                <a:ea typeface="+mn-ea"/>
              </a:rPr>
              <a:t>。这就构</a:t>
            </a:r>
            <a:r>
              <a:rPr lang="zh-CN" altLang="en-US" sz="2200" dirty="0" smtClean="0">
                <a:solidFill>
                  <a:schemeClr val="bg1">
                    <a:lumMod val="75000"/>
                  </a:schemeClr>
                </a:solidFill>
                <a:latin typeface="+mn-ea"/>
                <a:ea typeface="+mn-ea"/>
              </a:rPr>
              <a:t>成</a:t>
            </a:r>
            <a:r>
              <a:rPr lang="zh-CN" altLang="zh-CN" sz="2200" dirty="0" smtClean="0">
                <a:solidFill>
                  <a:schemeClr val="bg1">
                    <a:lumMod val="75000"/>
                  </a:schemeClr>
                </a:solidFill>
                <a:latin typeface="+mn-ea"/>
                <a:ea typeface="+mn-ea"/>
              </a:rPr>
              <a:t>了</a:t>
            </a:r>
            <a:r>
              <a:rPr lang="zh-CN" altLang="zh-CN" sz="2200" dirty="0">
                <a:solidFill>
                  <a:schemeClr val="bg1">
                    <a:lumMod val="75000"/>
                  </a:schemeClr>
                </a:solidFill>
                <a:latin typeface="+mn-ea"/>
                <a:ea typeface="+mn-ea"/>
              </a:rPr>
              <a:t>我们理解共产主义的一些基本的框架。</a:t>
            </a:r>
            <a:endParaRPr lang="zh-CN" altLang="en-US" sz="2200" dirty="0">
              <a:solidFill>
                <a:schemeClr val="bg1">
                  <a:lumMod val="75000"/>
                </a:schemeClr>
              </a:solidFill>
              <a:latin typeface="+mn-ea"/>
              <a:ea typeface="+mn-ea"/>
            </a:endParaRPr>
          </a:p>
        </p:txBody>
      </p:sp>
      <p:sp>
        <p:nvSpPr>
          <p:cNvPr id="22" name="矩形 21"/>
          <p:cNvSpPr/>
          <p:nvPr/>
        </p:nvSpPr>
        <p:spPr>
          <a:xfrm>
            <a:off x="2347452" y="3883695"/>
            <a:ext cx="8113420" cy="769441"/>
          </a:xfrm>
          <a:prstGeom prst="rect">
            <a:avLst/>
          </a:prstGeom>
        </p:spPr>
        <p:txBody>
          <a:bodyPr wrap="square">
            <a:spAutoFit/>
          </a:bodyPr>
          <a:lstStyle/>
          <a:p>
            <a:r>
              <a:rPr lang="zh-CN" altLang="zh-CN" sz="2200" dirty="0">
                <a:solidFill>
                  <a:schemeClr val="bg1">
                    <a:lumMod val="75000"/>
                  </a:schemeClr>
                </a:solidFill>
                <a:latin typeface="+mn-ea"/>
                <a:ea typeface="+mn-ea"/>
              </a:rPr>
              <a:t>张思德，一个普通的战士，构建了共产党人全心全意为人民服务的价值观，构建了共产主义、社会主义的一种集体主义道德观</a:t>
            </a:r>
            <a:r>
              <a:rPr lang="zh-CN" altLang="zh-CN" sz="2200" dirty="0" smtClean="0">
                <a:solidFill>
                  <a:schemeClr val="bg1">
                    <a:lumMod val="75000"/>
                  </a:schemeClr>
                </a:solidFill>
                <a:latin typeface="+mn-ea"/>
                <a:ea typeface="+mn-ea"/>
              </a:rPr>
              <a:t>。</a:t>
            </a:r>
            <a:endParaRPr lang="zh-CN" altLang="en-US" sz="2200" dirty="0">
              <a:solidFill>
                <a:schemeClr val="bg1">
                  <a:lumMod val="75000"/>
                </a:schemeClr>
              </a:solidFill>
              <a:latin typeface="+mn-ea"/>
              <a:ea typeface="+mn-ea"/>
            </a:endParaRPr>
          </a:p>
        </p:txBody>
      </p:sp>
      <p:sp>
        <p:nvSpPr>
          <p:cNvPr id="23" name="矩形 22"/>
          <p:cNvSpPr/>
          <p:nvPr/>
        </p:nvSpPr>
        <p:spPr>
          <a:xfrm>
            <a:off x="2275444" y="2955928"/>
            <a:ext cx="8904423" cy="430887"/>
          </a:xfrm>
          <a:prstGeom prst="rect">
            <a:avLst/>
          </a:prstGeom>
        </p:spPr>
        <p:txBody>
          <a:bodyPr wrap="square">
            <a:spAutoFit/>
          </a:bodyPr>
          <a:lstStyle/>
          <a:p>
            <a:r>
              <a:rPr lang="zh-CN" altLang="zh-CN" sz="2200" dirty="0">
                <a:solidFill>
                  <a:schemeClr val="bg1">
                    <a:lumMod val="75000"/>
                  </a:schemeClr>
                </a:solidFill>
                <a:latin typeface="+mn-ea"/>
                <a:ea typeface="+mn-ea"/>
              </a:rPr>
              <a:t>通过白求恩构建了共产党人毫不利己，专门利人的一种国际主义精神</a:t>
            </a:r>
            <a:r>
              <a:rPr lang="zh-CN" altLang="zh-CN" sz="2200" dirty="0" smtClean="0">
                <a:solidFill>
                  <a:schemeClr val="bg1">
                    <a:lumMod val="75000"/>
                  </a:schemeClr>
                </a:solidFill>
                <a:latin typeface="+mn-ea"/>
                <a:ea typeface="+mn-ea"/>
              </a:rPr>
              <a:t>。</a:t>
            </a:r>
            <a:endParaRPr lang="zh-CN" altLang="en-US" sz="2200" dirty="0">
              <a:solidFill>
                <a:schemeClr val="bg1">
                  <a:lumMod val="75000"/>
                </a:schemeClr>
              </a:solidFill>
              <a:latin typeface="+mn-ea"/>
              <a:ea typeface="+mn-ea"/>
            </a:endParaRPr>
          </a:p>
        </p:txBody>
      </p:sp>
      <p:sp>
        <p:nvSpPr>
          <p:cNvPr id="24" name="TextBox 3"/>
          <p:cNvSpPr txBox="1"/>
          <p:nvPr/>
        </p:nvSpPr>
        <p:spPr>
          <a:xfrm>
            <a:off x="2065933" y="260648"/>
            <a:ext cx="280831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坚定</a:t>
            </a:r>
            <a:r>
              <a:rPr lang="zh-CN" altLang="en-US" dirty="0">
                <a:sym typeface="+mn-lt"/>
              </a:rPr>
              <a:t>理想信念</a:t>
            </a:r>
          </a:p>
        </p:txBody>
      </p:sp>
      <p:grpSp>
        <p:nvGrpSpPr>
          <p:cNvPr id="2" name="组合 24"/>
          <p:cNvGrpSpPr/>
          <p:nvPr/>
        </p:nvGrpSpPr>
        <p:grpSpPr>
          <a:xfrm>
            <a:off x="381758" y="313246"/>
            <a:ext cx="1491552" cy="479578"/>
            <a:chOff x="430365" y="153582"/>
            <a:chExt cx="1491552" cy="479578"/>
          </a:xfrm>
        </p:grpSpPr>
        <p:sp>
          <p:nvSpPr>
            <p:cNvPr id="26"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27"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1</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4172755854"/>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1522712" y="4642612"/>
            <a:ext cx="2826572" cy="646331"/>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en-US" sz="3600" dirty="0" smtClean="0">
                <a:solidFill>
                  <a:srgbClr val="C00000"/>
                </a:solidFill>
                <a:latin typeface="Arial"/>
                <a:cs typeface="+mn-ea"/>
                <a:sym typeface="+mn-lt"/>
              </a:rPr>
              <a:t>四个着力点</a:t>
            </a:r>
            <a:endParaRPr lang="zh-CN" altLang="en-US" sz="3600" dirty="0">
              <a:solidFill>
                <a:srgbClr val="C00000"/>
              </a:solidFill>
              <a:latin typeface="Arial"/>
              <a:cs typeface="+mn-ea"/>
              <a:sym typeface="+mn-lt"/>
            </a:endParaRPr>
          </a:p>
        </p:txBody>
      </p:sp>
      <p:sp>
        <p:nvSpPr>
          <p:cNvPr id="2" name="矩形 1"/>
          <p:cNvSpPr/>
          <p:nvPr/>
        </p:nvSpPr>
        <p:spPr>
          <a:xfrm>
            <a:off x="5053826" y="2095157"/>
            <a:ext cx="4822759" cy="2308324"/>
          </a:xfrm>
          <a:prstGeom prst="rect">
            <a:avLst/>
          </a:prstGeom>
          <a:noFill/>
        </p:spPr>
        <p:txBody>
          <a:bodyPr wrap="square" rtlCol="0">
            <a:spAutoFit/>
          </a:bodyPr>
          <a:lstStyle/>
          <a:p>
            <a:pPr marL="342900" indent="-342900" algn="just" eaLnBrk="1">
              <a:lnSpc>
                <a:spcPct val="150000"/>
              </a:lnSpc>
              <a:buFont typeface="Wingdings" panose="05000000000000000000" pitchFamily="2" charset="2"/>
              <a:buChar char="n"/>
            </a:pPr>
            <a:r>
              <a:rPr lang="zh-CN" altLang="en-US" sz="2400" dirty="0">
                <a:solidFill>
                  <a:srgbClr val="5A5A5A"/>
                </a:solidFill>
                <a:latin typeface="微软雅黑"/>
                <a:ea typeface="微软雅黑"/>
              </a:rPr>
              <a:t>坚决维护党中央</a:t>
            </a:r>
            <a:r>
              <a:rPr lang="zh-CN" altLang="en-US" sz="2400" dirty="0" smtClean="0">
                <a:solidFill>
                  <a:srgbClr val="5A5A5A"/>
                </a:solidFill>
                <a:latin typeface="微软雅黑"/>
                <a:ea typeface="微软雅黑"/>
              </a:rPr>
              <a:t>权威；</a:t>
            </a:r>
          </a:p>
          <a:p>
            <a:pPr marL="342900" indent="-342900" algn="just" eaLnBrk="1">
              <a:lnSpc>
                <a:spcPct val="150000"/>
              </a:lnSpc>
              <a:buFont typeface="Wingdings" panose="05000000000000000000" pitchFamily="2" charset="2"/>
              <a:buChar char="n"/>
            </a:pPr>
            <a:r>
              <a:rPr lang="zh-CN" altLang="en-US" sz="2400" dirty="0">
                <a:solidFill>
                  <a:srgbClr val="5A5A5A"/>
                </a:solidFill>
                <a:latin typeface="微软雅黑"/>
                <a:ea typeface="微软雅黑"/>
              </a:rPr>
              <a:t>严明党的政治</a:t>
            </a:r>
            <a:r>
              <a:rPr lang="zh-CN" altLang="en-US" sz="2400" dirty="0" smtClean="0">
                <a:solidFill>
                  <a:srgbClr val="5A5A5A"/>
                </a:solidFill>
                <a:latin typeface="微软雅黑"/>
                <a:ea typeface="微软雅黑"/>
              </a:rPr>
              <a:t>纪律；</a:t>
            </a:r>
            <a:endParaRPr lang="en-US" altLang="zh-CN" sz="2400" dirty="0" smtClean="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zh-CN" altLang="en-US" sz="2400" dirty="0" smtClean="0">
                <a:solidFill>
                  <a:srgbClr val="5A5A5A"/>
                </a:solidFill>
                <a:latin typeface="微软雅黑"/>
                <a:ea typeface="微软雅黑"/>
              </a:rPr>
              <a:t>坚持民主集中制原则；</a:t>
            </a:r>
            <a:endParaRPr lang="zh-CN" altLang="en-US" sz="2400" dirty="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zh-CN" altLang="en-US" sz="2400" dirty="0">
                <a:solidFill>
                  <a:srgbClr val="5A5A5A"/>
                </a:solidFill>
                <a:latin typeface="微软雅黑"/>
                <a:ea typeface="微软雅黑"/>
              </a:rPr>
              <a:t>严格党的组织生活</a:t>
            </a:r>
            <a:r>
              <a:rPr lang="zh-CN" altLang="en-US" sz="2400" dirty="0" smtClean="0">
                <a:solidFill>
                  <a:srgbClr val="5A5A5A"/>
                </a:solidFill>
                <a:latin typeface="微软雅黑"/>
                <a:ea typeface="微软雅黑"/>
              </a:rPr>
              <a:t>制度。</a:t>
            </a:r>
            <a:endParaRPr lang="zh-CN" altLang="en-US" sz="2400" dirty="0">
              <a:solidFill>
                <a:srgbClr val="5A5A5A"/>
              </a:solidFill>
              <a:latin typeface="微软雅黑"/>
              <a:ea typeface="微软雅黑"/>
            </a:endParaRPr>
          </a:p>
        </p:txBody>
      </p:sp>
      <p:sp>
        <p:nvSpPr>
          <p:cNvPr id="7" name="Freeform 5"/>
          <p:cNvSpPr>
            <a:spLocks noEditPoints="1"/>
          </p:cNvSpPr>
          <p:nvPr/>
        </p:nvSpPr>
        <p:spPr bwMode="auto">
          <a:xfrm>
            <a:off x="864452" y="1896370"/>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1" name="矩形 10"/>
          <p:cNvSpPr/>
          <p:nvPr/>
        </p:nvSpPr>
        <p:spPr>
          <a:xfrm>
            <a:off x="5018453" y="1518758"/>
            <a:ext cx="3471700" cy="523220"/>
          </a:xfrm>
          <a:prstGeom prst="rect">
            <a:avLst/>
          </a:prstGeom>
          <a:noFill/>
        </p:spPr>
        <p:txBody>
          <a:bodyPr wrap="square" rtlCol="0">
            <a:spAutoFit/>
          </a:bodyPr>
          <a:lstStyle/>
          <a:p>
            <a:pPr algn="just" eaLnBrk="1"/>
            <a:r>
              <a:rPr lang="zh-CN" altLang="en-US" sz="2800" b="1" dirty="0">
                <a:solidFill>
                  <a:srgbClr val="C00000"/>
                </a:solidFill>
                <a:latin typeface="微软雅黑"/>
                <a:ea typeface="微软雅黑"/>
              </a:rPr>
              <a:t>党内政治生活</a:t>
            </a:r>
          </a:p>
        </p:txBody>
      </p:sp>
      <p:sp>
        <p:nvSpPr>
          <p:cNvPr id="16" name="Freeform 7"/>
          <p:cNvSpPr>
            <a:spLocks noEditPoints="1"/>
          </p:cNvSpPr>
          <p:nvPr/>
        </p:nvSpPr>
        <p:spPr bwMode="auto">
          <a:xfrm>
            <a:off x="2371261" y="2336989"/>
            <a:ext cx="892617" cy="1244343"/>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4 w 625"/>
              <a:gd name="T13" fmla="*/ 91 h 852"/>
              <a:gd name="T14" fmla="*/ 311 w 625"/>
              <a:gd name="T15" fmla="*/ 136 h 852"/>
              <a:gd name="T16" fmla="*/ 218 w 625"/>
              <a:gd name="T17" fmla="*/ 93 h 852"/>
              <a:gd name="T18" fmla="*/ 114 w 625"/>
              <a:gd name="T19" fmla="*/ 216 h 852"/>
              <a:gd name="T20" fmla="*/ 510 w 625"/>
              <a:gd name="T21" fmla="*/ 216 h 852"/>
              <a:gd name="T22" fmla="*/ 406 w 625"/>
              <a:gd name="T23" fmla="*/ 93 h 852"/>
              <a:gd name="T24" fmla="*/ 218 w 625"/>
              <a:gd name="T25" fmla="*/ 93 h 852"/>
              <a:gd name="T26" fmla="*/ 220 w 625"/>
              <a:gd name="T27" fmla="*/ 647 h 852"/>
              <a:gd name="T28" fmla="*/ 151 w 625"/>
              <a:gd name="T29" fmla="*/ 667 h 852"/>
              <a:gd name="T30" fmla="*/ 136 w 625"/>
              <a:gd name="T31" fmla="*/ 682 h 852"/>
              <a:gd name="T32" fmla="*/ 220 w 625"/>
              <a:gd name="T33" fmla="*/ 688 h 852"/>
              <a:gd name="T34" fmla="*/ 132 w 625"/>
              <a:gd name="T35" fmla="*/ 732 h 852"/>
              <a:gd name="T36" fmla="*/ 242 w 625"/>
              <a:gd name="T37" fmla="*/ 677 h 852"/>
              <a:gd name="T38" fmla="*/ 242 w 625"/>
              <a:gd name="T39" fmla="*/ 643 h 852"/>
              <a:gd name="T40" fmla="*/ 110 w 625"/>
              <a:gd name="T41" fmla="*/ 650 h 852"/>
              <a:gd name="T42" fmla="*/ 214 w 625"/>
              <a:gd name="T43" fmla="*/ 760 h 852"/>
              <a:gd name="T44" fmla="*/ 214 w 625"/>
              <a:gd name="T45" fmla="*/ 334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0 w 625"/>
              <a:gd name="T61" fmla="*/ 503 h 852"/>
              <a:gd name="T62" fmla="*/ 136 w 625"/>
              <a:gd name="T63" fmla="*/ 524 h 852"/>
              <a:gd name="T64" fmla="*/ 220 w 625"/>
              <a:gd name="T65" fmla="*/ 580 h 852"/>
              <a:gd name="T66" fmla="*/ 242 w 625"/>
              <a:gd name="T67" fmla="*/ 487 h 852"/>
              <a:gd name="T68" fmla="*/ 110 w 625"/>
              <a:gd name="T69" fmla="*/ 492 h 852"/>
              <a:gd name="T70" fmla="*/ 220 w 625"/>
              <a:gd name="T71" fmla="*/ 602 h 852"/>
              <a:gd name="T72" fmla="*/ 289 w 625"/>
              <a:gd name="T73" fmla="*/ 465 h 852"/>
              <a:gd name="T74" fmla="*/ 326 w 625"/>
              <a:gd name="T75" fmla="*/ 723 h 852"/>
              <a:gd name="T76" fmla="*/ 501 w 625"/>
              <a:gd name="T77" fmla="*/ 669 h 852"/>
              <a:gd name="T78" fmla="*/ 320 w 625"/>
              <a:gd name="T79" fmla="*/ 716 h 852"/>
              <a:gd name="T80" fmla="*/ 501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7" y="224"/>
                </a:moveTo>
                <a:cubicBezTo>
                  <a:pt x="47" y="200"/>
                  <a:pt x="59" y="188"/>
                  <a:pt x="82" y="188"/>
                </a:cubicBezTo>
                <a:lnTo>
                  <a:pt x="82" y="138"/>
                </a:lnTo>
                <a:cubicBezTo>
                  <a:pt x="39" y="139"/>
                  <a:pt x="0" y="167"/>
                  <a:pt x="0" y="209"/>
                </a:cubicBezTo>
                <a:lnTo>
                  <a:pt x="0" y="783"/>
                </a:lnTo>
                <a:cubicBezTo>
                  <a:pt x="0" y="818"/>
                  <a:pt x="34" y="852"/>
                  <a:pt x="69" y="852"/>
                </a:cubicBezTo>
                <a:lnTo>
                  <a:pt x="555" y="852"/>
                </a:lnTo>
                <a:cubicBezTo>
                  <a:pt x="591" y="852"/>
                  <a:pt x="625" y="818"/>
                  <a:pt x="625" y="783"/>
                </a:cubicBezTo>
                <a:lnTo>
                  <a:pt x="625" y="209"/>
                </a:lnTo>
                <a:cubicBezTo>
                  <a:pt x="625" y="167"/>
                  <a:pt x="586" y="139"/>
                  <a:pt x="542" y="138"/>
                </a:cubicBezTo>
                <a:lnTo>
                  <a:pt x="542" y="188"/>
                </a:lnTo>
                <a:cubicBezTo>
                  <a:pt x="566" y="188"/>
                  <a:pt x="577" y="200"/>
                  <a:pt x="577" y="224"/>
                </a:cubicBezTo>
                <a:lnTo>
                  <a:pt x="577" y="768"/>
                </a:lnTo>
                <a:cubicBezTo>
                  <a:pt x="577" y="785"/>
                  <a:pt x="570" y="803"/>
                  <a:pt x="553" y="803"/>
                </a:cubicBezTo>
                <a:lnTo>
                  <a:pt x="71" y="803"/>
                </a:lnTo>
                <a:cubicBezTo>
                  <a:pt x="53" y="803"/>
                  <a:pt x="47" y="783"/>
                  <a:pt x="47" y="764"/>
                </a:cubicBezTo>
                <a:lnTo>
                  <a:pt x="47" y="224"/>
                </a:lnTo>
                <a:close/>
                <a:moveTo>
                  <a:pt x="270" y="91"/>
                </a:moveTo>
                <a:cubicBezTo>
                  <a:pt x="270" y="71"/>
                  <a:pt x="289" y="52"/>
                  <a:pt x="309" y="52"/>
                </a:cubicBezTo>
                <a:lnTo>
                  <a:pt x="316"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7"/>
                </a:cubicBezTo>
                <a:lnTo>
                  <a:pt x="114" y="216"/>
                </a:lnTo>
                <a:cubicBezTo>
                  <a:pt x="114" y="231"/>
                  <a:pt x="124" y="246"/>
                  <a:pt x="138" y="246"/>
                </a:cubicBezTo>
                <a:lnTo>
                  <a:pt x="486" y="246"/>
                </a:lnTo>
                <a:cubicBezTo>
                  <a:pt x="501" y="246"/>
                  <a:pt x="510" y="231"/>
                  <a:pt x="510" y="216"/>
                </a:cubicBezTo>
                <a:lnTo>
                  <a:pt x="510" y="127"/>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7"/>
                  <a:pt x="138" y="647"/>
                </a:cubicBezTo>
                <a:lnTo>
                  <a:pt x="220" y="647"/>
                </a:lnTo>
                <a:lnTo>
                  <a:pt x="220" y="654"/>
                </a:lnTo>
                <a:cubicBezTo>
                  <a:pt x="220" y="661"/>
                  <a:pt x="186" y="680"/>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8"/>
                </a:cubicBezTo>
                <a:cubicBezTo>
                  <a:pt x="220" y="700"/>
                  <a:pt x="225" y="738"/>
                  <a:pt x="214" y="738"/>
                </a:cubicBezTo>
                <a:lnTo>
                  <a:pt x="138" y="738"/>
                </a:lnTo>
                <a:cubicBezTo>
                  <a:pt x="133" y="738"/>
                  <a:pt x="132" y="736"/>
                  <a:pt x="132" y="732"/>
                </a:cubicBezTo>
                <a:lnTo>
                  <a:pt x="132" y="654"/>
                </a:lnTo>
                <a:close/>
                <a:moveTo>
                  <a:pt x="214" y="760"/>
                </a:moveTo>
                <a:cubicBezTo>
                  <a:pt x="255" y="760"/>
                  <a:pt x="239" y="715"/>
                  <a:pt x="242" y="677"/>
                </a:cubicBezTo>
                <a:cubicBezTo>
                  <a:pt x="243" y="658"/>
                  <a:pt x="291" y="641"/>
                  <a:pt x="296" y="624"/>
                </a:cubicBezTo>
                <a:lnTo>
                  <a:pt x="290" y="624"/>
                </a:lnTo>
                <a:cubicBezTo>
                  <a:pt x="275" y="624"/>
                  <a:pt x="253" y="637"/>
                  <a:pt x="242" y="643"/>
                </a:cubicBezTo>
                <a:cubicBezTo>
                  <a:pt x="237" y="635"/>
                  <a:pt x="232" y="626"/>
                  <a:pt x="218" y="626"/>
                </a:cubicBezTo>
                <a:lnTo>
                  <a:pt x="134" y="626"/>
                </a:lnTo>
                <a:cubicBezTo>
                  <a:pt x="121" y="626"/>
                  <a:pt x="110" y="637"/>
                  <a:pt x="110" y="650"/>
                </a:cubicBezTo>
                <a:lnTo>
                  <a:pt x="110" y="736"/>
                </a:lnTo>
                <a:cubicBezTo>
                  <a:pt x="110" y="750"/>
                  <a:pt x="123" y="760"/>
                  <a:pt x="138" y="760"/>
                </a:cubicBezTo>
                <a:lnTo>
                  <a:pt x="214" y="760"/>
                </a:lnTo>
                <a:close/>
                <a:moveTo>
                  <a:pt x="132" y="341"/>
                </a:moveTo>
                <a:cubicBezTo>
                  <a:pt x="132" y="336"/>
                  <a:pt x="133" y="334"/>
                  <a:pt x="138" y="334"/>
                </a:cubicBezTo>
                <a:lnTo>
                  <a:pt x="214" y="334"/>
                </a:lnTo>
                <a:cubicBezTo>
                  <a:pt x="219" y="334"/>
                  <a:pt x="220" y="336"/>
                  <a:pt x="220" y="341"/>
                </a:cubicBezTo>
                <a:cubicBezTo>
                  <a:pt x="220" y="346"/>
                  <a:pt x="184" y="371"/>
                  <a:pt x="179" y="371"/>
                </a:cubicBezTo>
                <a:cubicBezTo>
                  <a:pt x="175" y="371"/>
                  <a:pt x="164" y="354"/>
                  <a:pt x="151" y="354"/>
                </a:cubicBezTo>
                <a:cubicBezTo>
                  <a:pt x="145" y="354"/>
                  <a:pt x="136" y="361"/>
                  <a:pt x="136" y="367"/>
                </a:cubicBezTo>
                <a:lnTo>
                  <a:pt x="136" y="369"/>
                </a:lnTo>
                <a:cubicBezTo>
                  <a:pt x="136" y="378"/>
                  <a:pt x="166" y="406"/>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3"/>
                  <a:pt x="241" y="359"/>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4"/>
                  <a:pt x="136" y="524"/>
                </a:cubicBezTo>
                <a:cubicBezTo>
                  <a:pt x="136" y="531"/>
                  <a:pt x="167" y="565"/>
                  <a:pt x="173" y="565"/>
                </a:cubicBezTo>
                <a:cubicBezTo>
                  <a:pt x="183" y="565"/>
                  <a:pt x="209" y="536"/>
                  <a:pt x="220" y="533"/>
                </a:cubicBezTo>
                <a:lnTo>
                  <a:pt x="220" y="580"/>
                </a:lnTo>
                <a:lnTo>
                  <a:pt x="132" y="580"/>
                </a:lnTo>
                <a:lnTo>
                  <a:pt x="132" y="492"/>
                </a:lnTo>
                <a:close/>
                <a:moveTo>
                  <a:pt x="242" y="487"/>
                </a:moveTo>
                <a:cubicBezTo>
                  <a:pt x="238" y="480"/>
                  <a:pt x="233" y="470"/>
                  <a:pt x="220" y="470"/>
                </a:cubicBezTo>
                <a:lnTo>
                  <a:pt x="132" y="470"/>
                </a:lnTo>
                <a:cubicBezTo>
                  <a:pt x="121" y="470"/>
                  <a:pt x="110" y="481"/>
                  <a:pt x="110" y="492"/>
                </a:cubicBezTo>
                <a:lnTo>
                  <a:pt x="110" y="580"/>
                </a:lnTo>
                <a:cubicBezTo>
                  <a:pt x="110" y="591"/>
                  <a:pt x="121" y="602"/>
                  <a:pt x="132" y="602"/>
                </a:cubicBezTo>
                <a:lnTo>
                  <a:pt x="220" y="602"/>
                </a:lnTo>
                <a:cubicBezTo>
                  <a:pt x="252" y="602"/>
                  <a:pt x="242" y="546"/>
                  <a:pt x="241" y="515"/>
                </a:cubicBezTo>
                <a:lnTo>
                  <a:pt x="296" y="469"/>
                </a:lnTo>
                <a:lnTo>
                  <a:pt x="289" y="465"/>
                </a:lnTo>
                <a:lnTo>
                  <a:pt x="242" y="487"/>
                </a:lnTo>
                <a:close/>
                <a:moveTo>
                  <a:pt x="320" y="716"/>
                </a:moveTo>
                <a:cubicBezTo>
                  <a:pt x="320" y="721"/>
                  <a:pt x="321" y="723"/>
                  <a:pt x="326" y="723"/>
                </a:cubicBezTo>
                <a:lnTo>
                  <a:pt x="495" y="723"/>
                </a:lnTo>
                <a:cubicBezTo>
                  <a:pt x="500" y="723"/>
                  <a:pt x="501" y="721"/>
                  <a:pt x="501" y="716"/>
                </a:cubicBezTo>
                <a:lnTo>
                  <a:pt x="501" y="669"/>
                </a:lnTo>
                <a:cubicBezTo>
                  <a:pt x="501" y="664"/>
                  <a:pt x="500" y="662"/>
                  <a:pt x="495" y="662"/>
                </a:cubicBezTo>
                <a:lnTo>
                  <a:pt x="320" y="662"/>
                </a:lnTo>
                <a:lnTo>
                  <a:pt x="320" y="716"/>
                </a:lnTo>
                <a:close/>
                <a:moveTo>
                  <a:pt x="320" y="565"/>
                </a:moveTo>
                <a:lnTo>
                  <a:pt x="501" y="565"/>
                </a:lnTo>
                <a:lnTo>
                  <a:pt x="501" y="507"/>
                </a:lnTo>
                <a:lnTo>
                  <a:pt x="320" y="507"/>
                </a:lnTo>
                <a:lnTo>
                  <a:pt x="320" y="565"/>
                </a:lnTo>
                <a:close/>
                <a:moveTo>
                  <a:pt x="320" y="410"/>
                </a:moveTo>
                <a:lnTo>
                  <a:pt x="452" y="410"/>
                </a:lnTo>
                <a:lnTo>
                  <a:pt x="452" y="352"/>
                </a:lnTo>
                <a:lnTo>
                  <a:pt x="320" y="352"/>
                </a:lnTo>
                <a:lnTo>
                  <a:pt x="320" y="4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3" name="矩形 22"/>
          <p:cNvSpPr/>
          <p:nvPr/>
        </p:nvSpPr>
        <p:spPr>
          <a:xfrm>
            <a:off x="5014350" y="4391386"/>
            <a:ext cx="5620727" cy="1200329"/>
          </a:xfrm>
          <a:prstGeom prst="rect">
            <a:avLst/>
          </a:prstGeom>
        </p:spPr>
        <p:txBody>
          <a:bodyPr wrap="square">
            <a:spAutoFit/>
          </a:bodyPr>
          <a:lstStyle/>
          <a:p>
            <a:r>
              <a:rPr lang="en-US" altLang="zh-CN" sz="2400" dirty="0" smtClean="0">
                <a:solidFill>
                  <a:srgbClr val="5A5A5A"/>
                </a:solidFill>
                <a:latin typeface="楷体" panose="02010609060101010101" pitchFamily="49" charset="-122"/>
                <a:ea typeface="楷体" panose="02010609060101010101" pitchFamily="49" charset="-122"/>
              </a:rPr>
              <a:t>※</a:t>
            </a:r>
            <a:r>
              <a:rPr lang="zh-CN" altLang="en-US" sz="2400" dirty="0" smtClean="0">
                <a:solidFill>
                  <a:srgbClr val="5A5A5A"/>
                </a:solidFill>
                <a:latin typeface="楷体" panose="02010609060101010101" pitchFamily="49" charset="-122"/>
                <a:ea typeface="楷体" panose="02010609060101010101" pitchFamily="49" charset="-122"/>
              </a:rPr>
              <a:t>要</a:t>
            </a:r>
            <a:r>
              <a:rPr lang="zh-CN" altLang="en-US" sz="2400" dirty="0">
                <a:solidFill>
                  <a:srgbClr val="5A5A5A"/>
                </a:solidFill>
                <a:latin typeface="楷体" panose="02010609060101010101" pitchFamily="49" charset="-122"/>
                <a:ea typeface="楷体" panose="02010609060101010101" pitchFamily="49" charset="-122"/>
              </a:rPr>
              <a:t>建立一</a:t>
            </a:r>
            <a:r>
              <a:rPr lang="zh-CN" altLang="en-US" sz="2400" dirty="0" smtClean="0">
                <a:solidFill>
                  <a:srgbClr val="5A5A5A"/>
                </a:solidFill>
                <a:latin typeface="楷体" panose="02010609060101010101" pitchFamily="49" charset="-122"/>
                <a:ea typeface="楷体" panose="02010609060101010101" pitchFamily="49" charset="-122"/>
              </a:rPr>
              <a:t>个用特殊</a:t>
            </a:r>
            <a:r>
              <a:rPr lang="zh-CN" altLang="en-US" sz="2400" dirty="0">
                <a:solidFill>
                  <a:srgbClr val="5A5A5A"/>
                </a:solidFill>
                <a:latin typeface="楷体" panose="02010609060101010101" pitchFamily="49" charset="-122"/>
                <a:ea typeface="楷体" panose="02010609060101010101" pitchFamily="49" charset="-122"/>
              </a:rPr>
              <a:t>材料打造起来的中国共产党，特殊材料打造起来的共产党和共产党组织。</a:t>
            </a:r>
          </a:p>
        </p:txBody>
      </p:sp>
      <p:sp>
        <p:nvSpPr>
          <p:cNvPr id="12" name="TextBox 3"/>
          <p:cNvSpPr txBox="1"/>
          <p:nvPr/>
        </p:nvSpPr>
        <p:spPr>
          <a:xfrm>
            <a:off x="2065933" y="260648"/>
            <a:ext cx="604867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以</a:t>
            </a:r>
            <a:r>
              <a:rPr lang="zh-CN" altLang="en-US" dirty="0">
                <a:sym typeface="+mn-lt"/>
              </a:rPr>
              <a:t>规矩、纪律打造铁一般的</a:t>
            </a:r>
            <a:r>
              <a:rPr lang="zh-CN" altLang="en-US" dirty="0" smtClean="0">
                <a:sym typeface="+mn-lt"/>
              </a:rPr>
              <a:t>组织</a:t>
            </a:r>
            <a:endParaRPr lang="zh-CN" altLang="en-US" dirty="0">
              <a:sym typeface="+mn-lt"/>
            </a:endParaRPr>
          </a:p>
        </p:txBody>
      </p:sp>
      <p:grpSp>
        <p:nvGrpSpPr>
          <p:cNvPr id="3" name="组合 12"/>
          <p:cNvGrpSpPr/>
          <p:nvPr/>
        </p:nvGrpSpPr>
        <p:grpSpPr>
          <a:xfrm>
            <a:off x="381758" y="313246"/>
            <a:ext cx="1491552" cy="479578"/>
            <a:chOff x="430365" y="153582"/>
            <a:chExt cx="1491552" cy="479578"/>
          </a:xfrm>
        </p:grpSpPr>
        <p:sp>
          <p:nvSpPr>
            <p:cNvPr id="14"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9"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2</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1943529926"/>
      </p:ext>
    </p:extLst>
  </p:cSld>
  <p:clrMapOvr>
    <a:masterClrMapping/>
  </p:clrMapOvr>
  <p:transition spd="slow" advTm="6319">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2660615" y="1701814"/>
            <a:ext cx="5886038" cy="3628724"/>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7" name="矩形 6"/>
          <p:cNvSpPr/>
          <p:nvPr/>
        </p:nvSpPr>
        <p:spPr>
          <a:xfrm>
            <a:off x="2861736" y="1942094"/>
            <a:ext cx="5396885" cy="3293209"/>
          </a:xfrm>
          <a:prstGeom prst="rect">
            <a:avLst/>
          </a:prstGeom>
        </p:spPr>
        <p:txBody>
          <a:bodyPr wrap="square">
            <a:spAutoFit/>
          </a:bodyPr>
          <a:lstStyle/>
          <a:p>
            <a:pPr algn="just" eaLnBrk="1">
              <a:lnSpc>
                <a:spcPct val="130000"/>
              </a:lnSpc>
            </a:pPr>
            <a:r>
              <a:rPr lang="zh-CN" altLang="en-US" sz="2000" dirty="0">
                <a:solidFill>
                  <a:srgbClr val="404040"/>
                </a:solidFill>
                <a:latin typeface="Arial"/>
                <a:ea typeface="微软雅黑"/>
                <a:cs typeface="+mn-ea"/>
                <a:sym typeface="+mn-lt"/>
              </a:rPr>
              <a:t>党中央在制定重大方针政策时，通过不同的渠道和方式，充分听取有关党组织和党员的意见建议，但有些人“当面不说、背后乱说”，“会上不说、会后乱说”，“台上不说、台下乱说”，实际上不仅扰乱了人们的思想，有的还造成了严重后果，破坏了党的集中统一，妨碍了中央方针政策的贯彻落实，也严重违反了民主集中制的原则。</a:t>
            </a:r>
          </a:p>
        </p:txBody>
      </p:sp>
      <p:sp>
        <p:nvSpPr>
          <p:cNvPr id="8" name="椭圆 7"/>
          <p:cNvSpPr/>
          <p:nvPr/>
        </p:nvSpPr>
        <p:spPr bwMode="auto">
          <a:xfrm>
            <a:off x="776623" y="1649272"/>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9" name="矩形 8"/>
          <p:cNvSpPr/>
          <p:nvPr/>
        </p:nvSpPr>
        <p:spPr>
          <a:xfrm>
            <a:off x="877703" y="2171607"/>
            <a:ext cx="1482889" cy="584775"/>
          </a:xfrm>
          <a:prstGeom prst="rect">
            <a:avLst/>
          </a:prstGeom>
        </p:spPr>
        <p:txBody>
          <a:bodyPr wrap="square">
            <a:spAutoFit/>
          </a:bodyPr>
          <a:lstStyle/>
          <a:p>
            <a:pPr algn="ctr"/>
            <a:r>
              <a:rPr lang="zh-CN" altLang="en-US" sz="3200" b="1" dirty="0">
                <a:solidFill>
                  <a:srgbClr val="FFFFFF"/>
                </a:solidFill>
                <a:latin typeface="Arial"/>
                <a:ea typeface="微软雅黑"/>
                <a:cs typeface="+mn-ea"/>
                <a:sym typeface="+mn-lt"/>
              </a:rPr>
              <a:t>要点</a:t>
            </a:r>
          </a:p>
        </p:txBody>
      </p:sp>
      <p:sp>
        <p:nvSpPr>
          <p:cNvPr id="11" name="矩形 10"/>
          <p:cNvSpPr/>
          <p:nvPr/>
        </p:nvSpPr>
        <p:spPr>
          <a:xfrm>
            <a:off x="2659339" y="1484784"/>
            <a:ext cx="2749471" cy="400110"/>
          </a:xfrm>
          <a:prstGeom prst="rect">
            <a:avLst/>
          </a:prstGeom>
          <a:solidFill>
            <a:schemeClr val="tx1"/>
          </a:solidFill>
        </p:spPr>
        <p:txBody>
          <a:bodyPr wrap="none">
            <a:spAutoFit/>
          </a:bodyPr>
          <a:lstStyle/>
          <a:p>
            <a:r>
              <a:rPr lang="zh-CN" altLang="en-US" sz="2000" b="1" dirty="0">
                <a:solidFill>
                  <a:srgbClr val="FFFFFF"/>
                </a:solidFill>
                <a:latin typeface="Arial"/>
                <a:ea typeface="微软雅黑"/>
                <a:cs typeface="+mn-ea"/>
                <a:sym typeface="+mn-lt"/>
              </a:rPr>
              <a:t>“妄议中央大政方针”</a:t>
            </a:r>
          </a:p>
        </p:txBody>
      </p:sp>
      <p:sp>
        <p:nvSpPr>
          <p:cNvPr id="12" name="矩形 11"/>
          <p:cNvSpPr/>
          <p:nvPr/>
        </p:nvSpPr>
        <p:spPr>
          <a:xfrm>
            <a:off x="2577892" y="5474554"/>
            <a:ext cx="6328801" cy="400110"/>
          </a:xfrm>
          <a:prstGeom prst="rect">
            <a:avLst/>
          </a:prstGeom>
        </p:spPr>
        <p:txBody>
          <a:bodyPr wrap="square">
            <a:spAutoFit/>
          </a:bodyPr>
          <a:lstStyle/>
          <a:p>
            <a:pPr algn="just" eaLnBrk="1"/>
            <a:r>
              <a:rPr lang="zh-CN" altLang="en-US" sz="2000" b="1" dirty="0" smtClean="0">
                <a:solidFill>
                  <a:srgbClr val="C00000"/>
                </a:solidFill>
                <a:latin typeface="Arial"/>
                <a:ea typeface="微软雅黑"/>
                <a:cs typeface="+mn-ea"/>
                <a:sym typeface="+mn-lt"/>
              </a:rPr>
              <a:t>办法：</a:t>
            </a:r>
            <a:r>
              <a:rPr lang="zh-CN" altLang="en-US" sz="2000" dirty="0" smtClean="0">
                <a:solidFill>
                  <a:srgbClr val="404040"/>
                </a:solidFill>
                <a:latin typeface="Arial"/>
                <a:ea typeface="微软雅黑"/>
                <a:cs typeface="+mn-ea"/>
                <a:sym typeface="+mn-lt"/>
              </a:rPr>
              <a:t>按照</a:t>
            </a:r>
            <a:r>
              <a:rPr lang="en-US" altLang="zh-CN" sz="2000" dirty="0">
                <a:solidFill>
                  <a:srgbClr val="404040"/>
                </a:solidFill>
                <a:latin typeface="Arial"/>
                <a:ea typeface="微软雅黑"/>
                <a:cs typeface="+mn-ea"/>
                <a:sym typeface="+mn-lt"/>
              </a:rPr>
              <a:t>《</a:t>
            </a:r>
            <a:r>
              <a:rPr lang="zh-CN" altLang="en-US" sz="2000" dirty="0">
                <a:solidFill>
                  <a:srgbClr val="404040"/>
                </a:solidFill>
                <a:latin typeface="Arial"/>
                <a:ea typeface="微软雅黑"/>
                <a:cs typeface="+mn-ea"/>
                <a:sym typeface="+mn-lt"/>
              </a:rPr>
              <a:t>条例</a:t>
            </a:r>
            <a:r>
              <a:rPr lang="en-US" altLang="zh-CN" sz="2000" dirty="0">
                <a:solidFill>
                  <a:srgbClr val="404040"/>
                </a:solidFill>
                <a:latin typeface="Arial"/>
                <a:ea typeface="微软雅黑"/>
                <a:cs typeface="+mn-ea"/>
                <a:sym typeface="+mn-lt"/>
              </a:rPr>
              <a:t>》</a:t>
            </a:r>
            <a:r>
              <a:rPr lang="zh-CN" altLang="en-US" sz="2000" dirty="0">
                <a:solidFill>
                  <a:srgbClr val="404040"/>
                </a:solidFill>
                <a:latin typeface="Arial"/>
                <a:ea typeface="微软雅黑"/>
                <a:cs typeface="+mn-ea"/>
                <a:sym typeface="+mn-lt"/>
              </a:rPr>
              <a:t>第</a:t>
            </a:r>
            <a:r>
              <a:rPr lang="en-US" altLang="zh-CN" sz="2000" dirty="0">
                <a:solidFill>
                  <a:srgbClr val="404040"/>
                </a:solidFill>
                <a:latin typeface="Arial"/>
                <a:ea typeface="微软雅黑"/>
                <a:cs typeface="+mn-ea"/>
                <a:sym typeface="+mn-lt"/>
              </a:rPr>
              <a:t>46</a:t>
            </a:r>
            <a:r>
              <a:rPr lang="zh-CN" altLang="en-US" sz="2000" dirty="0">
                <a:solidFill>
                  <a:srgbClr val="404040"/>
                </a:solidFill>
                <a:latin typeface="Arial"/>
                <a:ea typeface="微软雅黑"/>
                <a:cs typeface="+mn-ea"/>
                <a:sym typeface="+mn-lt"/>
              </a:rPr>
              <a:t>条</a:t>
            </a:r>
            <a:r>
              <a:rPr lang="zh-CN" altLang="en-US" sz="2000" dirty="0" smtClean="0">
                <a:solidFill>
                  <a:srgbClr val="404040"/>
                </a:solidFill>
                <a:latin typeface="Arial"/>
                <a:ea typeface="微软雅黑"/>
                <a:cs typeface="+mn-ea"/>
                <a:sym typeface="+mn-lt"/>
              </a:rPr>
              <a:t>规定，应当给予相应处分</a:t>
            </a:r>
            <a:r>
              <a:rPr lang="zh-CN" altLang="en-US" sz="2000" dirty="0">
                <a:solidFill>
                  <a:srgbClr val="404040"/>
                </a:solidFill>
                <a:latin typeface="Arial"/>
                <a:ea typeface="微软雅黑"/>
                <a:cs typeface="+mn-ea"/>
                <a:sym typeface="+mn-lt"/>
              </a:rPr>
              <a:t>。</a:t>
            </a:r>
          </a:p>
        </p:txBody>
      </p:sp>
      <p:grpSp>
        <p:nvGrpSpPr>
          <p:cNvPr id="2" name="组合 12"/>
          <p:cNvGrpSpPr/>
          <p:nvPr/>
        </p:nvGrpSpPr>
        <p:grpSpPr>
          <a:xfrm>
            <a:off x="706737" y="1788160"/>
            <a:ext cx="425596" cy="425661"/>
            <a:chOff x="659169" y="4232341"/>
            <a:chExt cx="425596" cy="425661"/>
          </a:xfrm>
        </p:grpSpPr>
        <p:sp>
          <p:nvSpPr>
            <p:cNvPr id="14" name="Oval 10"/>
            <p:cNvSpPr>
              <a:spLocks noChangeArrowheads="1"/>
            </p:cNvSpPr>
            <p:nvPr/>
          </p:nvSpPr>
          <p:spPr bwMode="auto">
            <a:xfrm>
              <a:off x="659169" y="4232341"/>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endParaRPr lang="zh-CN" altLang="en-US" sz="1100" b="1" dirty="0">
                <a:solidFill>
                  <a:srgbClr val="FFFFFF"/>
                </a:solidFill>
                <a:latin typeface="Arial"/>
                <a:ea typeface="微软雅黑"/>
                <a:cs typeface="+mn-ea"/>
                <a:sym typeface="+mn-lt"/>
              </a:endParaRPr>
            </a:p>
          </p:txBody>
        </p:sp>
        <p:sp>
          <p:nvSpPr>
            <p:cNvPr id="15" name="矩形 14"/>
            <p:cNvSpPr/>
            <p:nvPr/>
          </p:nvSpPr>
          <p:spPr>
            <a:xfrm>
              <a:off x="721317" y="4288670"/>
              <a:ext cx="312906" cy="369332"/>
            </a:xfrm>
            <a:prstGeom prst="rect">
              <a:avLst/>
            </a:prstGeom>
          </p:spPr>
          <p:txBody>
            <a:bodyPr wrap="none">
              <a:spAutoFit/>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1</a:t>
              </a:r>
              <a:endParaRPr lang="zh-CN" altLang="en-US" b="1" dirty="0">
                <a:solidFill>
                  <a:srgbClr val="FFFFFF"/>
                </a:solidFill>
                <a:latin typeface="Arial"/>
                <a:ea typeface="微软雅黑"/>
                <a:cs typeface="+mn-ea"/>
                <a:sym typeface="+mn-lt"/>
              </a:endParaRPr>
            </a:p>
          </p:txBody>
        </p:sp>
      </p:grpSp>
      <p:pic>
        <p:nvPicPr>
          <p:cNvPr id="18" name="图片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47327" y="2000959"/>
            <a:ext cx="3076509" cy="2681508"/>
          </a:xfrm>
          <a:prstGeom prst="rect">
            <a:avLst/>
          </a:prstGeom>
        </p:spPr>
      </p:pic>
      <p:sp>
        <p:nvSpPr>
          <p:cNvPr id="28" name="TextBox 3"/>
          <p:cNvSpPr txBox="1"/>
          <p:nvPr/>
        </p:nvSpPr>
        <p:spPr>
          <a:xfrm>
            <a:off x="2065933" y="260648"/>
            <a:ext cx="604867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以</a:t>
            </a:r>
            <a:r>
              <a:rPr lang="zh-CN" altLang="en-US" dirty="0">
                <a:sym typeface="+mn-lt"/>
              </a:rPr>
              <a:t>规矩、纪律打造铁一般的</a:t>
            </a:r>
            <a:r>
              <a:rPr lang="zh-CN" altLang="en-US" dirty="0" smtClean="0">
                <a:sym typeface="+mn-lt"/>
              </a:rPr>
              <a:t>组织</a:t>
            </a:r>
            <a:endParaRPr lang="zh-CN" altLang="en-US" dirty="0">
              <a:sym typeface="+mn-lt"/>
            </a:endParaRPr>
          </a:p>
        </p:txBody>
      </p:sp>
      <p:grpSp>
        <p:nvGrpSpPr>
          <p:cNvPr id="3" name="组合 28"/>
          <p:cNvGrpSpPr/>
          <p:nvPr/>
        </p:nvGrpSpPr>
        <p:grpSpPr>
          <a:xfrm>
            <a:off x="381758" y="313246"/>
            <a:ext cx="1491552" cy="479578"/>
            <a:chOff x="430365" y="153582"/>
            <a:chExt cx="1491552" cy="479578"/>
          </a:xfrm>
        </p:grpSpPr>
        <p:sp>
          <p:nvSpPr>
            <p:cNvPr id="30"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1"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2</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142473065"/>
      </p:ext>
    </p:extLst>
  </p:cSld>
  <p:clrMapOvr>
    <a:masterClrMapping/>
  </p:clrMapOvr>
  <p:transition spd="slow" advTm="54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600"/>
                                        <p:tgtEl>
                                          <p:spTgt spid="6"/>
                                        </p:tgtEl>
                                      </p:cBhvr>
                                    </p:animEffect>
                                    <p:anim calcmode="lin" valueType="num">
                                      <p:cBhvr>
                                        <p:cTn id="34" dur="600" fill="hold"/>
                                        <p:tgtEl>
                                          <p:spTgt spid="6"/>
                                        </p:tgtEl>
                                        <p:attrNameLst>
                                          <p:attrName>ppt_x</p:attrName>
                                        </p:attrNameLst>
                                      </p:cBhvr>
                                      <p:tavLst>
                                        <p:tav tm="0">
                                          <p:val>
                                            <p:strVal val="#ppt_x"/>
                                          </p:val>
                                        </p:tav>
                                        <p:tav tm="100000">
                                          <p:val>
                                            <p:strVal val="#ppt_x"/>
                                          </p:val>
                                        </p:tav>
                                      </p:tavLst>
                                    </p:anim>
                                    <p:anim calcmode="lin" valueType="num">
                                      <p:cBhvr>
                                        <p:cTn id="35" dur="6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21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600"/>
                            </p:stCondLst>
                            <p:childTnLst>
                              <p:par>
                                <p:cTn id="41" presetID="47"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600"/>
                                        <p:tgtEl>
                                          <p:spTgt spid="18"/>
                                        </p:tgtEl>
                                      </p:cBhvr>
                                    </p:animEffect>
                                    <p:anim calcmode="lin" valueType="num">
                                      <p:cBhvr>
                                        <p:cTn id="44" dur="600" fill="hold"/>
                                        <p:tgtEl>
                                          <p:spTgt spid="18"/>
                                        </p:tgtEl>
                                        <p:attrNameLst>
                                          <p:attrName>ppt_x</p:attrName>
                                        </p:attrNameLst>
                                      </p:cBhvr>
                                      <p:tavLst>
                                        <p:tav tm="0">
                                          <p:val>
                                            <p:strVal val="#ppt_x"/>
                                          </p:val>
                                        </p:tav>
                                        <p:tav tm="100000">
                                          <p:val>
                                            <p:strVal val="#ppt_x"/>
                                          </p:val>
                                        </p:tav>
                                      </p:tavLst>
                                    </p:anim>
                                    <p:anim calcmode="lin" valueType="num">
                                      <p:cBhvr>
                                        <p:cTn id="45" dur="6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2274275" y="2185398"/>
            <a:ext cx="5886039" cy="3340692"/>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7" name="矩形 6"/>
          <p:cNvSpPr/>
          <p:nvPr/>
        </p:nvSpPr>
        <p:spPr>
          <a:xfrm>
            <a:off x="2429589" y="2788752"/>
            <a:ext cx="5514701" cy="2492990"/>
          </a:xfrm>
          <a:prstGeom prst="rect">
            <a:avLst/>
          </a:prstGeom>
        </p:spPr>
        <p:txBody>
          <a:bodyPr wrap="square">
            <a:spAutoFit/>
          </a:bodyPr>
          <a:lstStyle/>
          <a:p>
            <a:pPr algn="just" eaLnBrk="1">
              <a:lnSpc>
                <a:spcPct val="130000"/>
              </a:lnSpc>
            </a:pPr>
            <a:r>
              <a:rPr lang="zh-CN" altLang="en-US" sz="2000" dirty="0">
                <a:solidFill>
                  <a:srgbClr val="404040"/>
                </a:solidFill>
                <a:latin typeface="Arial"/>
                <a:ea typeface="微软雅黑"/>
                <a:cs typeface="+mn-ea"/>
                <a:sym typeface="+mn-lt"/>
              </a:rPr>
              <a:t>党员、干部特别是高级干部不准在党内搞小山头、小圈子、小团伙，严禁在党内拉私人关系、培植个人势力、结成利益集团。对那些投机取巧、拉帮结派、搞团团伙伙的人，要严格防范，依纪依规处理。坚决防止野心家、阴谋家窃取党和国家权力。</a:t>
            </a:r>
          </a:p>
        </p:txBody>
      </p:sp>
      <p:sp>
        <p:nvSpPr>
          <p:cNvPr id="8" name="椭圆 7"/>
          <p:cNvSpPr/>
          <p:nvPr/>
        </p:nvSpPr>
        <p:spPr bwMode="auto">
          <a:xfrm>
            <a:off x="479635" y="1628800"/>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9" name="矩形 8"/>
          <p:cNvSpPr/>
          <p:nvPr/>
        </p:nvSpPr>
        <p:spPr>
          <a:xfrm>
            <a:off x="580715" y="2151135"/>
            <a:ext cx="1482889" cy="584775"/>
          </a:xfrm>
          <a:prstGeom prst="rect">
            <a:avLst/>
          </a:prstGeom>
        </p:spPr>
        <p:txBody>
          <a:bodyPr wrap="square">
            <a:spAutoFit/>
          </a:bodyPr>
          <a:lstStyle/>
          <a:p>
            <a:pPr algn="ctr"/>
            <a:r>
              <a:rPr lang="zh-CN" altLang="en-US" sz="3200" b="1" dirty="0">
                <a:solidFill>
                  <a:srgbClr val="FFFFFF"/>
                </a:solidFill>
                <a:latin typeface="Arial"/>
                <a:ea typeface="微软雅黑"/>
                <a:cs typeface="+mn-ea"/>
                <a:sym typeface="+mn-lt"/>
              </a:rPr>
              <a:t>要点</a:t>
            </a:r>
          </a:p>
        </p:txBody>
      </p:sp>
      <p:sp>
        <p:nvSpPr>
          <p:cNvPr id="11" name="矩形 10"/>
          <p:cNvSpPr/>
          <p:nvPr/>
        </p:nvSpPr>
        <p:spPr>
          <a:xfrm>
            <a:off x="2273001" y="1940043"/>
            <a:ext cx="3943097" cy="707886"/>
          </a:xfrm>
          <a:prstGeom prst="rect">
            <a:avLst/>
          </a:prstGeom>
          <a:solidFill>
            <a:schemeClr val="tx1"/>
          </a:solidFill>
        </p:spPr>
        <p:txBody>
          <a:bodyPr wrap="square">
            <a:spAutoFit/>
          </a:bodyPr>
          <a:lstStyle/>
          <a:p>
            <a:r>
              <a:rPr lang="zh-CN" altLang="en-US" sz="2000" b="1" dirty="0">
                <a:solidFill>
                  <a:srgbClr val="FFFFFF"/>
                </a:solidFill>
                <a:latin typeface="Arial"/>
                <a:ea typeface="微软雅黑"/>
                <a:cs typeface="+mn-ea"/>
                <a:sym typeface="+mn-lt"/>
              </a:rPr>
              <a:t>团团伙伙、利益交换</a:t>
            </a:r>
            <a:r>
              <a:rPr lang="zh-CN" altLang="en-US" sz="2000" b="1" dirty="0" smtClean="0">
                <a:solidFill>
                  <a:srgbClr val="FFFFFF"/>
                </a:solidFill>
                <a:latin typeface="Arial"/>
                <a:ea typeface="微软雅黑"/>
                <a:cs typeface="+mn-ea"/>
                <a:sym typeface="+mn-lt"/>
              </a:rPr>
              <a:t>、</a:t>
            </a:r>
            <a:endParaRPr lang="en-US" altLang="zh-CN" sz="2000" b="1" dirty="0" smtClean="0">
              <a:solidFill>
                <a:srgbClr val="FFFFFF"/>
              </a:solidFill>
              <a:latin typeface="Arial"/>
              <a:ea typeface="微软雅黑"/>
              <a:cs typeface="+mn-ea"/>
              <a:sym typeface="+mn-lt"/>
            </a:endParaRPr>
          </a:p>
          <a:p>
            <a:r>
              <a:rPr lang="zh-CN" altLang="en-US" sz="2000" b="1" dirty="0" smtClean="0">
                <a:solidFill>
                  <a:srgbClr val="FFFFFF"/>
                </a:solidFill>
                <a:latin typeface="Arial"/>
                <a:ea typeface="微软雅黑"/>
                <a:cs typeface="+mn-ea"/>
                <a:sym typeface="+mn-lt"/>
              </a:rPr>
              <a:t>为</a:t>
            </a:r>
            <a:r>
              <a:rPr lang="zh-CN" altLang="en-US" sz="2000" b="1" dirty="0">
                <a:solidFill>
                  <a:srgbClr val="FFFFFF"/>
                </a:solidFill>
                <a:latin typeface="Arial"/>
                <a:ea typeface="微软雅黑"/>
                <a:cs typeface="+mn-ea"/>
                <a:sym typeface="+mn-lt"/>
              </a:rPr>
              <a:t>自己营造声势捞取政治资本</a:t>
            </a:r>
          </a:p>
        </p:txBody>
      </p:sp>
      <p:grpSp>
        <p:nvGrpSpPr>
          <p:cNvPr id="3" name="组合 12"/>
          <p:cNvGrpSpPr/>
          <p:nvPr/>
        </p:nvGrpSpPr>
        <p:grpSpPr>
          <a:xfrm>
            <a:off x="409749" y="1767688"/>
            <a:ext cx="425596" cy="425661"/>
            <a:chOff x="659169" y="4232341"/>
            <a:chExt cx="425596" cy="425661"/>
          </a:xfrm>
        </p:grpSpPr>
        <p:sp>
          <p:nvSpPr>
            <p:cNvPr id="14" name="Oval 10"/>
            <p:cNvSpPr>
              <a:spLocks noChangeArrowheads="1"/>
            </p:cNvSpPr>
            <p:nvPr/>
          </p:nvSpPr>
          <p:spPr bwMode="auto">
            <a:xfrm>
              <a:off x="659169" y="4232341"/>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endParaRPr lang="zh-CN" altLang="en-US" sz="1100" b="1" dirty="0">
                <a:solidFill>
                  <a:srgbClr val="FFFFFF"/>
                </a:solidFill>
                <a:latin typeface="Arial"/>
                <a:ea typeface="微软雅黑"/>
                <a:cs typeface="+mn-ea"/>
                <a:sym typeface="+mn-lt"/>
              </a:endParaRPr>
            </a:p>
          </p:txBody>
        </p:sp>
        <p:sp>
          <p:nvSpPr>
            <p:cNvPr id="15" name="矩形 14"/>
            <p:cNvSpPr/>
            <p:nvPr/>
          </p:nvSpPr>
          <p:spPr>
            <a:xfrm>
              <a:off x="721316" y="4288670"/>
              <a:ext cx="312907" cy="369332"/>
            </a:xfrm>
            <a:prstGeom prst="rect">
              <a:avLst/>
            </a:prstGeom>
          </p:spPr>
          <p:txBody>
            <a:bodyPr wrap="none">
              <a:spAutoFit/>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2</a:t>
              </a:r>
              <a:endParaRPr lang="zh-CN" altLang="en-US" b="1" dirty="0">
                <a:solidFill>
                  <a:srgbClr val="FFFFFF"/>
                </a:solidFill>
                <a:latin typeface="Arial"/>
                <a:ea typeface="微软雅黑"/>
                <a:cs typeface="+mn-ea"/>
                <a:sym typeface="+mn-lt"/>
              </a:endParaRPr>
            </a:p>
          </p:txBody>
        </p:sp>
      </p:grpSp>
      <p:pic>
        <p:nvPicPr>
          <p:cNvPr id="2" name="图片 1"/>
          <p:cNvPicPr>
            <a:picLocks noChangeAspect="1"/>
          </p:cNvPicPr>
          <p:nvPr/>
        </p:nvPicPr>
        <p:blipFill rotWithShape="1">
          <a:blip r:embed="rId3" cstate="print">
            <a:extLst>
              <a:ext uri="{28A0092B-C50C-407E-A947-70E740481C1C}">
                <a14:useLocalDpi xmlns="" xmlns:a14="http://schemas.microsoft.com/office/drawing/2010/main" val="0"/>
              </a:ext>
            </a:extLst>
          </a:blip>
          <a:srcRect l="2334" t="1182" r="1788" b="2988"/>
          <a:stretch/>
        </p:blipFill>
        <p:spPr>
          <a:xfrm>
            <a:off x="8465689" y="2227333"/>
            <a:ext cx="3151819" cy="2362653"/>
          </a:xfrm>
          <a:prstGeom prst="rect">
            <a:avLst/>
          </a:prstGeom>
          <a:ln w="38100">
            <a:solidFill>
              <a:schemeClr val="tx1">
                <a:lumMod val="75000"/>
              </a:schemeClr>
            </a:solidFill>
          </a:ln>
          <a:effectLst>
            <a:outerShdw blurRad="292100" dist="139700" dir="2700000" algn="tl" rotWithShape="0">
              <a:srgbClr val="333333">
                <a:alpha val="65000"/>
              </a:srgbClr>
            </a:outerShdw>
          </a:effectLst>
        </p:spPr>
      </p:pic>
      <p:sp>
        <p:nvSpPr>
          <p:cNvPr id="16" name="TextBox 3"/>
          <p:cNvSpPr txBox="1"/>
          <p:nvPr/>
        </p:nvSpPr>
        <p:spPr>
          <a:xfrm>
            <a:off x="2065933" y="260648"/>
            <a:ext cx="604867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以</a:t>
            </a:r>
            <a:r>
              <a:rPr lang="zh-CN" altLang="en-US" dirty="0">
                <a:sym typeface="+mn-lt"/>
              </a:rPr>
              <a:t>规矩、纪律打造铁一般的</a:t>
            </a:r>
            <a:r>
              <a:rPr lang="zh-CN" altLang="en-US" dirty="0" smtClean="0">
                <a:sym typeface="+mn-lt"/>
              </a:rPr>
              <a:t>组织</a:t>
            </a:r>
            <a:endParaRPr lang="zh-CN" altLang="en-US" dirty="0">
              <a:sym typeface="+mn-lt"/>
            </a:endParaRPr>
          </a:p>
        </p:txBody>
      </p:sp>
      <p:grpSp>
        <p:nvGrpSpPr>
          <p:cNvPr id="4" name="组合 16"/>
          <p:cNvGrpSpPr/>
          <p:nvPr/>
        </p:nvGrpSpPr>
        <p:grpSpPr>
          <a:xfrm>
            <a:off x="381758" y="313246"/>
            <a:ext cx="1491552" cy="479578"/>
            <a:chOff x="430365" y="153582"/>
            <a:chExt cx="1491552" cy="479578"/>
          </a:xfrm>
        </p:grpSpPr>
        <p:sp>
          <p:nvSpPr>
            <p:cNvPr id="18"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9"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2</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511453684"/>
      </p:ext>
    </p:extLst>
  </p:cSld>
  <p:clrMapOvr>
    <a:masterClrMapping/>
  </p:clrMapOvr>
  <p:transition spd="slow" advTm="54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600"/>
                                        <p:tgtEl>
                                          <p:spTgt spid="6"/>
                                        </p:tgtEl>
                                      </p:cBhvr>
                                    </p:animEffect>
                                    <p:anim calcmode="lin" valueType="num">
                                      <p:cBhvr>
                                        <p:cTn id="34" dur="600" fill="hold"/>
                                        <p:tgtEl>
                                          <p:spTgt spid="6"/>
                                        </p:tgtEl>
                                        <p:attrNameLst>
                                          <p:attrName>ppt_x</p:attrName>
                                        </p:attrNameLst>
                                      </p:cBhvr>
                                      <p:tavLst>
                                        <p:tav tm="0">
                                          <p:val>
                                            <p:strVal val="#ppt_x"/>
                                          </p:val>
                                        </p:tav>
                                        <p:tav tm="100000">
                                          <p:val>
                                            <p:strVal val="#ppt_x"/>
                                          </p:val>
                                        </p:tav>
                                      </p:tavLst>
                                    </p:anim>
                                    <p:anim calcmode="lin" valueType="num">
                                      <p:cBhvr>
                                        <p:cTn id="35"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1198509" y="4458186"/>
            <a:ext cx="2754564" cy="707886"/>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en-US" sz="4000" dirty="0" smtClean="0">
                <a:solidFill>
                  <a:srgbClr val="C00000"/>
                </a:solidFill>
                <a:latin typeface="Arial"/>
                <a:cs typeface="+mn-ea"/>
                <a:sym typeface="+mn-lt"/>
              </a:rPr>
              <a:t>怎么处理？</a:t>
            </a:r>
            <a:endParaRPr lang="zh-CN" altLang="en-US" sz="4000" dirty="0">
              <a:solidFill>
                <a:srgbClr val="C00000"/>
              </a:solidFill>
              <a:latin typeface="Arial"/>
              <a:cs typeface="+mn-ea"/>
              <a:sym typeface="+mn-lt"/>
            </a:endParaRPr>
          </a:p>
        </p:txBody>
      </p:sp>
      <p:sp>
        <p:nvSpPr>
          <p:cNvPr id="2" name="矩形 1"/>
          <p:cNvSpPr/>
          <p:nvPr/>
        </p:nvSpPr>
        <p:spPr>
          <a:xfrm>
            <a:off x="4908433" y="2134011"/>
            <a:ext cx="6791991" cy="4247317"/>
          </a:xfrm>
          <a:prstGeom prst="rect">
            <a:avLst/>
          </a:prstGeom>
          <a:noFill/>
        </p:spPr>
        <p:txBody>
          <a:bodyPr wrap="square" rtlCol="0">
            <a:spAutoFit/>
          </a:bodyPr>
          <a:lstStyle/>
          <a:p>
            <a:pPr marL="342900" indent="-342900" algn="just" eaLnBrk="1">
              <a:lnSpc>
                <a:spcPct val="150000"/>
              </a:lnSpc>
              <a:buFont typeface="Wingdings" panose="05000000000000000000" pitchFamily="2" charset="2"/>
              <a:buChar char="n"/>
            </a:pPr>
            <a:r>
              <a:rPr lang="zh-CN" altLang="en-US" sz="2000" dirty="0" smtClean="0">
                <a:solidFill>
                  <a:srgbClr val="5A5A5A"/>
                </a:solidFill>
                <a:latin typeface="微软雅黑"/>
                <a:ea typeface="微软雅黑"/>
              </a:rPr>
              <a:t>周永康：</a:t>
            </a:r>
            <a:r>
              <a:rPr lang="en-US" altLang="zh-CN" sz="2000" dirty="0">
                <a:solidFill>
                  <a:srgbClr val="5A5A5A"/>
                </a:solidFill>
                <a:latin typeface="微软雅黑"/>
                <a:ea typeface="微软雅黑"/>
              </a:rPr>
              <a:t>2015</a:t>
            </a:r>
            <a:r>
              <a:rPr lang="zh-CN" altLang="en-US" sz="2000" dirty="0">
                <a:solidFill>
                  <a:srgbClr val="5A5A5A"/>
                </a:solidFill>
                <a:latin typeface="微软雅黑"/>
                <a:ea typeface="微软雅黑"/>
              </a:rPr>
              <a:t>年</a:t>
            </a:r>
            <a:r>
              <a:rPr lang="en-US" altLang="zh-CN" sz="2000" dirty="0">
                <a:solidFill>
                  <a:srgbClr val="5A5A5A"/>
                </a:solidFill>
                <a:latin typeface="微软雅黑"/>
                <a:ea typeface="微软雅黑"/>
              </a:rPr>
              <a:t>6</a:t>
            </a:r>
            <a:r>
              <a:rPr lang="zh-CN" altLang="en-US" sz="2000" dirty="0">
                <a:solidFill>
                  <a:srgbClr val="5A5A5A"/>
                </a:solidFill>
                <a:latin typeface="微软雅黑"/>
                <a:ea typeface="微软雅黑"/>
              </a:rPr>
              <a:t>月</a:t>
            </a:r>
            <a:r>
              <a:rPr lang="en-US" altLang="zh-CN" sz="2000" dirty="0">
                <a:solidFill>
                  <a:srgbClr val="5A5A5A"/>
                </a:solidFill>
                <a:latin typeface="微软雅黑"/>
                <a:ea typeface="微软雅黑"/>
              </a:rPr>
              <a:t>11</a:t>
            </a:r>
            <a:r>
              <a:rPr lang="zh-CN" altLang="en-US" sz="2000" dirty="0">
                <a:solidFill>
                  <a:srgbClr val="5A5A5A"/>
                </a:solidFill>
                <a:latin typeface="微软雅黑"/>
                <a:ea typeface="微软雅黑"/>
              </a:rPr>
              <a:t>日，天津市第一中级人民法院依法对周永康受贿、滥用职权、故意泄露国家秘密案进行了一审宣判，认定周永康犯受贿罪，判处无期徒刑，剥夺政治权利终身，并处没收个人</a:t>
            </a:r>
            <a:r>
              <a:rPr lang="zh-CN" altLang="en-US" sz="2000" dirty="0" smtClean="0">
                <a:solidFill>
                  <a:srgbClr val="5A5A5A"/>
                </a:solidFill>
                <a:latin typeface="微软雅黑"/>
                <a:ea typeface="微软雅黑"/>
              </a:rPr>
              <a:t>财产。</a:t>
            </a:r>
            <a:endParaRPr lang="en-US" altLang="zh-CN" sz="2000" dirty="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zh-CN" altLang="en-US" sz="2000" dirty="0" smtClean="0">
                <a:solidFill>
                  <a:srgbClr val="5A5A5A"/>
                </a:solidFill>
                <a:latin typeface="微软雅黑"/>
                <a:ea typeface="微软雅黑"/>
              </a:rPr>
              <a:t>薄熙来：</a:t>
            </a:r>
            <a:r>
              <a:rPr lang="en-US" altLang="zh-CN" sz="2000" dirty="0" smtClean="0">
                <a:solidFill>
                  <a:srgbClr val="5A5A5A"/>
                </a:solidFill>
                <a:latin typeface="微软雅黑"/>
                <a:ea typeface="微软雅黑"/>
              </a:rPr>
              <a:t>2012</a:t>
            </a:r>
            <a:r>
              <a:rPr lang="zh-CN" altLang="en-US" sz="2000" dirty="0">
                <a:solidFill>
                  <a:srgbClr val="5A5A5A"/>
                </a:solidFill>
                <a:latin typeface="微软雅黑"/>
                <a:ea typeface="微软雅黑"/>
              </a:rPr>
              <a:t>年９月２８日，</a:t>
            </a:r>
            <a:r>
              <a:rPr lang="zh-CN" altLang="en-US" sz="2000" dirty="0" smtClean="0">
                <a:solidFill>
                  <a:srgbClr val="5A5A5A"/>
                </a:solidFill>
                <a:latin typeface="微软雅黑"/>
                <a:ea typeface="微软雅黑"/>
              </a:rPr>
              <a:t>中共中央决定</a:t>
            </a:r>
            <a:r>
              <a:rPr lang="zh-CN" altLang="en-US" sz="2000" dirty="0">
                <a:solidFill>
                  <a:srgbClr val="5A5A5A"/>
                </a:solidFill>
                <a:latin typeface="微软雅黑"/>
                <a:ea typeface="微软雅黑"/>
              </a:rPr>
              <a:t>给予薄熙来开除党籍、开除公职处分，对其涉嫌犯罪问题及犯罪问题线索移送司法机关依法处理。</a:t>
            </a:r>
            <a:endParaRPr lang="en-US" altLang="zh-CN" sz="2000" dirty="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zh-CN" altLang="en-US" sz="2000" dirty="0" smtClean="0">
                <a:solidFill>
                  <a:srgbClr val="5A5A5A"/>
                </a:solidFill>
                <a:latin typeface="微软雅黑"/>
                <a:ea typeface="微软雅黑"/>
              </a:rPr>
              <a:t>令计划：</a:t>
            </a:r>
            <a:r>
              <a:rPr lang="en-US" altLang="zh-CN" sz="2000" dirty="0" smtClean="0">
                <a:solidFill>
                  <a:srgbClr val="5A5A5A"/>
                </a:solidFill>
                <a:latin typeface="微软雅黑"/>
                <a:ea typeface="微软雅黑"/>
              </a:rPr>
              <a:t>2016</a:t>
            </a:r>
            <a:r>
              <a:rPr lang="zh-CN" altLang="en-US" sz="2000" dirty="0" smtClean="0">
                <a:solidFill>
                  <a:srgbClr val="5A5A5A"/>
                </a:solidFill>
                <a:latin typeface="微软雅黑"/>
                <a:ea typeface="微软雅黑"/>
              </a:rPr>
              <a:t>年</a:t>
            </a:r>
            <a:r>
              <a:rPr lang="en-US" altLang="zh-CN" sz="2000" dirty="0" smtClean="0">
                <a:solidFill>
                  <a:srgbClr val="5A5A5A"/>
                </a:solidFill>
                <a:latin typeface="微软雅黑"/>
                <a:ea typeface="微软雅黑"/>
              </a:rPr>
              <a:t>7</a:t>
            </a:r>
            <a:r>
              <a:rPr lang="zh-CN" altLang="en-US" sz="2000" dirty="0" smtClean="0">
                <a:solidFill>
                  <a:srgbClr val="5A5A5A"/>
                </a:solidFill>
                <a:latin typeface="微软雅黑"/>
                <a:ea typeface="微软雅黑"/>
              </a:rPr>
              <a:t>月</a:t>
            </a:r>
            <a:r>
              <a:rPr lang="en-US" altLang="zh-CN" sz="2000" dirty="0" smtClean="0">
                <a:solidFill>
                  <a:srgbClr val="5A5A5A"/>
                </a:solidFill>
                <a:latin typeface="微软雅黑"/>
                <a:ea typeface="微软雅黑"/>
              </a:rPr>
              <a:t>4</a:t>
            </a:r>
            <a:r>
              <a:rPr lang="zh-CN" altLang="en-US" sz="2000" dirty="0">
                <a:solidFill>
                  <a:srgbClr val="5A5A5A"/>
                </a:solidFill>
                <a:latin typeface="微软雅黑"/>
                <a:ea typeface="微软雅黑"/>
              </a:rPr>
              <a:t>日，令</a:t>
            </a:r>
            <a:r>
              <a:rPr lang="zh-CN" altLang="en-US" sz="2000" dirty="0" smtClean="0">
                <a:solidFill>
                  <a:srgbClr val="5A5A5A"/>
                </a:solidFill>
                <a:latin typeface="微软雅黑"/>
                <a:ea typeface="微软雅黑"/>
              </a:rPr>
              <a:t>计划因犯</a:t>
            </a:r>
            <a:r>
              <a:rPr lang="zh-CN" altLang="en-US" sz="2000" dirty="0">
                <a:solidFill>
                  <a:srgbClr val="5A5A5A"/>
                </a:solidFill>
                <a:latin typeface="微软雅黑"/>
                <a:ea typeface="微软雅黑"/>
              </a:rPr>
              <a:t>受贿罪</a:t>
            </a:r>
            <a:r>
              <a:rPr lang="zh-CN" altLang="en-US" sz="2000" dirty="0" smtClean="0">
                <a:solidFill>
                  <a:srgbClr val="5A5A5A"/>
                </a:solidFill>
                <a:latin typeface="微软雅黑"/>
                <a:ea typeface="微软雅黑"/>
              </a:rPr>
              <a:t>，被判处</a:t>
            </a:r>
            <a:r>
              <a:rPr lang="zh-CN" altLang="en-US" sz="2000" dirty="0">
                <a:solidFill>
                  <a:srgbClr val="5A5A5A"/>
                </a:solidFill>
                <a:latin typeface="微软雅黑"/>
                <a:ea typeface="微软雅黑"/>
              </a:rPr>
              <a:t>无期徒刑，剥夺政治权利终身，并处没收个人全部</a:t>
            </a:r>
            <a:r>
              <a:rPr lang="zh-CN" altLang="en-US" sz="2000" dirty="0" smtClean="0">
                <a:solidFill>
                  <a:srgbClr val="5A5A5A"/>
                </a:solidFill>
                <a:latin typeface="微软雅黑"/>
                <a:ea typeface="微软雅黑"/>
              </a:rPr>
              <a:t>财产。</a:t>
            </a:r>
            <a:endParaRPr lang="zh-CN" altLang="en-US" sz="2000" dirty="0">
              <a:solidFill>
                <a:srgbClr val="5A5A5A"/>
              </a:solidFill>
              <a:latin typeface="微软雅黑"/>
              <a:ea typeface="微软雅黑"/>
            </a:endParaRPr>
          </a:p>
        </p:txBody>
      </p:sp>
      <p:sp>
        <p:nvSpPr>
          <p:cNvPr id="7" name="Freeform 5"/>
          <p:cNvSpPr>
            <a:spLocks noEditPoints="1"/>
          </p:cNvSpPr>
          <p:nvPr/>
        </p:nvSpPr>
        <p:spPr bwMode="auto">
          <a:xfrm>
            <a:off x="382587" y="1778640"/>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8" name="Freeform 6"/>
          <p:cNvSpPr>
            <a:spLocks noEditPoints="1"/>
          </p:cNvSpPr>
          <p:nvPr/>
        </p:nvSpPr>
        <p:spPr bwMode="auto">
          <a:xfrm>
            <a:off x="1638300" y="2334265"/>
            <a:ext cx="1384300" cy="1184275"/>
          </a:xfrm>
          <a:custGeom>
            <a:avLst/>
            <a:gdLst>
              <a:gd name="T0" fmla="*/ 1226 w 1912"/>
              <a:gd name="T1" fmla="*/ 711 h 1635"/>
              <a:gd name="T2" fmla="*/ 1065 w 1912"/>
              <a:gd name="T3" fmla="*/ 711 h 1635"/>
              <a:gd name="T4" fmla="*/ 1025 w 1912"/>
              <a:gd name="T5" fmla="*/ 835 h 1635"/>
              <a:gd name="T6" fmla="*/ 1066 w 1912"/>
              <a:gd name="T7" fmla="*/ 1348 h 1635"/>
              <a:gd name="T8" fmla="*/ 956 w 1912"/>
              <a:gd name="T9" fmla="*/ 1531 h 1635"/>
              <a:gd name="T10" fmla="*/ 855 w 1912"/>
              <a:gd name="T11" fmla="*/ 1348 h 1635"/>
              <a:gd name="T12" fmla="*/ 914 w 1912"/>
              <a:gd name="T13" fmla="*/ 836 h 1635"/>
              <a:gd name="T14" fmla="*/ 872 w 1912"/>
              <a:gd name="T15" fmla="*/ 711 h 1635"/>
              <a:gd name="T16" fmla="*/ 695 w 1912"/>
              <a:gd name="T17" fmla="*/ 711 h 1635"/>
              <a:gd name="T18" fmla="*/ 695 w 1912"/>
              <a:gd name="T19" fmla="*/ 711 h 1635"/>
              <a:gd name="T20" fmla="*/ 402 w 1912"/>
              <a:gd name="T21" fmla="*/ 1017 h 1635"/>
              <a:gd name="T22" fmla="*/ 444 w 1912"/>
              <a:gd name="T23" fmla="*/ 1333 h 1635"/>
              <a:gd name="T24" fmla="*/ 737 w 1912"/>
              <a:gd name="T25" fmla="*/ 1635 h 1635"/>
              <a:gd name="T26" fmla="*/ 1184 w 1912"/>
              <a:gd name="T27" fmla="*/ 1635 h 1635"/>
              <a:gd name="T28" fmla="*/ 1477 w 1912"/>
              <a:gd name="T29" fmla="*/ 1328 h 1635"/>
              <a:gd name="T30" fmla="*/ 1519 w 1912"/>
              <a:gd name="T31" fmla="*/ 1012 h 1635"/>
              <a:gd name="T32" fmla="*/ 1226 w 1912"/>
              <a:gd name="T33" fmla="*/ 711 h 1635"/>
              <a:gd name="T34" fmla="*/ 363 w 1912"/>
              <a:gd name="T35" fmla="*/ 512 h 1635"/>
              <a:gd name="T36" fmla="*/ 550 w 1912"/>
              <a:gd name="T37" fmla="*/ 325 h 1635"/>
              <a:gd name="T38" fmla="*/ 363 w 1912"/>
              <a:gd name="T39" fmla="*/ 139 h 1635"/>
              <a:gd name="T40" fmla="*/ 176 w 1912"/>
              <a:gd name="T41" fmla="*/ 325 h 1635"/>
              <a:gd name="T42" fmla="*/ 363 w 1912"/>
              <a:gd name="T43" fmla="*/ 512 h 1635"/>
              <a:gd name="T44" fmla="*/ 529 w 1912"/>
              <a:gd name="T45" fmla="*/ 571 h 1635"/>
              <a:gd name="T46" fmla="*/ 197 w 1912"/>
              <a:gd name="T47" fmla="*/ 571 h 1635"/>
              <a:gd name="T48" fmla="*/ 197 w 1912"/>
              <a:gd name="T49" fmla="*/ 571 h 1635"/>
              <a:gd name="T50" fmla="*/ 13 w 1912"/>
              <a:gd name="T51" fmla="*/ 762 h 1635"/>
              <a:gd name="T52" fmla="*/ 39 w 1912"/>
              <a:gd name="T53" fmla="*/ 959 h 1635"/>
              <a:gd name="T54" fmla="*/ 223 w 1912"/>
              <a:gd name="T55" fmla="*/ 1146 h 1635"/>
              <a:gd name="T56" fmla="*/ 319 w 1912"/>
              <a:gd name="T57" fmla="*/ 1146 h 1635"/>
              <a:gd name="T58" fmla="*/ 300 w 1912"/>
              <a:gd name="T59" fmla="*/ 1008 h 1635"/>
              <a:gd name="T60" fmla="*/ 300 w 1912"/>
              <a:gd name="T61" fmla="*/ 1008 h 1635"/>
              <a:gd name="T62" fmla="*/ 300 w 1912"/>
              <a:gd name="T63" fmla="*/ 1007 h 1635"/>
              <a:gd name="T64" fmla="*/ 385 w 1912"/>
              <a:gd name="T65" fmla="*/ 747 h 1635"/>
              <a:gd name="T66" fmla="*/ 513 w 1912"/>
              <a:gd name="T67" fmla="*/ 653 h 1635"/>
              <a:gd name="T68" fmla="*/ 644 w 1912"/>
              <a:gd name="T69" fmla="*/ 610 h 1635"/>
              <a:gd name="T70" fmla="*/ 529 w 1912"/>
              <a:gd name="T71" fmla="*/ 571 h 1635"/>
              <a:gd name="T72" fmla="*/ 1549 w 1912"/>
              <a:gd name="T73" fmla="*/ 512 h 1635"/>
              <a:gd name="T74" fmla="*/ 1736 w 1912"/>
              <a:gd name="T75" fmla="*/ 325 h 1635"/>
              <a:gd name="T76" fmla="*/ 1549 w 1912"/>
              <a:gd name="T77" fmla="*/ 139 h 1635"/>
              <a:gd name="T78" fmla="*/ 1363 w 1912"/>
              <a:gd name="T79" fmla="*/ 325 h 1635"/>
              <a:gd name="T80" fmla="*/ 1549 w 1912"/>
              <a:gd name="T81" fmla="*/ 512 h 1635"/>
              <a:gd name="T82" fmla="*/ 1715 w 1912"/>
              <a:gd name="T83" fmla="*/ 571 h 1635"/>
              <a:gd name="T84" fmla="*/ 1383 w 1912"/>
              <a:gd name="T85" fmla="*/ 571 h 1635"/>
              <a:gd name="T86" fmla="*/ 1383 w 1912"/>
              <a:gd name="T87" fmla="*/ 571 h 1635"/>
              <a:gd name="T88" fmla="*/ 1270 w 1912"/>
              <a:gd name="T89" fmla="*/ 609 h 1635"/>
              <a:gd name="T90" fmla="*/ 1409 w 1912"/>
              <a:gd name="T91" fmla="*/ 653 h 1635"/>
              <a:gd name="T92" fmla="*/ 1538 w 1912"/>
              <a:gd name="T93" fmla="*/ 748 h 1635"/>
              <a:gd name="T94" fmla="*/ 1620 w 1912"/>
              <a:gd name="T95" fmla="*/ 1003 h 1635"/>
              <a:gd name="T96" fmla="*/ 1620 w 1912"/>
              <a:gd name="T97" fmla="*/ 1003 h 1635"/>
              <a:gd name="T98" fmla="*/ 1620 w 1912"/>
              <a:gd name="T99" fmla="*/ 1004 h 1635"/>
              <a:gd name="T100" fmla="*/ 1601 w 1912"/>
              <a:gd name="T101" fmla="*/ 1146 h 1635"/>
              <a:gd name="T102" fmla="*/ 1689 w 1912"/>
              <a:gd name="T103" fmla="*/ 1146 h 1635"/>
              <a:gd name="T104" fmla="*/ 1873 w 1912"/>
              <a:gd name="T105" fmla="*/ 956 h 1635"/>
              <a:gd name="T106" fmla="*/ 1899 w 1912"/>
              <a:gd name="T107" fmla="*/ 759 h 1635"/>
              <a:gd name="T108" fmla="*/ 1715 w 1912"/>
              <a:gd name="T109" fmla="*/ 571 h 1635"/>
              <a:gd name="T110" fmla="*/ 1258 w 1912"/>
              <a:gd name="T111" fmla="*/ 306 h 1635"/>
              <a:gd name="T112" fmla="*/ 960 w 1912"/>
              <a:gd name="T113" fmla="*/ 613 h 1635"/>
              <a:gd name="T114" fmla="*/ 662 w 1912"/>
              <a:gd name="T115" fmla="*/ 306 h 1635"/>
              <a:gd name="T116" fmla="*/ 960 w 1912"/>
              <a:gd name="T117" fmla="*/ 0 h 1635"/>
              <a:gd name="T118" fmla="*/ 1258 w 1912"/>
              <a:gd name="T119" fmla="*/ 306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1635">
                <a:moveTo>
                  <a:pt x="1226" y="711"/>
                </a:moveTo>
                <a:lnTo>
                  <a:pt x="1065" y="711"/>
                </a:lnTo>
                <a:cubicBezTo>
                  <a:pt x="1066" y="727"/>
                  <a:pt x="1068" y="803"/>
                  <a:pt x="1025" y="835"/>
                </a:cubicBezTo>
                <a:cubicBezTo>
                  <a:pt x="1025" y="835"/>
                  <a:pt x="1095" y="1223"/>
                  <a:pt x="1066" y="1348"/>
                </a:cubicBezTo>
                <a:cubicBezTo>
                  <a:pt x="1053" y="1400"/>
                  <a:pt x="1009" y="1532"/>
                  <a:pt x="956" y="1531"/>
                </a:cubicBezTo>
                <a:cubicBezTo>
                  <a:pt x="905" y="1530"/>
                  <a:pt x="865" y="1399"/>
                  <a:pt x="855" y="1348"/>
                </a:cubicBezTo>
                <a:cubicBezTo>
                  <a:pt x="830" y="1222"/>
                  <a:pt x="914" y="836"/>
                  <a:pt x="914" y="836"/>
                </a:cubicBezTo>
                <a:cubicBezTo>
                  <a:pt x="901" y="831"/>
                  <a:pt x="878" y="808"/>
                  <a:pt x="872" y="711"/>
                </a:cubicBezTo>
                <a:lnTo>
                  <a:pt x="695" y="711"/>
                </a:lnTo>
                <a:lnTo>
                  <a:pt x="695" y="711"/>
                </a:lnTo>
                <a:cubicBezTo>
                  <a:pt x="533" y="711"/>
                  <a:pt x="382" y="849"/>
                  <a:pt x="402" y="1017"/>
                </a:cubicBezTo>
                <a:lnTo>
                  <a:pt x="444" y="1333"/>
                </a:lnTo>
                <a:cubicBezTo>
                  <a:pt x="476" y="1500"/>
                  <a:pt x="575" y="1635"/>
                  <a:pt x="737" y="1635"/>
                </a:cubicBezTo>
                <a:lnTo>
                  <a:pt x="1184" y="1635"/>
                </a:lnTo>
                <a:cubicBezTo>
                  <a:pt x="1345" y="1635"/>
                  <a:pt x="1445" y="1496"/>
                  <a:pt x="1477" y="1328"/>
                </a:cubicBezTo>
                <a:lnTo>
                  <a:pt x="1519" y="1012"/>
                </a:lnTo>
                <a:cubicBezTo>
                  <a:pt x="1540" y="847"/>
                  <a:pt x="1387" y="711"/>
                  <a:pt x="1226" y="711"/>
                </a:cubicBezTo>
                <a:close/>
                <a:moveTo>
                  <a:pt x="363" y="512"/>
                </a:moveTo>
                <a:cubicBezTo>
                  <a:pt x="466" y="512"/>
                  <a:pt x="550" y="429"/>
                  <a:pt x="550" y="325"/>
                </a:cubicBezTo>
                <a:cubicBezTo>
                  <a:pt x="550" y="222"/>
                  <a:pt x="466" y="139"/>
                  <a:pt x="363" y="139"/>
                </a:cubicBezTo>
                <a:cubicBezTo>
                  <a:pt x="260" y="139"/>
                  <a:pt x="176" y="222"/>
                  <a:pt x="176" y="325"/>
                </a:cubicBezTo>
                <a:cubicBezTo>
                  <a:pt x="176" y="429"/>
                  <a:pt x="260" y="512"/>
                  <a:pt x="363" y="512"/>
                </a:cubicBezTo>
                <a:close/>
                <a:moveTo>
                  <a:pt x="529" y="571"/>
                </a:moveTo>
                <a:lnTo>
                  <a:pt x="197" y="571"/>
                </a:lnTo>
                <a:lnTo>
                  <a:pt x="197" y="571"/>
                </a:lnTo>
                <a:cubicBezTo>
                  <a:pt x="95" y="571"/>
                  <a:pt x="0" y="657"/>
                  <a:pt x="13" y="762"/>
                </a:cubicBezTo>
                <a:lnTo>
                  <a:pt x="39" y="959"/>
                </a:lnTo>
                <a:cubicBezTo>
                  <a:pt x="60" y="1063"/>
                  <a:pt x="122" y="1146"/>
                  <a:pt x="223" y="1146"/>
                </a:cubicBezTo>
                <a:lnTo>
                  <a:pt x="319" y="1146"/>
                </a:lnTo>
                <a:lnTo>
                  <a:pt x="300" y="1008"/>
                </a:lnTo>
                <a:lnTo>
                  <a:pt x="300" y="1008"/>
                </a:lnTo>
                <a:lnTo>
                  <a:pt x="300" y="1007"/>
                </a:lnTo>
                <a:cubicBezTo>
                  <a:pt x="289" y="913"/>
                  <a:pt x="319" y="821"/>
                  <a:pt x="385" y="747"/>
                </a:cubicBezTo>
                <a:cubicBezTo>
                  <a:pt x="420" y="707"/>
                  <a:pt x="464" y="675"/>
                  <a:pt x="513" y="653"/>
                </a:cubicBezTo>
                <a:cubicBezTo>
                  <a:pt x="554" y="631"/>
                  <a:pt x="599" y="616"/>
                  <a:pt x="644" y="610"/>
                </a:cubicBezTo>
                <a:cubicBezTo>
                  <a:pt x="612" y="586"/>
                  <a:pt x="571" y="571"/>
                  <a:pt x="529" y="571"/>
                </a:cubicBezTo>
                <a:close/>
                <a:moveTo>
                  <a:pt x="1549" y="512"/>
                </a:moveTo>
                <a:cubicBezTo>
                  <a:pt x="1653" y="512"/>
                  <a:pt x="1736" y="429"/>
                  <a:pt x="1736" y="325"/>
                </a:cubicBezTo>
                <a:cubicBezTo>
                  <a:pt x="1736" y="222"/>
                  <a:pt x="1653" y="139"/>
                  <a:pt x="1549" y="139"/>
                </a:cubicBezTo>
                <a:cubicBezTo>
                  <a:pt x="1446" y="139"/>
                  <a:pt x="1363" y="222"/>
                  <a:pt x="1363" y="325"/>
                </a:cubicBezTo>
                <a:cubicBezTo>
                  <a:pt x="1363" y="429"/>
                  <a:pt x="1446" y="512"/>
                  <a:pt x="1549" y="512"/>
                </a:cubicBezTo>
                <a:close/>
                <a:moveTo>
                  <a:pt x="1715" y="571"/>
                </a:moveTo>
                <a:lnTo>
                  <a:pt x="1383" y="571"/>
                </a:lnTo>
                <a:lnTo>
                  <a:pt x="1383" y="571"/>
                </a:lnTo>
                <a:cubicBezTo>
                  <a:pt x="1342" y="571"/>
                  <a:pt x="1302" y="585"/>
                  <a:pt x="1270" y="609"/>
                </a:cubicBezTo>
                <a:cubicBezTo>
                  <a:pt x="1319" y="615"/>
                  <a:pt x="1366" y="630"/>
                  <a:pt x="1409" y="653"/>
                </a:cubicBezTo>
                <a:cubicBezTo>
                  <a:pt x="1459" y="675"/>
                  <a:pt x="1503" y="708"/>
                  <a:pt x="1538" y="748"/>
                </a:cubicBezTo>
                <a:cubicBezTo>
                  <a:pt x="1603" y="821"/>
                  <a:pt x="1632" y="911"/>
                  <a:pt x="1620" y="1003"/>
                </a:cubicBezTo>
                <a:lnTo>
                  <a:pt x="1620" y="1003"/>
                </a:lnTo>
                <a:lnTo>
                  <a:pt x="1620" y="1004"/>
                </a:lnTo>
                <a:lnTo>
                  <a:pt x="1601" y="1146"/>
                </a:lnTo>
                <a:lnTo>
                  <a:pt x="1689" y="1146"/>
                </a:lnTo>
                <a:cubicBezTo>
                  <a:pt x="1791" y="1146"/>
                  <a:pt x="1853" y="1060"/>
                  <a:pt x="1873" y="956"/>
                </a:cubicBezTo>
                <a:lnTo>
                  <a:pt x="1899" y="759"/>
                </a:lnTo>
                <a:cubicBezTo>
                  <a:pt x="1912" y="656"/>
                  <a:pt x="1817" y="571"/>
                  <a:pt x="1715" y="571"/>
                </a:cubicBezTo>
                <a:close/>
                <a:moveTo>
                  <a:pt x="1258" y="306"/>
                </a:moveTo>
                <a:cubicBezTo>
                  <a:pt x="1258" y="476"/>
                  <a:pt x="1125" y="613"/>
                  <a:pt x="960" y="613"/>
                </a:cubicBezTo>
                <a:cubicBezTo>
                  <a:pt x="796" y="613"/>
                  <a:pt x="662" y="476"/>
                  <a:pt x="662" y="306"/>
                </a:cubicBezTo>
                <a:cubicBezTo>
                  <a:pt x="662" y="137"/>
                  <a:pt x="796" y="0"/>
                  <a:pt x="960" y="0"/>
                </a:cubicBezTo>
                <a:cubicBezTo>
                  <a:pt x="1125" y="0"/>
                  <a:pt x="1258" y="137"/>
                  <a:pt x="1258" y="3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0" name="椭圆 9"/>
          <p:cNvSpPr/>
          <p:nvPr/>
        </p:nvSpPr>
        <p:spPr bwMode="auto">
          <a:xfrm>
            <a:off x="3975062" y="1124744"/>
            <a:ext cx="1204868" cy="1204868"/>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endParaRPr>
          </a:p>
        </p:txBody>
      </p:sp>
      <p:sp>
        <p:nvSpPr>
          <p:cNvPr id="17" name="Freeform 6"/>
          <p:cNvSpPr>
            <a:spLocks noEditPoints="1"/>
          </p:cNvSpPr>
          <p:nvPr/>
        </p:nvSpPr>
        <p:spPr bwMode="auto">
          <a:xfrm>
            <a:off x="4178394" y="1385745"/>
            <a:ext cx="798204" cy="682866"/>
          </a:xfrm>
          <a:custGeom>
            <a:avLst/>
            <a:gdLst>
              <a:gd name="T0" fmla="*/ 1226 w 1912"/>
              <a:gd name="T1" fmla="*/ 711 h 1635"/>
              <a:gd name="T2" fmla="*/ 1065 w 1912"/>
              <a:gd name="T3" fmla="*/ 711 h 1635"/>
              <a:gd name="T4" fmla="*/ 1025 w 1912"/>
              <a:gd name="T5" fmla="*/ 835 h 1635"/>
              <a:gd name="T6" fmla="*/ 1066 w 1912"/>
              <a:gd name="T7" fmla="*/ 1348 h 1635"/>
              <a:gd name="T8" fmla="*/ 956 w 1912"/>
              <a:gd name="T9" fmla="*/ 1531 h 1635"/>
              <a:gd name="T10" fmla="*/ 855 w 1912"/>
              <a:gd name="T11" fmla="*/ 1348 h 1635"/>
              <a:gd name="T12" fmla="*/ 914 w 1912"/>
              <a:gd name="T13" fmla="*/ 836 h 1635"/>
              <a:gd name="T14" fmla="*/ 872 w 1912"/>
              <a:gd name="T15" fmla="*/ 711 h 1635"/>
              <a:gd name="T16" fmla="*/ 695 w 1912"/>
              <a:gd name="T17" fmla="*/ 711 h 1635"/>
              <a:gd name="T18" fmla="*/ 695 w 1912"/>
              <a:gd name="T19" fmla="*/ 711 h 1635"/>
              <a:gd name="T20" fmla="*/ 402 w 1912"/>
              <a:gd name="T21" fmla="*/ 1017 h 1635"/>
              <a:gd name="T22" fmla="*/ 444 w 1912"/>
              <a:gd name="T23" fmla="*/ 1333 h 1635"/>
              <a:gd name="T24" fmla="*/ 737 w 1912"/>
              <a:gd name="T25" fmla="*/ 1635 h 1635"/>
              <a:gd name="T26" fmla="*/ 1184 w 1912"/>
              <a:gd name="T27" fmla="*/ 1635 h 1635"/>
              <a:gd name="T28" fmla="*/ 1477 w 1912"/>
              <a:gd name="T29" fmla="*/ 1328 h 1635"/>
              <a:gd name="T30" fmla="*/ 1519 w 1912"/>
              <a:gd name="T31" fmla="*/ 1012 h 1635"/>
              <a:gd name="T32" fmla="*/ 1226 w 1912"/>
              <a:gd name="T33" fmla="*/ 711 h 1635"/>
              <a:gd name="T34" fmla="*/ 363 w 1912"/>
              <a:gd name="T35" fmla="*/ 512 h 1635"/>
              <a:gd name="T36" fmla="*/ 550 w 1912"/>
              <a:gd name="T37" fmla="*/ 325 h 1635"/>
              <a:gd name="T38" fmla="*/ 363 w 1912"/>
              <a:gd name="T39" fmla="*/ 139 h 1635"/>
              <a:gd name="T40" fmla="*/ 176 w 1912"/>
              <a:gd name="T41" fmla="*/ 325 h 1635"/>
              <a:gd name="T42" fmla="*/ 363 w 1912"/>
              <a:gd name="T43" fmla="*/ 512 h 1635"/>
              <a:gd name="T44" fmla="*/ 529 w 1912"/>
              <a:gd name="T45" fmla="*/ 571 h 1635"/>
              <a:gd name="T46" fmla="*/ 197 w 1912"/>
              <a:gd name="T47" fmla="*/ 571 h 1635"/>
              <a:gd name="T48" fmla="*/ 197 w 1912"/>
              <a:gd name="T49" fmla="*/ 571 h 1635"/>
              <a:gd name="T50" fmla="*/ 13 w 1912"/>
              <a:gd name="T51" fmla="*/ 762 h 1635"/>
              <a:gd name="T52" fmla="*/ 39 w 1912"/>
              <a:gd name="T53" fmla="*/ 959 h 1635"/>
              <a:gd name="T54" fmla="*/ 223 w 1912"/>
              <a:gd name="T55" fmla="*/ 1146 h 1635"/>
              <a:gd name="T56" fmla="*/ 319 w 1912"/>
              <a:gd name="T57" fmla="*/ 1146 h 1635"/>
              <a:gd name="T58" fmla="*/ 300 w 1912"/>
              <a:gd name="T59" fmla="*/ 1008 h 1635"/>
              <a:gd name="T60" fmla="*/ 300 w 1912"/>
              <a:gd name="T61" fmla="*/ 1008 h 1635"/>
              <a:gd name="T62" fmla="*/ 300 w 1912"/>
              <a:gd name="T63" fmla="*/ 1007 h 1635"/>
              <a:gd name="T64" fmla="*/ 385 w 1912"/>
              <a:gd name="T65" fmla="*/ 747 h 1635"/>
              <a:gd name="T66" fmla="*/ 513 w 1912"/>
              <a:gd name="T67" fmla="*/ 653 h 1635"/>
              <a:gd name="T68" fmla="*/ 644 w 1912"/>
              <a:gd name="T69" fmla="*/ 610 h 1635"/>
              <a:gd name="T70" fmla="*/ 529 w 1912"/>
              <a:gd name="T71" fmla="*/ 571 h 1635"/>
              <a:gd name="T72" fmla="*/ 1549 w 1912"/>
              <a:gd name="T73" fmla="*/ 512 h 1635"/>
              <a:gd name="T74" fmla="*/ 1736 w 1912"/>
              <a:gd name="T75" fmla="*/ 325 h 1635"/>
              <a:gd name="T76" fmla="*/ 1549 w 1912"/>
              <a:gd name="T77" fmla="*/ 139 h 1635"/>
              <a:gd name="T78" fmla="*/ 1363 w 1912"/>
              <a:gd name="T79" fmla="*/ 325 h 1635"/>
              <a:gd name="T80" fmla="*/ 1549 w 1912"/>
              <a:gd name="T81" fmla="*/ 512 h 1635"/>
              <a:gd name="T82" fmla="*/ 1715 w 1912"/>
              <a:gd name="T83" fmla="*/ 571 h 1635"/>
              <a:gd name="T84" fmla="*/ 1383 w 1912"/>
              <a:gd name="T85" fmla="*/ 571 h 1635"/>
              <a:gd name="T86" fmla="*/ 1383 w 1912"/>
              <a:gd name="T87" fmla="*/ 571 h 1635"/>
              <a:gd name="T88" fmla="*/ 1270 w 1912"/>
              <a:gd name="T89" fmla="*/ 609 h 1635"/>
              <a:gd name="T90" fmla="*/ 1409 w 1912"/>
              <a:gd name="T91" fmla="*/ 653 h 1635"/>
              <a:gd name="T92" fmla="*/ 1538 w 1912"/>
              <a:gd name="T93" fmla="*/ 748 h 1635"/>
              <a:gd name="T94" fmla="*/ 1620 w 1912"/>
              <a:gd name="T95" fmla="*/ 1003 h 1635"/>
              <a:gd name="T96" fmla="*/ 1620 w 1912"/>
              <a:gd name="T97" fmla="*/ 1003 h 1635"/>
              <a:gd name="T98" fmla="*/ 1620 w 1912"/>
              <a:gd name="T99" fmla="*/ 1004 h 1635"/>
              <a:gd name="T100" fmla="*/ 1601 w 1912"/>
              <a:gd name="T101" fmla="*/ 1146 h 1635"/>
              <a:gd name="T102" fmla="*/ 1689 w 1912"/>
              <a:gd name="T103" fmla="*/ 1146 h 1635"/>
              <a:gd name="T104" fmla="*/ 1873 w 1912"/>
              <a:gd name="T105" fmla="*/ 956 h 1635"/>
              <a:gd name="T106" fmla="*/ 1899 w 1912"/>
              <a:gd name="T107" fmla="*/ 759 h 1635"/>
              <a:gd name="T108" fmla="*/ 1715 w 1912"/>
              <a:gd name="T109" fmla="*/ 571 h 1635"/>
              <a:gd name="T110" fmla="*/ 1258 w 1912"/>
              <a:gd name="T111" fmla="*/ 306 h 1635"/>
              <a:gd name="T112" fmla="*/ 960 w 1912"/>
              <a:gd name="T113" fmla="*/ 613 h 1635"/>
              <a:gd name="T114" fmla="*/ 662 w 1912"/>
              <a:gd name="T115" fmla="*/ 306 h 1635"/>
              <a:gd name="T116" fmla="*/ 960 w 1912"/>
              <a:gd name="T117" fmla="*/ 0 h 1635"/>
              <a:gd name="T118" fmla="*/ 1258 w 1912"/>
              <a:gd name="T119" fmla="*/ 306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1635">
                <a:moveTo>
                  <a:pt x="1226" y="711"/>
                </a:moveTo>
                <a:lnTo>
                  <a:pt x="1065" y="711"/>
                </a:lnTo>
                <a:cubicBezTo>
                  <a:pt x="1066" y="727"/>
                  <a:pt x="1068" y="803"/>
                  <a:pt x="1025" y="835"/>
                </a:cubicBezTo>
                <a:cubicBezTo>
                  <a:pt x="1025" y="835"/>
                  <a:pt x="1095" y="1223"/>
                  <a:pt x="1066" y="1348"/>
                </a:cubicBezTo>
                <a:cubicBezTo>
                  <a:pt x="1053" y="1400"/>
                  <a:pt x="1009" y="1532"/>
                  <a:pt x="956" y="1531"/>
                </a:cubicBezTo>
                <a:cubicBezTo>
                  <a:pt x="905" y="1530"/>
                  <a:pt x="865" y="1399"/>
                  <a:pt x="855" y="1348"/>
                </a:cubicBezTo>
                <a:cubicBezTo>
                  <a:pt x="830" y="1222"/>
                  <a:pt x="914" y="836"/>
                  <a:pt x="914" y="836"/>
                </a:cubicBezTo>
                <a:cubicBezTo>
                  <a:pt x="901" y="831"/>
                  <a:pt x="878" y="808"/>
                  <a:pt x="872" y="711"/>
                </a:cubicBezTo>
                <a:lnTo>
                  <a:pt x="695" y="711"/>
                </a:lnTo>
                <a:lnTo>
                  <a:pt x="695" y="711"/>
                </a:lnTo>
                <a:cubicBezTo>
                  <a:pt x="533" y="711"/>
                  <a:pt x="382" y="849"/>
                  <a:pt x="402" y="1017"/>
                </a:cubicBezTo>
                <a:lnTo>
                  <a:pt x="444" y="1333"/>
                </a:lnTo>
                <a:cubicBezTo>
                  <a:pt x="476" y="1500"/>
                  <a:pt x="575" y="1635"/>
                  <a:pt x="737" y="1635"/>
                </a:cubicBezTo>
                <a:lnTo>
                  <a:pt x="1184" y="1635"/>
                </a:lnTo>
                <a:cubicBezTo>
                  <a:pt x="1345" y="1635"/>
                  <a:pt x="1445" y="1496"/>
                  <a:pt x="1477" y="1328"/>
                </a:cubicBezTo>
                <a:lnTo>
                  <a:pt x="1519" y="1012"/>
                </a:lnTo>
                <a:cubicBezTo>
                  <a:pt x="1540" y="847"/>
                  <a:pt x="1387" y="711"/>
                  <a:pt x="1226" y="711"/>
                </a:cubicBezTo>
                <a:close/>
                <a:moveTo>
                  <a:pt x="363" y="512"/>
                </a:moveTo>
                <a:cubicBezTo>
                  <a:pt x="466" y="512"/>
                  <a:pt x="550" y="429"/>
                  <a:pt x="550" y="325"/>
                </a:cubicBezTo>
                <a:cubicBezTo>
                  <a:pt x="550" y="222"/>
                  <a:pt x="466" y="139"/>
                  <a:pt x="363" y="139"/>
                </a:cubicBezTo>
                <a:cubicBezTo>
                  <a:pt x="260" y="139"/>
                  <a:pt x="176" y="222"/>
                  <a:pt x="176" y="325"/>
                </a:cubicBezTo>
                <a:cubicBezTo>
                  <a:pt x="176" y="429"/>
                  <a:pt x="260" y="512"/>
                  <a:pt x="363" y="512"/>
                </a:cubicBezTo>
                <a:close/>
                <a:moveTo>
                  <a:pt x="529" y="571"/>
                </a:moveTo>
                <a:lnTo>
                  <a:pt x="197" y="571"/>
                </a:lnTo>
                <a:lnTo>
                  <a:pt x="197" y="571"/>
                </a:lnTo>
                <a:cubicBezTo>
                  <a:pt x="95" y="571"/>
                  <a:pt x="0" y="657"/>
                  <a:pt x="13" y="762"/>
                </a:cubicBezTo>
                <a:lnTo>
                  <a:pt x="39" y="959"/>
                </a:lnTo>
                <a:cubicBezTo>
                  <a:pt x="60" y="1063"/>
                  <a:pt x="122" y="1146"/>
                  <a:pt x="223" y="1146"/>
                </a:cubicBezTo>
                <a:lnTo>
                  <a:pt x="319" y="1146"/>
                </a:lnTo>
                <a:lnTo>
                  <a:pt x="300" y="1008"/>
                </a:lnTo>
                <a:lnTo>
                  <a:pt x="300" y="1008"/>
                </a:lnTo>
                <a:lnTo>
                  <a:pt x="300" y="1007"/>
                </a:lnTo>
                <a:cubicBezTo>
                  <a:pt x="289" y="913"/>
                  <a:pt x="319" y="821"/>
                  <a:pt x="385" y="747"/>
                </a:cubicBezTo>
                <a:cubicBezTo>
                  <a:pt x="420" y="707"/>
                  <a:pt x="464" y="675"/>
                  <a:pt x="513" y="653"/>
                </a:cubicBezTo>
                <a:cubicBezTo>
                  <a:pt x="554" y="631"/>
                  <a:pt x="599" y="616"/>
                  <a:pt x="644" y="610"/>
                </a:cubicBezTo>
                <a:cubicBezTo>
                  <a:pt x="612" y="586"/>
                  <a:pt x="571" y="571"/>
                  <a:pt x="529" y="571"/>
                </a:cubicBezTo>
                <a:close/>
                <a:moveTo>
                  <a:pt x="1549" y="512"/>
                </a:moveTo>
                <a:cubicBezTo>
                  <a:pt x="1653" y="512"/>
                  <a:pt x="1736" y="429"/>
                  <a:pt x="1736" y="325"/>
                </a:cubicBezTo>
                <a:cubicBezTo>
                  <a:pt x="1736" y="222"/>
                  <a:pt x="1653" y="139"/>
                  <a:pt x="1549" y="139"/>
                </a:cubicBezTo>
                <a:cubicBezTo>
                  <a:pt x="1446" y="139"/>
                  <a:pt x="1363" y="222"/>
                  <a:pt x="1363" y="325"/>
                </a:cubicBezTo>
                <a:cubicBezTo>
                  <a:pt x="1363" y="429"/>
                  <a:pt x="1446" y="512"/>
                  <a:pt x="1549" y="512"/>
                </a:cubicBezTo>
                <a:close/>
                <a:moveTo>
                  <a:pt x="1715" y="571"/>
                </a:moveTo>
                <a:lnTo>
                  <a:pt x="1383" y="571"/>
                </a:lnTo>
                <a:lnTo>
                  <a:pt x="1383" y="571"/>
                </a:lnTo>
                <a:cubicBezTo>
                  <a:pt x="1342" y="571"/>
                  <a:pt x="1302" y="585"/>
                  <a:pt x="1270" y="609"/>
                </a:cubicBezTo>
                <a:cubicBezTo>
                  <a:pt x="1319" y="615"/>
                  <a:pt x="1366" y="630"/>
                  <a:pt x="1409" y="653"/>
                </a:cubicBezTo>
                <a:cubicBezTo>
                  <a:pt x="1459" y="675"/>
                  <a:pt x="1503" y="708"/>
                  <a:pt x="1538" y="748"/>
                </a:cubicBezTo>
                <a:cubicBezTo>
                  <a:pt x="1603" y="821"/>
                  <a:pt x="1632" y="911"/>
                  <a:pt x="1620" y="1003"/>
                </a:cubicBezTo>
                <a:lnTo>
                  <a:pt x="1620" y="1003"/>
                </a:lnTo>
                <a:lnTo>
                  <a:pt x="1620" y="1004"/>
                </a:lnTo>
                <a:lnTo>
                  <a:pt x="1601" y="1146"/>
                </a:lnTo>
                <a:lnTo>
                  <a:pt x="1689" y="1146"/>
                </a:lnTo>
                <a:cubicBezTo>
                  <a:pt x="1791" y="1146"/>
                  <a:pt x="1853" y="1060"/>
                  <a:pt x="1873" y="956"/>
                </a:cubicBezTo>
                <a:lnTo>
                  <a:pt x="1899" y="759"/>
                </a:lnTo>
                <a:cubicBezTo>
                  <a:pt x="1912" y="656"/>
                  <a:pt x="1817" y="571"/>
                  <a:pt x="1715" y="571"/>
                </a:cubicBezTo>
                <a:close/>
                <a:moveTo>
                  <a:pt x="1258" y="306"/>
                </a:moveTo>
                <a:cubicBezTo>
                  <a:pt x="1258" y="476"/>
                  <a:pt x="1125" y="613"/>
                  <a:pt x="960" y="613"/>
                </a:cubicBezTo>
                <a:cubicBezTo>
                  <a:pt x="796" y="613"/>
                  <a:pt x="662" y="476"/>
                  <a:pt x="662" y="306"/>
                </a:cubicBezTo>
                <a:cubicBezTo>
                  <a:pt x="662" y="137"/>
                  <a:pt x="796" y="0"/>
                  <a:pt x="960" y="0"/>
                </a:cubicBezTo>
                <a:cubicBezTo>
                  <a:pt x="1125" y="0"/>
                  <a:pt x="1258" y="137"/>
                  <a:pt x="1258" y="30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1" name="矩形 10"/>
          <p:cNvSpPr/>
          <p:nvPr/>
        </p:nvSpPr>
        <p:spPr>
          <a:xfrm>
            <a:off x="5244089" y="1542511"/>
            <a:ext cx="6120680" cy="461665"/>
          </a:xfrm>
          <a:prstGeom prst="rect">
            <a:avLst/>
          </a:prstGeom>
        </p:spPr>
        <p:txBody>
          <a:bodyPr wrap="square">
            <a:spAutoFit/>
          </a:bodyPr>
          <a:lstStyle/>
          <a:p>
            <a:r>
              <a:rPr lang="zh-CN" altLang="en-US" sz="2400" b="1" dirty="0">
                <a:solidFill>
                  <a:srgbClr val="C00000"/>
                </a:solidFill>
                <a:latin typeface="微软雅黑"/>
                <a:ea typeface="微软雅黑"/>
              </a:rPr>
              <a:t>坚决防止野心家、阴谋家窃取党和国家权力</a:t>
            </a:r>
          </a:p>
        </p:txBody>
      </p:sp>
      <p:sp>
        <p:nvSpPr>
          <p:cNvPr id="12" name="TextBox 3"/>
          <p:cNvSpPr txBox="1"/>
          <p:nvPr/>
        </p:nvSpPr>
        <p:spPr>
          <a:xfrm>
            <a:off x="2065933" y="260648"/>
            <a:ext cx="6048672"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以</a:t>
            </a:r>
            <a:r>
              <a:rPr lang="zh-CN" altLang="en-US" dirty="0">
                <a:sym typeface="+mn-lt"/>
              </a:rPr>
              <a:t>规矩、纪律打造铁一般的</a:t>
            </a:r>
            <a:r>
              <a:rPr lang="zh-CN" altLang="en-US" dirty="0" smtClean="0">
                <a:sym typeface="+mn-lt"/>
              </a:rPr>
              <a:t>组织</a:t>
            </a:r>
            <a:endParaRPr lang="zh-CN" altLang="en-US" dirty="0">
              <a:sym typeface="+mn-lt"/>
            </a:endParaRPr>
          </a:p>
        </p:txBody>
      </p:sp>
      <p:grpSp>
        <p:nvGrpSpPr>
          <p:cNvPr id="3" name="组合 12"/>
          <p:cNvGrpSpPr/>
          <p:nvPr/>
        </p:nvGrpSpPr>
        <p:grpSpPr>
          <a:xfrm>
            <a:off x="381758" y="313246"/>
            <a:ext cx="1491552" cy="479578"/>
            <a:chOff x="430365" y="153582"/>
            <a:chExt cx="1491552" cy="479578"/>
          </a:xfrm>
        </p:grpSpPr>
        <p:sp>
          <p:nvSpPr>
            <p:cNvPr id="14"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9"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2</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808612363"/>
      </p:ext>
    </p:extLst>
  </p:cSld>
  <p:clrMapOvr>
    <a:masterClrMapping/>
  </p:clrMapOvr>
  <p:transition spd="slow" advTm="739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9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6"/>
                                        </p:tgtEl>
                                        <p:attrNameLst>
                                          <p:attrName>style.visibility</p:attrName>
                                        </p:attrNameLst>
                                      </p:cBhvr>
                                      <p:to>
                                        <p:strVal val="visible"/>
                                      </p:to>
                                    </p:set>
                                    <p:anim by="(-#ppt_w*2)" calcmode="lin" valueType="num">
                                      <p:cBhvr rctx="PPT">
                                        <p:cTn id="20" dur="300" autoRev="1" fill="hold">
                                          <p:stCondLst>
                                            <p:cond delay="0"/>
                                          </p:stCondLst>
                                        </p:cTn>
                                        <p:tgtEl>
                                          <p:spTgt spid="26"/>
                                        </p:tgtEl>
                                        <p:attrNameLst>
                                          <p:attrName>ppt_w</p:attrName>
                                        </p:attrNameLst>
                                      </p:cBhvr>
                                    </p:anim>
                                    <p:anim by="(#ppt_w*0.50)" calcmode="lin" valueType="num">
                                      <p:cBhvr>
                                        <p:cTn id="21" dur="300" decel="50000" autoRev="1" fill="hold">
                                          <p:stCondLst>
                                            <p:cond delay="0"/>
                                          </p:stCondLst>
                                        </p:cTn>
                                        <p:tgtEl>
                                          <p:spTgt spid="26"/>
                                        </p:tgtEl>
                                        <p:attrNameLst>
                                          <p:attrName>ppt_x</p:attrName>
                                        </p:attrNameLst>
                                      </p:cBhvr>
                                    </p:anim>
                                    <p:anim from="(-#ppt_h/2)" to="(#ppt_y)" calcmode="lin" valueType="num">
                                      <p:cBhvr>
                                        <p:cTn id="22" dur="600" fill="hold">
                                          <p:stCondLst>
                                            <p:cond delay="0"/>
                                          </p:stCondLst>
                                        </p:cTn>
                                        <p:tgtEl>
                                          <p:spTgt spid="26"/>
                                        </p:tgtEl>
                                        <p:attrNameLst>
                                          <p:attrName>ppt_y</p:attrName>
                                        </p:attrNameLst>
                                      </p:cBhvr>
                                    </p:anim>
                                    <p:animRot by="21600000">
                                      <p:cBhvr>
                                        <p:cTn id="23" dur="600" fill="hold">
                                          <p:stCondLst>
                                            <p:cond delay="0"/>
                                          </p:stCondLst>
                                        </p:cTn>
                                        <p:tgtEl>
                                          <p:spTgt spid="26"/>
                                        </p:tgtEl>
                                        <p:attrNameLst>
                                          <p:attrName>r</p:attrName>
                                        </p:attrNameLst>
                                      </p:cBhvr>
                                    </p:animRot>
                                  </p:childTnLst>
                                </p:cTn>
                              </p:par>
                            </p:childTnLst>
                          </p:cTn>
                        </p:par>
                        <p:par>
                          <p:cTn id="24" fill="hold">
                            <p:stCondLst>
                              <p:cond delay="174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24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2740"/>
                            </p:stCondLst>
                            <p:childTnLst>
                              <p:par>
                                <p:cTn id="40" presetID="42"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anim calcmode="lin" valueType="num">
                                      <p:cBhvr>
                                        <p:cTn id="43" dur="500" fill="hold"/>
                                        <p:tgtEl>
                                          <p:spTgt spid="2"/>
                                        </p:tgtEl>
                                        <p:attrNameLst>
                                          <p:attrName>ppt_x</p:attrName>
                                        </p:attrNameLst>
                                      </p:cBhvr>
                                      <p:tavLst>
                                        <p:tav tm="0">
                                          <p:val>
                                            <p:strVal val="#ppt_x"/>
                                          </p:val>
                                        </p:tav>
                                        <p:tav tm="100000">
                                          <p:val>
                                            <p:strVal val="#ppt_x"/>
                                          </p:val>
                                        </p:tav>
                                      </p:tavLst>
                                    </p:anim>
                                    <p:anim calcmode="lin" valueType="num">
                                      <p:cBhvr>
                                        <p:cTn id="4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7" grpId="0" animBg="1"/>
      <p:bldP spid="8" grpId="0" animBg="1"/>
      <p:bldP spid="10" grpId="0" animBg="1"/>
      <p:bldP spid="17"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6"/>
          <p:cNvSpPr>
            <a:spLocks noChangeShapeType="1"/>
          </p:cNvSpPr>
          <p:nvPr/>
        </p:nvSpPr>
        <p:spPr bwMode="auto">
          <a:xfrm flipH="1">
            <a:off x="5412700" y="1782211"/>
            <a:ext cx="34901" cy="4944823"/>
          </a:xfrm>
          <a:prstGeom prst="line">
            <a:avLst/>
          </a:prstGeom>
          <a:noFill/>
          <a:ln w="38100" cap="flat">
            <a:solidFill>
              <a:srgbClr val="716F6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1" name="圆角矩形 25"/>
          <p:cNvSpPr/>
          <p:nvPr/>
        </p:nvSpPr>
        <p:spPr bwMode="auto">
          <a:xfrm>
            <a:off x="3894619" y="1328684"/>
            <a:ext cx="4652034" cy="691413"/>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endParaRPr>
          </a:p>
        </p:txBody>
      </p:sp>
      <p:sp>
        <p:nvSpPr>
          <p:cNvPr id="7" name="Freeform 5"/>
          <p:cNvSpPr>
            <a:spLocks noEditPoints="1"/>
          </p:cNvSpPr>
          <p:nvPr/>
        </p:nvSpPr>
        <p:spPr bwMode="auto">
          <a:xfrm>
            <a:off x="301447" y="2451087"/>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6" name="Freeform 5"/>
          <p:cNvSpPr>
            <a:spLocks noEditPoints="1"/>
          </p:cNvSpPr>
          <p:nvPr/>
        </p:nvSpPr>
        <p:spPr bwMode="auto">
          <a:xfrm>
            <a:off x="1627589" y="2890245"/>
            <a:ext cx="1169740" cy="1278458"/>
          </a:xfrm>
          <a:custGeom>
            <a:avLst/>
            <a:gdLst>
              <a:gd name="T0" fmla="*/ 456 w 1204"/>
              <a:gd name="T1" fmla="*/ 800 h 1286"/>
              <a:gd name="T2" fmla="*/ 434 w 1204"/>
              <a:gd name="T3" fmla="*/ 726 h 1286"/>
              <a:gd name="T4" fmla="*/ 526 w 1204"/>
              <a:gd name="T5" fmla="*/ 350 h 1286"/>
              <a:gd name="T6" fmla="*/ 625 w 1204"/>
              <a:gd name="T7" fmla="*/ 656 h 1286"/>
              <a:gd name="T8" fmla="*/ 746 w 1204"/>
              <a:gd name="T9" fmla="*/ 302 h 1286"/>
              <a:gd name="T10" fmla="*/ 477 w 1204"/>
              <a:gd name="T11" fmla="*/ 600 h 1286"/>
              <a:gd name="T12" fmla="*/ 453 w 1204"/>
              <a:gd name="T13" fmla="*/ 640 h 1286"/>
              <a:gd name="T14" fmla="*/ 619 w 1204"/>
              <a:gd name="T15" fmla="*/ 736 h 1286"/>
              <a:gd name="T16" fmla="*/ 794 w 1204"/>
              <a:gd name="T17" fmla="*/ 257 h 1286"/>
              <a:gd name="T18" fmla="*/ 803 w 1204"/>
              <a:gd name="T19" fmla="*/ 163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2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1 w 1204"/>
              <a:gd name="T57" fmla="*/ 803 h 1286"/>
              <a:gd name="T58" fmla="*/ 1149 w 1204"/>
              <a:gd name="T59" fmla="*/ 1010 h 1286"/>
              <a:gd name="T60" fmla="*/ 900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1" y="785"/>
                  <a:pt x="456" y="800"/>
                </a:cubicBezTo>
                <a:cubicBezTo>
                  <a:pt x="478" y="812"/>
                  <a:pt x="504" y="809"/>
                  <a:pt x="522" y="793"/>
                </a:cubicBezTo>
                <a:lnTo>
                  <a:pt x="434" y="726"/>
                </a:lnTo>
                <a:close/>
                <a:moveTo>
                  <a:pt x="746" y="302"/>
                </a:moveTo>
                <a:cubicBezTo>
                  <a:pt x="667" y="256"/>
                  <a:pt x="568" y="278"/>
                  <a:pt x="526" y="350"/>
                </a:cubicBezTo>
                <a:cubicBezTo>
                  <a:pt x="483" y="425"/>
                  <a:pt x="539" y="507"/>
                  <a:pt x="500" y="584"/>
                </a:cubicBezTo>
                <a:lnTo>
                  <a:pt x="625" y="656"/>
                </a:lnTo>
                <a:cubicBezTo>
                  <a:pt x="672" y="584"/>
                  <a:pt x="772" y="591"/>
                  <a:pt x="815" y="517"/>
                </a:cubicBezTo>
                <a:cubicBezTo>
                  <a:pt x="857" y="444"/>
                  <a:pt x="826" y="348"/>
                  <a:pt x="746" y="302"/>
                </a:cubicBezTo>
                <a:close/>
                <a:moveTo>
                  <a:pt x="612" y="702"/>
                </a:moveTo>
                <a:lnTo>
                  <a:pt x="477" y="600"/>
                </a:lnTo>
                <a:cubicBezTo>
                  <a:pt x="466" y="592"/>
                  <a:pt x="453" y="595"/>
                  <a:pt x="446" y="606"/>
                </a:cubicBezTo>
                <a:cubicBezTo>
                  <a:pt x="440" y="617"/>
                  <a:pt x="443" y="632"/>
                  <a:pt x="453" y="640"/>
                </a:cubicBezTo>
                <a:lnTo>
                  <a:pt x="589" y="742"/>
                </a:lnTo>
                <a:cubicBezTo>
                  <a:pt x="599" y="750"/>
                  <a:pt x="612" y="748"/>
                  <a:pt x="619" y="736"/>
                </a:cubicBezTo>
                <a:cubicBezTo>
                  <a:pt x="625" y="725"/>
                  <a:pt x="622" y="710"/>
                  <a:pt x="612" y="702"/>
                </a:cubicBezTo>
                <a:close/>
                <a:moveTo>
                  <a:pt x="794" y="257"/>
                </a:moveTo>
                <a:lnTo>
                  <a:pt x="837" y="183"/>
                </a:lnTo>
                <a:lnTo>
                  <a:pt x="803" y="163"/>
                </a:lnTo>
                <a:lnTo>
                  <a:pt x="760" y="237"/>
                </a:lnTo>
                <a:lnTo>
                  <a:pt x="794" y="257"/>
                </a:lnTo>
                <a:close/>
                <a:moveTo>
                  <a:pt x="867" y="345"/>
                </a:moveTo>
                <a:lnTo>
                  <a:pt x="940" y="303"/>
                </a:lnTo>
                <a:lnTo>
                  <a:pt x="921" y="269"/>
                </a:lnTo>
                <a:lnTo>
                  <a:pt x="847" y="311"/>
                </a:lnTo>
                <a:lnTo>
                  <a:pt x="867" y="345"/>
                </a:lnTo>
                <a:close/>
                <a:moveTo>
                  <a:pt x="687" y="216"/>
                </a:moveTo>
                <a:lnTo>
                  <a:pt x="687" y="131"/>
                </a:lnTo>
                <a:lnTo>
                  <a:pt x="648" y="131"/>
                </a:lnTo>
                <a:lnTo>
                  <a:pt x="648" y="216"/>
                </a:lnTo>
                <a:lnTo>
                  <a:pt x="687" y="216"/>
                </a:lnTo>
                <a:close/>
                <a:moveTo>
                  <a:pt x="574" y="234"/>
                </a:moveTo>
                <a:lnTo>
                  <a:pt x="532" y="161"/>
                </a:lnTo>
                <a:lnTo>
                  <a:pt x="498" y="180"/>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3" y="664"/>
                </a:cubicBezTo>
                <a:cubicBezTo>
                  <a:pt x="406" y="675"/>
                  <a:pt x="410" y="690"/>
                  <a:pt x="420" y="698"/>
                </a:cubicBezTo>
                <a:lnTo>
                  <a:pt x="555" y="801"/>
                </a:lnTo>
                <a:cubicBezTo>
                  <a:pt x="565" y="808"/>
                  <a:pt x="579" y="806"/>
                  <a:pt x="585" y="795"/>
                </a:cubicBezTo>
                <a:cubicBezTo>
                  <a:pt x="592" y="784"/>
                  <a:pt x="589" y="768"/>
                  <a:pt x="578" y="760"/>
                </a:cubicBezTo>
                <a:close/>
                <a:moveTo>
                  <a:pt x="439" y="1286"/>
                </a:moveTo>
                <a:cubicBezTo>
                  <a:pt x="454" y="1184"/>
                  <a:pt x="453" y="1077"/>
                  <a:pt x="426" y="982"/>
                </a:cubicBezTo>
                <a:cubicBezTo>
                  <a:pt x="0" y="741"/>
                  <a:pt x="112" y="187"/>
                  <a:pt x="470" y="75"/>
                </a:cubicBezTo>
                <a:cubicBezTo>
                  <a:pt x="659" y="0"/>
                  <a:pt x="916"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1" y="803"/>
                </a:lnTo>
                <a:lnTo>
                  <a:pt x="1137" y="826"/>
                </a:lnTo>
                <a:cubicBezTo>
                  <a:pt x="1149" y="892"/>
                  <a:pt x="1155" y="946"/>
                  <a:pt x="1149" y="1010"/>
                </a:cubicBezTo>
                <a:cubicBezTo>
                  <a:pt x="1148" y="1022"/>
                  <a:pt x="1111" y="1054"/>
                  <a:pt x="1082" y="1056"/>
                </a:cubicBezTo>
                <a:lnTo>
                  <a:pt x="900" y="1067"/>
                </a:lnTo>
                <a:lnTo>
                  <a:pt x="912" y="1286"/>
                </a:lnTo>
                <a:lnTo>
                  <a:pt x="439" y="12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0" name="矩形 19"/>
          <p:cNvSpPr/>
          <p:nvPr/>
        </p:nvSpPr>
        <p:spPr>
          <a:xfrm>
            <a:off x="5749153" y="2620030"/>
            <a:ext cx="5245772" cy="707886"/>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rgbClr val="5A5A5A"/>
                </a:solidFill>
                <a:latin typeface="微软雅黑"/>
                <a:ea typeface="微软雅黑"/>
              </a:rPr>
              <a:t>必须加强</a:t>
            </a:r>
            <a:r>
              <a:rPr lang="zh-CN" altLang="en-US" sz="2000" dirty="0">
                <a:solidFill>
                  <a:srgbClr val="5A5A5A"/>
                </a:solidFill>
                <a:latin typeface="微软雅黑"/>
                <a:ea typeface="微软雅黑"/>
              </a:rPr>
              <a:t>党同人民的血肉联系</a:t>
            </a:r>
            <a:r>
              <a:rPr lang="zh-CN" altLang="en-US" sz="2000" dirty="0" smtClean="0">
                <a:solidFill>
                  <a:srgbClr val="5A5A5A"/>
                </a:solidFill>
                <a:latin typeface="微软雅黑"/>
                <a:ea typeface="微软雅黑"/>
              </a:rPr>
              <a:t>，必须坚持中国共产党全心全意为人民服务的宗旨</a:t>
            </a:r>
            <a:r>
              <a:rPr lang="zh-CN" altLang="en-US" sz="2000" dirty="0">
                <a:solidFill>
                  <a:srgbClr val="5A5A5A"/>
                </a:solidFill>
                <a:latin typeface="微软雅黑"/>
                <a:ea typeface="微软雅黑"/>
              </a:rPr>
              <a:t>。</a:t>
            </a:r>
            <a:endParaRPr lang="en-US" altLang="zh-CN" sz="2000" b="1" dirty="0">
              <a:solidFill>
                <a:srgbClr val="C00000"/>
              </a:solidFill>
              <a:latin typeface="微软雅黑"/>
              <a:ea typeface="微软雅黑"/>
            </a:endParaRPr>
          </a:p>
        </p:txBody>
      </p:sp>
      <p:sp>
        <p:nvSpPr>
          <p:cNvPr id="23" name="矩形 22"/>
          <p:cNvSpPr/>
          <p:nvPr/>
        </p:nvSpPr>
        <p:spPr>
          <a:xfrm>
            <a:off x="4053115" y="1426644"/>
            <a:ext cx="4493538" cy="523220"/>
          </a:xfrm>
          <a:prstGeom prst="rect">
            <a:avLst/>
          </a:prstGeom>
          <a:noFill/>
        </p:spPr>
        <p:txBody>
          <a:bodyPr wrap="none">
            <a:spAutoFit/>
          </a:bodyPr>
          <a:lstStyle/>
          <a:p>
            <a:r>
              <a:rPr lang="zh-CN" altLang="en-US" sz="2800" b="1" dirty="0">
                <a:solidFill>
                  <a:srgbClr val="FFFFFF"/>
                </a:solidFill>
                <a:latin typeface="微软雅黑"/>
                <a:ea typeface="微软雅黑"/>
              </a:rPr>
              <a:t>什么叫防止利益的自我化？</a:t>
            </a:r>
          </a:p>
        </p:txBody>
      </p:sp>
      <p:grpSp>
        <p:nvGrpSpPr>
          <p:cNvPr id="2" name="组合 24"/>
          <p:cNvGrpSpPr/>
          <p:nvPr/>
        </p:nvGrpSpPr>
        <p:grpSpPr>
          <a:xfrm>
            <a:off x="5297807" y="2666856"/>
            <a:ext cx="288925" cy="288925"/>
            <a:chOff x="957263" y="3209925"/>
            <a:chExt cx="288925" cy="288925"/>
          </a:xfrm>
        </p:grpSpPr>
        <p:sp>
          <p:nvSpPr>
            <p:cNvPr id="27"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8"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0" name="矩形 29"/>
          <p:cNvSpPr/>
          <p:nvPr/>
        </p:nvSpPr>
        <p:spPr>
          <a:xfrm>
            <a:off x="3809917" y="2550570"/>
            <a:ext cx="1483673" cy="461665"/>
          </a:xfrm>
          <a:prstGeom prst="rect">
            <a:avLst/>
          </a:prstGeom>
        </p:spPr>
        <p:txBody>
          <a:bodyPr wrap="square">
            <a:spAutoFit/>
          </a:bodyPr>
          <a:lstStyle/>
          <a:p>
            <a:pPr algn="r"/>
            <a:r>
              <a:rPr lang="zh-CN" altLang="en-US" sz="2400" b="1" dirty="0" smtClean="0">
                <a:solidFill>
                  <a:srgbClr val="C00000"/>
                </a:solidFill>
                <a:latin typeface="微软雅黑"/>
                <a:ea typeface="微软雅黑"/>
              </a:rPr>
              <a:t>含义</a:t>
            </a:r>
            <a:endParaRPr lang="zh-CN" altLang="en-US" sz="2400" b="1" dirty="0">
              <a:solidFill>
                <a:srgbClr val="C00000"/>
              </a:solidFill>
              <a:latin typeface="微软雅黑"/>
              <a:ea typeface="微软雅黑"/>
            </a:endParaRPr>
          </a:p>
        </p:txBody>
      </p:sp>
      <p:sp>
        <p:nvSpPr>
          <p:cNvPr id="31" name="矩形 30"/>
          <p:cNvSpPr/>
          <p:nvPr/>
        </p:nvSpPr>
        <p:spPr>
          <a:xfrm>
            <a:off x="5751311" y="4039747"/>
            <a:ext cx="5819678"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a:solidFill>
                  <a:srgbClr val="5A5A5A"/>
                </a:solidFill>
                <a:latin typeface="微软雅黑"/>
                <a:ea typeface="微软雅黑"/>
              </a:rPr>
              <a:t>中国共产党最大的危险就是脱离</a:t>
            </a:r>
            <a:r>
              <a:rPr lang="zh-CN" altLang="en-US" sz="2000" dirty="0" smtClean="0">
                <a:solidFill>
                  <a:srgbClr val="5A5A5A"/>
                </a:solidFill>
                <a:latin typeface="微软雅黑"/>
                <a:ea typeface="微软雅黑"/>
              </a:rPr>
              <a:t>群众</a:t>
            </a:r>
            <a:r>
              <a:rPr lang="zh-CN" altLang="en-US" sz="2000" dirty="0">
                <a:solidFill>
                  <a:srgbClr val="5A5A5A"/>
                </a:solidFill>
                <a:latin typeface="微软雅黑"/>
                <a:ea typeface="微软雅黑"/>
              </a:rPr>
              <a:t>。</a:t>
            </a:r>
          </a:p>
        </p:txBody>
      </p:sp>
      <p:grpSp>
        <p:nvGrpSpPr>
          <p:cNvPr id="3" name="组合 31"/>
          <p:cNvGrpSpPr/>
          <p:nvPr/>
        </p:nvGrpSpPr>
        <p:grpSpPr>
          <a:xfrm>
            <a:off x="5297807" y="4067322"/>
            <a:ext cx="288925" cy="288925"/>
            <a:chOff x="957263" y="3209925"/>
            <a:chExt cx="288925" cy="288925"/>
          </a:xfrm>
        </p:grpSpPr>
        <p:sp>
          <p:nvSpPr>
            <p:cNvPr id="33"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34"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6" name="矩形 35"/>
          <p:cNvSpPr/>
          <p:nvPr/>
        </p:nvSpPr>
        <p:spPr>
          <a:xfrm>
            <a:off x="3519358" y="3984920"/>
            <a:ext cx="1726608" cy="830997"/>
          </a:xfrm>
          <a:prstGeom prst="rect">
            <a:avLst/>
          </a:prstGeom>
        </p:spPr>
        <p:txBody>
          <a:bodyPr wrap="square">
            <a:spAutoFit/>
          </a:bodyPr>
          <a:lstStyle/>
          <a:p>
            <a:pPr algn="r"/>
            <a:r>
              <a:rPr lang="zh-CN" altLang="en-US" sz="2400" b="1" dirty="0" smtClean="0">
                <a:solidFill>
                  <a:srgbClr val="C00000"/>
                </a:solidFill>
                <a:latin typeface="微软雅黑"/>
                <a:ea typeface="微软雅黑"/>
              </a:rPr>
              <a:t>最大的危险</a:t>
            </a:r>
            <a:endParaRPr lang="en-US" altLang="zh-CN" sz="2400" b="1" dirty="0" smtClean="0">
              <a:solidFill>
                <a:srgbClr val="C00000"/>
              </a:solidFill>
              <a:latin typeface="微软雅黑"/>
              <a:ea typeface="微软雅黑"/>
            </a:endParaRPr>
          </a:p>
          <a:p>
            <a:pPr algn="r"/>
            <a:endParaRPr lang="zh-CN" altLang="en-US" sz="2400" b="1" dirty="0">
              <a:solidFill>
                <a:srgbClr val="C00000"/>
              </a:solidFill>
              <a:latin typeface="微软雅黑"/>
              <a:ea typeface="微软雅黑"/>
            </a:endParaRPr>
          </a:p>
        </p:txBody>
      </p:sp>
      <p:grpSp>
        <p:nvGrpSpPr>
          <p:cNvPr id="4" name="组合 37"/>
          <p:cNvGrpSpPr/>
          <p:nvPr/>
        </p:nvGrpSpPr>
        <p:grpSpPr>
          <a:xfrm>
            <a:off x="5299965" y="5329225"/>
            <a:ext cx="288925" cy="288925"/>
            <a:chOff x="957263" y="3209925"/>
            <a:chExt cx="288925" cy="288925"/>
          </a:xfrm>
        </p:grpSpPr>
        <p:sp>
          <p:nvSpPr>
            <p:cNvPr id="39"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40"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42" name="矩形 41"/>
          <p:cNvSpPr/>
          <p:nvPr/>
        </p:nvSpPr>
        <p:spPr>
          <a:xfrm>
            <a:off x="3764449" y="5247965"/>
            <a:ext cx="1483673" cy="830997"/>
          </a:xfrm>
          <a:prstGeom prst="rect">
            <a:avLst/>
          </a:prstGeom>
        </p:spPr>
        <p:txBody>
          <a:bodyPr wrap="square">
            <a:spAutoFit/>
          </a:bodyPr>
          <a:lstStyle/>
          <a:p>
            <a:pPr algn="r"/>
            <a:r>
              <a:rPr lang="zh-CN" altLang="en-US" sz="2400" b="1" dirty="0" smtClean="0">
                <a:solidFill>
                  <a:srgbClr val="C00000"/>
                </a:solidFill>
                <a:latin typeface="微软雅黑"/>
                <a:ea typeface="微软雅黑"/>
              </a:rPr>
              <a:t>脱离群众表现形式</a:t>
            </a:r>
            <a:endParaRPr lang="zh-CN" altLang="en-US" sz="2400" b="1" dirty="0">
              <a:solidFill>
                <a:srgbClr val="C00000"/>
              </a:solidFill>
              <a:latin typeface="微软雅黑"/>
              <a:ea typeface="微软雅黑"/>
            </a:endParaRPr>
          </a:p>
        </p:txBody>
      </p:sp>
      <p:sp>
        <p:nvSpPr>
          <p:cNvPr id="52" name="矩形 51"/>
          <p:cNvSpPr/>
          <p:nvPr/>
        </p:nvSpPr>
        <p:spPr>
          <a:xfrm>
            <a:off x="5751311" y="5286874"/>
            <a:ext cx="5032081" cy="707886"/>
          </a:xfrm>
          <a:prstGeom prst="rect">
            <a:avLst/>
          </a:prstGeom>
        </p:spPr>
        <p:txBody>
          <a:bodyPr wrap="square">
            <a:spAutoFit/>
          </a:bodyPr>
          <a:lstStyle/>
          <a:p>
            <a:pPr marL="285750" indent="-285750">
              <a:buFont typeface="Wingdings" panose="05000000000000000000" pitchFamily="2" charset="2"/>
              <a:buChar char="l"/>
            </a:pPr>
            <a:r>
              <a:rPr lang="zh-CN" altLang="en-US" sz="2000" dirty="0">
                <a:solidFill>
                  <a:srgbClr val="5A5A5A"/>
                </a:solidFill>
                <a:latin typeface="微软雅黑"/>
                <a:ea typeface="微软雅黑"/>
              </a:rPr>
              <a:t>比如“四风”</a:t>
            </a:r>
            <a:r>
              <a:rPr lang="zh-CN" altLang="en-US" sz="2000" dirty="0" smtClean="0">
                <a:solidFill>
                  <a:srgbClr val="5A5A5A"/>
                </a:solidFill>
                <a:latin typeface="微软雅黑"/>
                <a:ea typeface="微软雅黑"/>
              </a:rPr>
              <a:t>问题</a:t>
            </a:r>
            <a:r>
              <a:rPr lang="zh-CN" altLang="en-US" sz="2000" dirty="0">
                <a:solidFill>
                  <a:srgbClr val="5A5A5A"/>
                </a:solidFill>
                <a:latin typeface="微软雅黑"/>
                <a:ea typeface="微软雅黑"/>
              </a:rPr>
              <a:t>：</a:t>
            </a:r>
            <a:r>
              <a:rPr lang="zh-CN" altLang="en-US" sz="2000" dirty="0" smtClean="0">
                <a:solidFill>
                  <a:srgbClr val="5A5A5A"/>
                </a:solidFill>
                <a:latin typeface="微软雅黑"/>
                <a:ea typeface="微软雅黑"/>
              </a:rPr>
              <a:t>形式主义</a:t>
            </a:r>
            <a:r>
              <a:rPr lang="zh-CN" altLang="en-US" sz="2000" dirty="0">
                <a:solidFill>
                  <a:srgbClr val="5A5A5A"/>
                </a:solidFill>
                <a:latin typeface="微软雅黑"/>
                <a:ea typeface="微软雅黑"/>
              </a:rPr>
              <a:t>、官僚主义、</a:t>
            </a:r>
            <a:r>
              <a:rPr lang="zh-CN" altLang="en-US" sz="2000" dirty="0" smtClean="0">
                <a:solidFill>
                  <a:srgbClr val="5A5A5A"/>
                </a:solidFill>
                <a:latin typeface="微软雅黑"/>
                <a:ea typeface="微软雅黑"/>
              </a:rPr>
              <a:t>享乐主义、奢靡</a:t>
            </a:r>
            <a:r>
              <a:rPr lang="zh-CN" altLang="en-US" sz="2000" dirty="0">
                <a:solidFill>
                  <a:srgbClr val="5A5A5A"/>
                </a:solidFill>
                <a:latin typeface="微软雅黑"/>
                <a:ea typeface="微软雅黑"/>
              </a:rPr>
              <a:t>之</a:t>
            </a:r>
            <a:r>
              <a:rPr lang="zh-CN" altLang="en-US" sz="2000" dirty="0" smtClean="0">
                <a:solidFill>
                  <a:srgbClr val="5A5A5A"/>
                </a:solidFill>
                <a:latin typeface="微软雅黑"/>
                <a:ea typeface="微软雅黑"/>
              </a:rPr>
              <a:t>风。</a:t>
            </a:r>
            <a:endParaRPr lang="zh-CN" altLang="en-US" sz="2000" dirty="0">
              <a:solidFill>
                <a:srgbClr val="5A5A5A"/>
              </a:solidFill>
              <a:latin typeface="微软雅黑"/>
              <a:ea typeface="微软雅黑"/>
            </a:endParaRPr>
          </a:p>
        </p:txBody>
      </p:sp>
      <p:sp>
        <p:nvSpPr>
          <p:cNvPr id="45" name="TextBox 3"/>
          <p:cNvSpPr txBox="1"/>
          <p:nvPr/>
        </p:nvSpPr>
        <p:spPr>
          <a:xfrm>
            <a:off x="2065933" y="260648"/>
            <a:ext cx="691276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保持</a:t>
            </a:r>
            <a:r>
              <a:rPr lang="zh-CN" altLang="en-US" dirty="0">
                <a:sym typeface="+mn-lt"/>
              </a:rPr>
              <a:t>党的人民性，防止利益的自我</a:t>
            </a:r>
            <a:r>
              <a:rPr lang="zh-CN" altLang="en-US" dirty="0" smtClean="0">
                <a:sym typeface="+mn-lt"/>
              </a:rPr>
              <a:t>化</a:t>
            </a:r>
            <a:endParaRPr lang="zh-CN" altLang="en-US" dirty="0">
              <a:sym typeface="+mn-lt"/>
            </a:endParaRPr>
          </a:p>
        </p:txBody>
      </p:sp>
      <p:grpSp>
        <p:nvGrpSpPr>
          <p:cNvPr id="5" name="组合 45"/>
          <p:cNvGrpSpPr/>
          <p:nvPr/>
        </p:nvGrpSpPr>
        <p:grpSpPr>
          <a:xfrm>
            <a:off x="381758" y="313246"/>
            <a:ext cx="1491552" cy="479578"/>
            <a:chOff x="430365" y="153582"/>
            <a:chExt cx="1491552" cy="479578"/>
          </a:xfrm>
        </p:grpSpPr>
        <p:sp>
          <p:nvSpPr>
            <p:cNvPr id="47"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48"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3</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4238968572"/>
      </p:ext>
    </p:extLst>
  </p:cSld>
  <p:clrMapOvr>
    <a:masterClrMapping/>
  </p:clrMapOvr>
  <p:transition spd="slow" advTm="110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9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4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19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2400"/>
                            </p:stCondLst>
                            <p:childTnLst>
                              <p:par>
                                <p:cTn id="31" presetID="31"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 calcmode="lin" valueType="num">
                                      <p:cBhvr>
                                        <p:cTn id="35" dur="500" fill="hold"/>
                                        <p:tgtEl>
                                          <p:spTgt spid="30"/>
                                        </p:tgtEl>
                                        <p:attrNameLst>
                                          <p:attrName>style.rotation</p:attrName>
                                        </p:attrNameLst>
                                      </p:cBhvr>
                                      <p:tavLst>
                                        <p:tav tm="0">
                                          <p:val>
                                            <p:fltVal val="90"/>
                                          </p:val>
                                        </p:tav>
                                        <p:tav tm="100000">
                                          <p:val>
                                            <p:fltVal val="0"/>
                                          </p:val>
                                        </p:tav>
                                      </p:tavLst>
                                    </p:anim>
                                    <p:animEffect transition="in" filter="fade">
                                      <p:cBhvr>
                                        <p:cTn id="36" dur="500"/>
                                        <p:tgtEl>
                                          <p:spTgt spid="30"/>
                                        </p:tgtEl>
                                      </p:cBhvr>
                                    </p:animEffect>
                                  </p:childTnLst>
                                </p:cTn>
                              </p:par>
                            </p:childTnLst>
                          </p:cTn>
                        </p:par>
                        <p:par>
                          <p:cTn id="37" fill="hold">
                            <p:stCondLst>
                              <p:cond delay="2900"/>
                            </p:stCondLst>
                            <p:childTnLst>
                              <p:par>
                                <p:cTn id="38" presetID="3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400" fill="hold"/>
                                        <p:tgtEl>
                                          <p:spTgt spid="2"/>
                                        </p:tgtEl>
                                        <p:attrNameLst>
                                          <p:attrName>ppt_w</p:attrName>
                                        </p:attrNameLst>
                                      </p:cBhvr>
                                      <p:tavLst>
                                        <p:tav tm="0">
                                          <p:val>
                                            <p:fltVal val="0"/>
                                          </p:val>
                                        </p:tav>
                                        <p:tav tm="100000">
                                          <p:val>
                                            <p:strVal val="#ppt_w"/>
                                          </p:val>
                                        </p:tav>
                                      </p:tavLst>
                                    </p:anim>
                                    <p:anim calcmode="lin" valueType="num">
                                      <p:cBhvr>
                                        <p:cTn id="41" dur="400" fill="hold"/>
                                        <p:tgtEl>
                                          <p:spTgt spid="2"/>
                                        </p:tgtEl>
                                        <p:attrNameLst>
                                          <p:attrName>ppt_h</p:attrName>
                                        </p:attrNameLst>
                                      </p:cBhvr>
                                      <p:tavLst>
                                        <p:tav tm="0">
                                          <p:val>
                                            <p:fltVal val="0"/>
                                          </p:val>
                                        </p:tav>
                                        <p:tav tm="100000">
                                          <p:val>
                                            <p:strVal val="#ppt_h"/>
                                          </p:val>
                                        </p:tav>
                                      </p:tavLst>
                                    </p:anim>
                                    <p:anim calcmode="lin" valueType="num">
                                      <p:cBhvr>
                                        <p:cTn id="42" dur="400" fill="hold"/>
                                        <p:tgtEl>
                                          <p:spTgt spid="2"/>
                                        </p:tgtEl>
                                        <p:attrNameLst>
                                          <p:attrName>style.rotation</p:attrName>
                                        </p:attrNameLst>
                                      </p:cBhvr>
                                      <p:tavLst>
                                        <p:tav tm="0">
                                          <p:val>
                                            <p:fltVal val="90"/>
                                          </p:val>
                                        </p:tav>
                                        <p:tav tm="100000">
                                          <p:val>
                                            <p:fltVal val="0"/>
                                          </p:val>
                                        </p:tav>
                                      </p:tavLst>
                                    </p:anim>
                                    <p:animEffect transition="in" filter="fade">
                                      <p:cBhvr>
                                        <p:cTn id="43" dur="400"/>
                                        <p:tgtEl>
                                          <p:spTgt spid="2"/>
                                        </p:tgtEl>
                                      </p:cBhvr>
                                    </p:animEffect>
                                  </p:childTnLst>
                                </p:cTn>
                              </p:par>
                              <p:par>
                                <p:cTn id="44" presetID="8" presetClass="emph" presetSubtype="0" fill="hold" nodeType="withEffect">
                                  <p:stCondLst>
                                    <p:cond delay="0"/>
                                  </p:stCondLst>
                                  <p:childTnLst>
                                    <p:animRot by="-21600000">
                                      <p:cBhvr>
                                        <p:cTn id="45" dur="400" fill="hold"/>
                                        <p:tgtEl>
                                          <p:spTgt spid="2"/>
                                        </p:tgtEl>
                                        <p:attrNameLst>
                                          <p:attrName>r</p:attrName>
                                        </p:attrNameLst>
                                      </p:cBhvr>
                                    </p:animRot>
                                  </p:childTnLst>
                                </p:cTn>
                              </p:par>
                            </p:childTnLst>
                          </p:cTn>
                        </p:par>
                        <p:par>
                          <p:cTn id="46" fill="hold">
                            <p:stCondLst>
                              <p:cond delay="33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4300"/>
                            </p:stCondLst>
                            <p:childTnLst>
                              <p:par>
                                <p:cTn id="53" presetID="31"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style.rotation</p:attrName>
                                        </p:attrNameLst>
                                      </p:cBhvr>
                                      <p:tavLst>
                                        <p:tav tm="0">
                                          <p:val>
                                            <p:fltVal val="90"/>
                                          </p:val>
                                        </p:tav>
                                        <p:tav tm="100000">
                                          <p:val>
                                            <p:fltVal val="0"/>
                                          </p:val>
                                        </p:tav>
                                      </p:tavLst>
                                    </p:anim>
                                    <p:animEffect transition="in" filter="fade">
                                      <p:cBhvr>
                                        <p:cTn id="58" dur="500"/>
                                        <p:tgtEl>
                                          <p:spTgt spid="36"/>
                                        </p:tgtEl>
                                      </p:cBhvr>
                                    </p:animEffect>
                                  </p:childTnLst>
                                </p:cTn>
                              </p:par>
                            </p:childTnLst>
                          </p:cTn>
                        </p:par>
                        <p:par>
                          <p:cTn id="59" fill="hold">
                            <p:stCondLst>
                              <p:cond delay="4800"/>
                            </p:stCondLst>
                            <p:childTnLst>
                              <p:par>
                                <p:cTn id="60" presetID="31"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400" fill="hold"/>
                                        <p:tgtEl>
                                          <p:spTgt spid="3"/>
                                        </p:tgtEl>
                                        <p:attrNameLst>
                                          <p:attrName>ppt_w</p:attrName>
                                        </p:attrNameLst>
                                      </p:cBhvr>
                                      <p:tavLst>
                                        <p:tav tm="0">
                                          <p:val>
                                            <p:fltVal val="0"/>
                                          </p:val>
                                        </p:tav>
                                        <p:tav tm="100000">
                                          <p:val>
                                            <p:strVal val="#ppt_w"/>
                                          </p:val>
                                        </p:tav>
                                      </p:tavLst>
                                    </p:anim>
                                    <p:anim calcmode="lin" valueType="num">
                                      <p:cBhvr>
                                        <p:cTn id="63" dur="400" fill="hold"/>
                                        <p:tgtEl>
                                          <p:spTgt spid="3"/>
                                        </p:tgtEl>
                                        <p:attrNameLst>
                                          <p:attrName>ppt_h</p:attrName>
                                        </p:attrNameLst>
                                      </p:cBhvr>
                                      <p:tavLst>
                                        <p:tav tm="0">
                                          <p:val>
                                            <p:fltVal val="0"/>
                                          </p:val>
                                        </p:tav>
                                        <p:tav tm="100000">
                                          <p:val>
                                            <p:strVal val="#ppt_h"/>
                                          </p:val>
                                        </p:tav>
                                      </p:tavLst>
                                    </p:anim>
                                    <p:anim calcmode="lin" valueType="num">
                                      <p:cBhvr>
                                        <p:cTn id="64" dur="400" fill="hold"/>
                                        <p:tgtEl>
                                          <p:spTgt spid="3"/>
                                        </p:tgtEl>
                                        <p:attrNameLst>
                                          <p:attrName>style.rotation</p:attrName>
                                        </p:attrNameLst>
                                      </p:cBhvr>
                                      <p:tavLst>
                                        <p:tav tm="0">
                                          <p:val>
                                            <p:fltVal val="90"/>
                                          </p:val>
                                        </p:tav>
                                        <p:tav tm="100000">
                                          <p:val>
                                            <p:fltVal val="0"/>
                                          </p:val>
                                        </p:tav>
                                      </p:tavLst>
                                    </p:anim>
                                    <p:animEffect transition="in" filter="fade">
                                      <p:cBhvr>
                                        <p:cTn id="65" dur="400"/>
                                        <p:tgtEl>
                                          <p:spTgt spid="3"/>
                                        </p:tgtEl>
                                      </p:cBhvr>
                                    </p:animEffect>
                                  </p:childTnLst>
                                </p:cTn>
                              </p:par>
                              <p:par>
                                <p:cTn id="66" presetID="8" presetClass="emph" presetSubtype="0" fill="hold" nodeType="withEffect">
                                  <p:stCondLst>
                                    <p:cond delay="0"/>
                                  </p:stCondLst>
                                  <p:childTnLst>
                                    <p:animRot by="-21600000">
                                      <p:cBhvr>
                                        <p:cTn id="67" dur="400" fill="hold"/>
                                        <p:tgtEl>
                                          <p:spTgt spid="3"/>
                                        </p:tgtEl>
                                        <p:attrNameLst>
                                          <p:attrName>r</p:attrName>
                                        </p:attrNameLst>
                                      </p:cBhvr>
                                    </p:animRot>
                                  </p:childTnLst>
                                </p:cTn>
                              </p:par>
                            </p:childTnLst>
                          </p:cTn>
                        </p:par>
                        <p:par>
                          <p:cTn id="68" fill="hold">
                            <p:stCondLst>
                              <p:cond delay="5200"/>
                            </p:stCondLst>
                            <p:childTnLst>
                              <p:par>
                                <p:cTn id="69" presetID="42"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6200"/>
                            </p:stCondLst>
                            <p:childTnLst>
                              <p:par>
                                <p:cTn id="75" presetID="31" presetClass="entr" presetSubtype="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 calcmode="lin" valueType="num">
                                      <p:cBhvr>
                                        <p:cTn id="79" dur="500" fill="hold"/>
                                        <p:tgtEl>
                                          <p:spTgt spid="42"/>
                                        </p:tgtEl>
                                        <p:attrNameLst>
                                          <p:attrName>style.rotation</p:attrName>
                                        </p:attrNameLst>
                                      </p:cBhvr>
                                      <p:tavLst>
                                        <p:tav tm="0">
                                          <p:val>
                                            <p:fltVal val="90"/>
                                          </p:val>
                                        </p:tav>
                                        <p:tav tm="100000">
                                          <p:val>
                                            <p:fltVal val="0"/>
                                          </p:val>
                                        </p:tav>
                                      </p:tavLst>
                                    </p:anim>
                                    <p:animEffect transition="in" filter="fade">
                                      <p:cBhvr>
                                        <p:cTn id="80" dur="500"/>
                                        <p:tgtEl>
                                          <p:spTgt spid="42"/>
                                        </p:tgtEl>
                                      </p:cBhvr>
                                    </p:animEffect>
                                  </p:childTnLst>
                                </p:cTn>
                              </p:par>
                            </p:childTnLst>
                          </p:cTn>
                        </p:par>
                        <p:par>
                          <p:cTn id="81" fill="hold">
                            <p:stCondLst>
                              <p:cond delay="6700"/>
                            </p:stCondLst>
                            <p:childTnLst>
                              <p:par>
                                <p:cTn id="82" presetID="31"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400" fill="hold"/>
                                        <p:tgtEl>
                                          <p:spTgt spid="4"/>
                                        </p:tgtEl>
                                        <p:attrNameLst>
                                          <p:attrName>ppt_w</p:attrName>
                                        </p:attrNameLst>
                                      </p:cBhvr>
                                      <p:tavLst>
                                        <p:tav tm="0">
                                          <p:val>
                                            <p:fltVal val="0"/>
                                          </p:val>
                                        </p:tav>
                                        <p:tav tm="100000">
                                          <p:val>
                                            <p:strVal val="#ppt_w"/>
                                          </p:val>
                                        </p:tav>
                                      </p:tavLst>
                                    </p:anim>
                                    <p:anim calcmode="lin" valueType="num">
                                      <p:cBhvr>
                                        <p:cTn id="85" dur="400" fill="hold"/>
                                        <p:tgtEl>
                                          <p:spTgt spid="4"/>
                                        </p:tgtEl>
                                        <p:attrNameLst>
                                          <p:attrName>ppt_h</p:attrName>
                                        </p:attrNameLst>
                                      </p:cBhvr>
                                      <p:tavLst>
                                        <p:tav tm="0">
                                          <p:val>
                                            <p:fltVal val="0"/>
                                          </p:val>
                                        </p:tav>
                                        <p:tav tm="100000">
                                          <p:val>
                                            <p:strVal val="#ppt_h"/>
                                          </p:val>
                                        </p:tav>
                                      </p:tavLst>
                                    </p:anim>
                                    <p:anim calcmode="lin" valueType="num">
                                      <p:cBhvr>
                                        <p:cTn id="86" dur="400" fill="hold"/>
                                        <p:tgtEl>
                                          <p:spTgt spid="4"/>
                                        </p:tgtEl>
                                        <p:attrNameLst>
                                          <p:attrName>style.rotation</p:attrName>
                                        </p:attrNameLst>
                                      </p:cBhvr>
                                      <p:tavLst>
                                        <p:tav tm="0">
                                          <p:val>
                                            <p:fltVal val="90"/>
                                          </p:val>
                                        </p:tav>
                                        <p:tav tm="100000">
                                          <p:val>
                                            <p:fltVal val="0"/>
                                          </p:val>
                                        </p:tav>
                                      </p:tavLst>
                                    </p:anim>
                                    <p:animEffect transition="in" filter="fade">
                                      <p:cBhvr>
                                        <p:cTn id="87" dur="400"/>
                                        <p:tgtEl>
                                          <p:spTgt spid="4"/>
                                        </p:tgtEl>
                                      </p:cBhvr>
                                    </p:animEffect>
                                  </p:childTnLst>
                                </p:cTn>
                              </p:par>
                              <p:par>
                                <p:cTn id="88" presetID="8" presetClass="emph" presetSubtype="0" fill="hold" nodeType="withEffect">
                                  <p:stCondLst>
                                    <p:cond delay="0"/>
                                  </p:stCondLst>
                                  <p:childTnLst>
                                    <p:animRot by="-21600000">
                                      <p:cBhvr>
                                        <p:cTn id="89" dur="400" fill="hold"/>
                                        <p:tgtEl>
                                          <p:spTgt spid="4"/>
                                        </p:tgtEl>
                                        <p:attrNameLst>
                                          <p:attrName>r</p:attrName>
                                        </p:attrNameLst>
                                      </p:cBhvr>
                                    </p:animRot>
                                  </p:childTnLst>
                                </p:cTn>
                              </p:par>
                            </p:childTnLst>
                          </p:cTn>
                        </p:par>
                        <p:par>
                          <p:cTn id="90" fill="hold">
                            <p:stCondLst>
                              <p:cond delay="7100"/>
                            </p:stCondLst>
                            <p:childTnLst>
                              <p:par>
                                <p:cTn id="91" presetID="42"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anim calcmode="lin" valueType="num">
                                      <p:cBhvr>
                                        <p:cTn id="94" dur="500" fill="hold"/>
                                        <p:tgtEl>
                                          <p:spTgt spid="52"/>
                                        </p:tgtEl>
                                        <p:attrNameLst>
                                          <p:attrName>ppt_x</p:attrName>
                                        </p:attrNameLst>
                                      </p:cBhvr>
                                      <p:tavLst>
                                        <p:tav tm="0">
                                          <p:val>
                                            <p:strVal val="#ppt_x"/>
                                          </p:val>
                                        </p:tav>
                                        <p:tav tm="100000">
                                          <p:val>
                                            <p:strVal val="#ppt_x"/>
                                          </p:val>
                                        </p:tav>
                                      </p:tavLst>
                                    </p:anim>
                                    <p:anim calcmode="lin" valueType="num">
                                      <p:cBhvr>
                                        <p:cTn id="95"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7" grpId="0" animBg="1"/>
      <p:bldP spid="6" grpId="0" animBg="1"/>
      <p:bldP spid="20" grpId="0"/>
      <p:bldP spid="23" grpId="0"/>
      <p:bldP spid="30" grpId="0"/>
      <p:bldP spid="31" grpId="0"/>
      <p:bldP spid="36" grpId="0"/>
      <p:bldP spid="42"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841797" y="1899937"/>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6" name="Freeform 12"/>
          <p:cNvSpPr>
            <a:spLocks noEditPoints="1"/>
          </p:cNvSpPr>
          <p:nvPr/>
        </p:nvSpPr>
        <p:spPr bwMode="auto">
          <a:xfrm>
            <a:off x="2331051" y="2326161"/>
            <a:ext cx="968230" cy="129202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41" name="TextBox 3"/>
          <p:cNvSpPr txBox="1"/>
          <p:nvPr/>
        </p:nvSpPr>
        <p:spPr>
          <a:xfrm>
            <a:off x="1483018" y="4342924"/>
            <a:ext cx="2664296" cy="1200329"/>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zh-CN" sz="2400" dirty="0"/>
              <a:t>上世纪80年代末90年代初，前苏联国内有一项</a:t>
            </a:r>
            <a:r>
              <a:rPr lang="zh-CN" altLang="zh-CN" sz="2400" dirty="0" smtClean="0"/>
              <a:t>调查</a:t>
            </a:r>
            <a:endParaRPr lang="zh-CN" altLang="en-US" sz="2400" dirty="0">
              <a:solidFill>
                <a:srgbClr val="5A5A5A">
                  <a:lumMod val="50000"/>
                </a:srgbClr>
              </a:solidFill>
              <a:latin typeface="Arial"/>
              <a:cs typeface="+mn-ea"/>
              <a:sym typeface="+mn-lt"/>
            </a:endParaRPr>
          </a:p>
        </p:txBody>
      </p:sp>
      <p:sp>
        <p:nvSpPr>
          <p:cNvPr id="43" name="矩形 42"/>
          <p:cNvSpPr/>
          <p:nvPr/>
        </p:nvSpPr>
        <p:spPr>
          <a:xfrm>
            <a:off x="4438774" y="2019017"/>
            <a:ext cx="5908079" cy="2308324"/>
          </a:xfrm>
          <a:prstGeom prst="rect">
            <a:avLst/>
          </a:prstGeom>
          <a:noFill/>
        </p:spPr>
        <p:txBody>
          <a:bodyPr wrap="square" rtlCol="0">
            <a:spAutoFit/>
          </a:bodyPr>
          <a:lstStyle/>
          <a:p>
            <a:pPr marL="342900" indent="-342900" algn="just" eaLnBrk="1">
              <a:lnSpc>
                <a:spcPct val="150000"/>
              </a:lnSpc>
              <a:buFont typeface="Wingdings" panose="05000000000000000000" pitchFamily="2" charset="2"/>
              <a:buChar char="n"/>
            </a:pPr>
            <a:r>
              <a:rPr lang="en-US" altLang="zh-CN" sz="2400" dirty="0" smtClean="0">
                <a:solidFill>
                  <a:srgbClr val="5A5A5A"/>
                </a:solidFill>
                <a:latin typeface="微软雅黑"/>
                <a:ea typeface="微软雅黑"/>
              </a:rPr>
              <a:t>7%  </a:t>
            </a:r>
            <a:r>
              <a:rPr lang="zh-CN" altLang="en-US" sz="2400" dirty="0" smtClean="0">
                <a:solidFill>
                  <a:srgbClr val="5A5A5A"/>
                </a:solidFill>
                <a:latin typeface="微软雅黑"/>
                <a:ea typeface="微软雅黑"/>
              </a:rPr>
              <a:t>：</a:t>
            </a:r>
            <a:r>
              <a:rPr lang="zh-CN" altLang="en-US" sz="2400" dirty="0">
                <a:solidFill>
                  <a:srgbClr val="5A5A5A"/>
                </a:solidFill>
                <a:latin typeface="微软雅黑"/>
                <a:ea typeface="微软雅黑"/>
              </a:rPr>
              <a:t>代表劳动人民；</a:t>
            </a:r>
            <a:endParaRPr lang="zh-CN" altLang="en-US" sz="2400" dirty="0" smtClean="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en-US" altLang="zh-CN" sz="2400" dirty="0" smtClean="0">
                <a:solidFill>
                  <a:srgbClr val="5A5A5A"/>
                </a:solidFill>
                <a:latin typeface="微软雅黑"/>
                <a:ea typeface="微软雅黑"/>
              </a:rPr>
              <a:t>4%  </a:t>
            </a:r>
            <a:r>
              <a:rPr lang="zh-CN" altLang="en-US" sz="2400" dirty="0" smtClean="0">
                <a:solidFill>
                  <a:srgbClr val="5A5A5A"/>
                </a:solidFill>
                <a:latin typeface="微软雅黑"/>
                <a:ea typeface="微软雅黑"/>
              </a:rPr>
              <a:t>：</a:t>
            </a:r>
            <a:r>
              <a:rPr lang="zh-CN" altLang="en-US" sz="2400" dirty="0">
                <a:solidFill>
                  <a:srgbClr val="5A5A5A"/>
                </a:solidFill>
                <a:latin typeface="微软雅黑"/>
                <a:ea typeface="微软雅黑"/>
              </a:rPr>
              <a:t>代表工人；</a:t>
            </a:r>
            <a:endParaRPr lang="en-US" altLang="zh-CN" sz="2400" dirty="0" smtClean="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en-US" altLang="zh-CN" sz="2400" dirty="0" smtClean="0">
                <a:solidFill>
                  <a:srgbClr val="5A5A5A"/>
                </a:solidFill>
                <a:latin typeface="微软雅黑"/>
                <a:ea typeface="微软雅黑"/>
              </a:rPr>
              <a:t>11%</a:t>
            </a:r>
            <a:r>
              <a:rPr lang="zh-CN" altLang="en-US" sz="2400" dirty="0">
                <a:solidFill>
                  <a:srgbClr val="5A5A5A"/>
                </a:solidFill>
                <a:latin typeface="微软雅黑"/>
                <a:ea typeface="微软雅黑"/>
              </a:rPr>
              <a:t>：</a:t>
            </a:r>
            <a:r>
              <a:rPr lang="zh-CN" altLang="en-US" sz="2400" dirty="0" smtClean="0">
                <a:solidFill>
                  <a:srgbClr val="5A5A5A"/>
                </a:solidFill>
                <a:latin typeface="微软雅黑"/>
                <a:ea typeface="微软雅黑"/>
              </a:rPr>
              <a:t>代表苏联共产党员</a:t>
            </a:r>
            <a:r>
              <a:rPr lang="zh-CN" altLang="en-US" sz="2400" dirty="0">
                <a:solidFill>
                  <a:srgbClr val="5A5A5A"/>
                </a:solidFill>
                <a:latin typeface="微软雅黑"/>
                <a:ea typeface="微软雅黑"/>
              </a:rPr>
              <a:t>；</a:t>
            </a:r>
          </a:p>
          <a:p>
            <a:pPr marL="342900" indent="-342900" algn="just" eaLnBrk="1">
              <a:lnSpc>
                <a:spcPct val="150000"/>
              </a:lnSpc>
              <a:buFont typeface="Wingdings" panose="05000000000000000000" pitchFamily="2" charset="2"/>
              <a:buChar char="n"/>
            </a:pPr>
            <a:r>
              <a:rPr lang="en-US" altLang="zh-CN" sz="2400" dirty="0" smtClean="0">
                <a:solidFill>
                  <a:srgbClr val="5A5A5A"/>
                </a:solidFill>
                <a:latin typeface="微软雅黑"/>
                <a:ea typeface="微软雅黑"/>
              </a:rPr>
              <a:t>85%</a:t>
            </a:r>
            <a:r>
              <a:rPr lang="zh-CN" altLang="en-US" sz="2400" dirty="0">
                <a:solidFill>
                  <a:srgbClr val="5A5A5A"/>
                </a:solidFill>
                <a:latin typeface="微软雅黑"/>
                <a:ea typeface="微软雅黑"/>
              </a:rPr>
              <a:t>：代表官僚干部、机关工作人员。</a:t>
            </a:r>
          </a:p>
        </p:txBody>
      </p:sp>
      <p:sp>
        <p:nvSpPr>
          <p:cNvPr id="44" name="矩形 43"/>
          <p:cNvSpPr/>
          <p:nvPr/>
        </p:nvSpPr>
        <p:spPr>
          <a:xfrm>
            <a:off x="4403401" y="1340768"/>
            <a:ext cx="7128792" cy="523220"/>
          </a:xfrm>
          <a:prstGeom prst="rect">
            <a:avLst/>
          </a:prstGeom>
          <a:noFill/>
        </p:spPr>
        <p:txBody>
          <a:bodyPr wrap="square" rtlCol="0">
            <a:spAutoFit/>
          </a:bodyPr>
          <a:lstStyle/>
          <a:p>
            <a:pPr algn="just" eaLnBrk="1"/>
            <a:r>
              <a:rPr lang="zh-CN" altLang="en-US" sz="2800" b="1" dirty="0" smtClean="0">
                <a:solidFill>
                  <a:srgbClr val="C00000"/>
                </a:solidFill>
                <a:latin typeface="微软雅黑"/>
                <a:ea typeface="微软雅黑"/>
              </a:rPr>
              <a:t>苏共代表谁的利益？</a:t>
            </a:r>
            <a:endParaRPr lang="zh-CN" altLang="en-US" sz="2800" b="1" dirty="0">
              <a:solidFill>
                <a:srgbClr val="C00000"/>
              </a:solidFill>
              <a:latin typeface="微软雅黑"/>
              <a:ea typeface="微软雅黑"/>
            </a:endParaRPr>
          </a:p>
        </p:txBody>
      </p:sp>
      <p:sp>
        <p:nvSpPr>
          <p:cNvPr id="45" name="矩形 44"/>
          <p:cNvSpPr/>
          <p:nvPr/>
        </p:nvSpPr>
        <p:spPr>
          <a:xfrm>
            <a:off x="4438774" y="4465953"/>
            <a:ext cx="6124103" cy="1569660"/>
          </a:xfrm>
          <a:prstGeom prst="rect">
            <a:avLst/>
          </a:prstGeom>
        </p:spPr>
        <p:txBody>
          <a:bodyPr wrap="square">
            <a:spAutoFit/>
          </a:bodyPr>
          <a:lstStyle/>
          <a:p>
            <a:r>
              <a:rPr lang="en-US" altLang="zh-CN" sz="2400" dirty="0" smtClean="0">
                <a:solidFill>
                  <a:srgbClr val="5A5A5A"/>
                </a:solidFill>
                <a:latin typeface="楷体" panose="02010609060101010101" pitchFamily="49" charset="-122"/>
                <a:ea typeface="楷体" panose="02010609060101010101" pitchFamily="49" charset="-122"/>
              </a:rPr>
              <a:t>※</a:t>
            </a:r>
            <a:r>
              <a:rPr lang="zh-CN" altLang="en-US" sz="2400" dirty="0">
                <a:solidFill>
                  <a:srgbClr val="5A5A5A"/>
                </a:solidFill>
                <a:latin typeface="楷体" panose="02010609060101010101" pitchFamily="49" charset="-122"/>
                <a:ea typeface="楷体" panose="02010609060101010101" pitchFamily="49" charset="-122"/>
              </a:rPr>
              <a:t>这</a:t>
            </a:r>
            <a:r>
              <a:rPr lang="zh-CN" altLang="en-US" sz="2400" dirty="0" smtClean="0">
                <a:solidFill>
                  <a:srgbClr val="5A5A5A"/>
                </a:solidFill>
                <a:latin typeface="楷体" panose="02010609060101010101" pitchFamily="49" charset="-122"/>
                <a:ea typeface="楷体" panose="02010609060101010101" pitchFamily="49" charset="-122"/>
              </a:rPr>
              <a:t>说明，当时</a:t>
            </a:r>
            <a:r>
              <a:rPr lang="zh-CN" altLang="en-US" sz="2400" dirty="0">
                <a:solidFill>
                  <a:srgbClr val="5A5A5A"/>
                </a:solidFill>
                <a:latin typeface="楷体" panose="02010609060101010101" pitchFamily="49" charset="-122"/>
                <a:ea typeface="楷体" panose="02010609060101010101" pitchFamily="49" charset="-122"/>
              </a:rPr>
              <a:t>的苏共已经不是代表苏联最广大人民利益的党，已经严重官僚</a:t>
            </a:r>
            <a:r>
              <a:rPr lang="zh-CN" altLang="en-US" sz="2400" dirty="0" smtClean="0">
                <a:solidFill>
                  <a:srgbClr val="5A5A5A"/>
                </a:solidFill>
                <a:latin typeface="楷体" panose="02010609060101010101" pitchFamily="49" charset="-122"/>
                <a:ea typeface="楷体" panose="02010609060101010101" pitchFamily="49" charset="-122"/>
              </a:rPr>
              <a:t>化，</a:t>
            </a:r>
            <a:r>
              <a:rPr lang="zh-CN" altLang="en-US" sz="2400" dirty="0">
                <a:solidFill>
                  <a:srgbClr val="5A5A5A"/>
                </a:solidFill>
                <a:latin typeface="楷体" panose="02010609060101010101" pitchFamily="49" charset="-122"/>
                <a:ea typeface="楷体" panose="02010609060101010101" pitchFamily="49" charset="-122"/>
              </a:rPr>
              <a:t>而这种官僚化的背后就是特权阶层亦即我们所说的</a:t>
            </a:r>
            <a:r>
              <a:rPr lang="zh-CN" altLang="en-US" sz="2400" b="1" dirty="0">
                <a:solidFill>
                  <a:srgbClr val="5A5A5A"/>
                </a:solidFill>
                <a:latin typeface="楷体" panose="02010609060101010101" pitchFamily="49" charset="-122"/>
                <a:ea typeface="楷体" panose="02010609060101010101" pitchFamily="49" charset="-122"/>
              </a:rPr>
              <a:t>既得利益集团</a:t>
            </a:r>
            <a:r>
              <a:rPr lang="zh-CN" altLang="en-US" sz="2400" dirty="0">
                <a:solidFill>
                  <a:srgbClr val="5A5A5A"/>
                </a:solidFill>
                <a:latin typeface="楷体" panose="02010609060101010101" pitchFamily="49" charset="-122"/>
                <a:ea typeface="楷体" panose="02010609060101010101" pitchFamily="49" charset="-122"/>
              </a:rPr>
              <a:t>的形成以至泛滥。</a:t>
            </a:r>
          </a:p>
        </p:txBody>
      </p:sp>
      <p:sp>
        <p:nvSpPr>
          <p:cNvPr id="15" name="TextBox 3"/>
          <p:cNvSpPr txBox="1"/>
          <p:nvPr/>
        </p:nvSpPr>
        <p:spPr>
          <a:xfrm>
            <a:off x="2065933" y="260648"/>
            <a:ext cx="691276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保持</a:t>
            </a:r>
            <a:r>
              <a:rPr lang="zh-CN" altLang="en-US" dirty="0">
                <a:sym typeface="+mn-lt"/>
              </a:rPr>
              <a:t>党的人民性，防止利益的自我</a:t>
            </a:r>
            <a:r>
              <a:rPr lang="zh-CN" altLang="en-US" dirty="0" smtClean="0">
                <a:sym typeface="+mn-lt"/>
              </a:rPr>
              <a:t>化</a:t>
            </a:r>
            <a:endParaRPr lang="zh-CN" altLang="en-US" dirty="0">
              <a:sym typeface="+mn-lt"/>
            </a:endParaRPr>
          </a:p>
        </p:txBody>
      </p:sp>
      <p:grpSp>
        <p:nvGrpSpPr>
          <p:cNvPr id="2" name="组合 15"/>
          <p:cNvGrpSpPr/>
          <p:nvPr/>
        </p:nvGrpSpPr>
        <p:grpSpPr>
          <a:xfrm>
            <a:off x="381758" y="313246"/>
            <a:ext cx="1491552" cy="479578"/>
            <a:chOff x="430365" y="153582"/>
            <a:chExt cx="1491552" cy="479578"/>
          </a:xfrm>
        </p:grpSpPr>
        <p:sp>
          <p:nvSpPr>
            <p:cNvPr id="17"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8"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3</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607944610"/>
      </p:ext>
    </p:extLst>
  </p:cSld>
  <p:clrMapOvr>
    <a:masterClrMapping/>
  </p:clrMapOvr>
  <p:transition spd="slow" advTm="110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42"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9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1"/>
                                        </p:tgtEl>
                                        <p:attrNameLst>
                                          <p:attrName>style.visibility</p:attrName>
                                        </p:attrNameLst>
                                      </p:cBhvr>
                                      <p:to>
                                        <p:strVal val="visible"/>
                                      </p:to>
                                    </p:set>
                                    <p:anim by="(-#ppt_w*2)" calcmode="lin" valueType="num">
                                      <p:cBhvr rctx="PPT">
                                        <p:cTn id="20" dur="300" autoRev="1" fill="hold">
                                          <p:stCondLst>
                                            <p:cond delay="0"/>
                                          </p:stCondLst>
                                        </p:cTn>
                                        <p:tgtEl>
                                          <p:spTgt spid="41"/>
                                        </p:tgtEl>
                                        <p:attrNameLst>
                                          <p:attrName>ppt_w</p:attrName>
                                        </p:attrNameLst>
                                      </p:cBhvr>
                                    </p:anim>
                                    <p:anim by="(#ppt_w*0.50)" calcmode="lin" valueType="num">
                                      <p:cBhvr>
                                        <p:cTn id="21" dur="300" decel="50000" autoRev="1" fill="hold">
                                          <p:stCondLst>
                                            <p:cond delay="0"/>
                                          </p:stCondLst>
                                        </p:cTn>
                                        <p:tgtEl>
                                          <p:spTgt spid="41"/>
                                        </p:tgtEl>
                                        <p:attrNameLst>
                                          <p:attrName>ppt_x</p:attrName>
                                        </p:attrNameLst>
                                      </p:cBhvr>
                                    </p:anim>
                                    <p:anim from="(-#ppt_h/2)" to="(#ppt_y)" calcmode="lin" valueType="num">
                                      <p:cBhvr>
                                        <p:cTn id="22" dur="600" fill="hold">
                                          <p:stCondLst>
                                            <p:cond delay="0"/>
                                          </p:stCondLst>
                                        </p:cTn>
                                        <p:tgtEl>
                                          <p:spTgt spid="41"/>
                                        </p:tgtEl>
                                        <p:attrNameLst>
                                          <p:attrName>ppt_y</p:attrName>
                                        </p:attrNameLst>
                                      </p:cBhvr>
                                    </p:anim>
                                    <p:animRot by="21600000">
                                      <p:cBhvr>
                                        <p:cTn id="23" dur="600" fill="hold">
                                          <p:stCondLst>
                                            <p:cond delay="0"/>
                                          </p:stCondLst>
                                        </p:cTn>
                                        <p:tgtEl>
                                          <p:spTgt spid="41"/>
                                        </p:tgtEl>
                                        <p:attrNameLst>
                                          <p:attrName>r</p:attrName>
                                        </p:attrNameLst>
                                      </p:cBhvr>
                                    </p:animRot>
                                  </p:childTnLst>
                                </p:cTn>
                              </p:par>
                            </p:childTnLst>
                          </p:cTn>
                        </p:par>
                        <p:par>
                          <p:cTn id="24" fill="hold">
                            <p:stCondLst>
                              <p:cond delay="288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600"/>
                                        <p:tgtEl>
                                          <p:spTgt spid="44"/>
                                        </p:tgtEl>
                                      </p:cBhvr>
                                    </p:animEffect>
                                  </p:childTnLst>
                                </p:cTn>
                              </p:par>
                            </p:childTnLst>
                          </p:cTn>
                        </p:par>
                        <p:par>
                          <p:cTn id="28" fill="hold">
                            <p:stCondLst>
                              <p:cond delay="3480"/>
                            </p:stCondLst>
                            <p:childTnLst>
                              <p:par>
                                <p:cTn id="29" presetID="42"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448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41" grpId="0"/>
      <p:bldP spid="43" grpId="0"/>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859753" y="3009544"/>
            <a:ext cx="1509060"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7" name="矩形 6"/>
          <p:cNvSpPr/>
          <p:nvPr/>
        </p:nvSpPr>
        <p:spPr>
          <a:xfrm>
            <a:off x="1315116" y="3765037"/>
            <a:ext cx="2760095" cy="400110"/>
          </a:xfrm>
          <a:prstGeom prst="rect">
            <a:avLst/>
          </a:prstGeom>
        </p:spPr>
        <p:txBody>
          <a:bodyPr wrap="square">
            <a:spAutoFit/>
          </a:bodyPr>
          <a:lstStyle/>
          <a:p>
            <a:pPr algn="ctr" eaLnBrk="1"/>
            <a:r>
              <a:rPr lang="zh-CN" altLang="en-US" sz="2000" b="1" dirty="0" smtClean="0">
                <a:solidFill>
                  <a:srgbClr val="404040"/>
                </a:solidFill>
                <a:latin typeface="Arial"/>
                <a:ea typeface="微软雅黑"/>
                <a:cs typeface="+mn-ea"/>
                <a:sym typeface="+mn-lt"/>
              </a:rPr>
              <a:t>资源垄断</a:t>
            </a:r>
            <a:endParaRPr lang="zh-CN" altLang="en-US" sz="2000" b="1" dirty="0">
              <a:solidFill>
                <a:srgbClr val="404040"/>
              </a:solidFill>
              <a:latin typeface="Arial"/>
              <a:ea typeface="微软雅黑"/>
              <a:cs typeface="+mn-ea"/>
              <a:sym typeface="+mn-lt"/>
            </a:endParaRPr>
          </a:p>
        </p:txBody>
      </p:sp>
      <p:sp>
        <p:nvSpPr>
          <p:cNvPr id="2" name="椭圆 1"/>
          <p:cNvSpPr>
            <a:spLocks noChangeAspect="1"/>
          </p:cNvSpPr>
          <p:nvPr/>
        </p:nvSpPr>
        <p:spPr bwMode="auto">
          <a:xfrm>
            <a:off x="2146851" y="2502298"/>
            <a:ext cx="1015063" cy="971854"/>
          </a:xfrm>
          <a:prstGeom prst="ellipse">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19" name="矩形 18"/>
          <p:cNvSpPr/>
          <p:nvPr/>
        </p:nvSpPr>
        <p:spPr bwMode="auto">
          <a:xfrm>
            <a:off x="3739354" y="3009544"/>
            <a:ext cx="1509060"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0" name="椭圆 19"/>
          <p:cNvSpPr>
            <a:spLocks noChangeAspect="1"/>
          </p:cNvSpPr>
          <p:nvPr/>
        </p:nvSpPr>
        <p:spPr bwMode="auto">
          <a:xfrm>
            <a:off x="3913450" y="2502298"/>
            <a:ext cx="1015063" cy="971854"/>
          </a:xfrm>
          <a:prstGeom prst="ellipse">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21" name="矩形 20"/>
          <p:cNvSpPr/>
          <p:nvPr/>
        </p:nvSpPr>
        <p:spPr bwMode="auto">
          <a:xfrm>
            <a:off x="5608195" y="3009544"/>
            <a:ext cx="1509060"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2" name="椭圆 21"/>
          <p:cNvSpPr>
            <a:spLocks noChangeAspect="1"/>
          </p:cNvSpPr>
          <p:nvPr/>
        </p:nvSpPr>
        <p:spPr bwMode="auto">
          <a:xfrm>
            <a:off x="5782291" y="2502298"/>
            <a:ext cx="1015063" cy="971854"/>
          </a:xfrm>
          <a:prstGeom prst="ellipse">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6" name="矩形 5"/>
          <p:cNvSpPr/>
          <p:nvPr/>
        </p:nvSpPr>
        <p:spPr>
          <a:xfrm>
            <a:off x="1859753" y="2721602"/>
            <a:ext cx="1594896" cy="461665"/>
          </a:xfrm>
          <a:prstGeom prst="rect">
            <a:avLst/>
          </a:prstGeom>
        </p:spPr>
        <p:txBody>
          <a:bodyPr wrap="square">
            <a:spAutoFit/>
          </a:bodyPr>
          <a:lstStyle/>
          <a:p>
            <a:pPr algn="ctr"/>
            <a:r>
              <a:rPr lang="zh-CN" altLang="en-US" sz="2400" b="1" dirty="0" smtClean="0">
                <a:solidFill>
                  <a:srgbClr val="FFFFFF"/>
                </a:solidFill>
                <a:latin typeface="Arial"/>
                <a:ea typeface="微软雅黑"/>
                <a:cs typeface="+mn-ea"/>
                <a:sym typeface="+mn-lt"/>
              </a:rPr>
              <a:t>经济</a:t>
            </a:r>
            <a:endParaRPr lang="zh-CN" altLang="en-US" sz="2400" b="1" dirty="0">
              <a:solidFill>
                <a:srgbClr val="FFFFFF"/>
              </a:solidFill>
              <a:latin typeface="Arial"/>
              <a:ea typeface="微软雅黑"/>
              <a:cs typeface="+mn-ea"/>
              <a:sym typeface="+mn-lt"/>
            </a:endParaRPr>
          </a:p>
        </p:txBody>
      </p:sp>
      <p:sp>
        <p:nvSpPr>
          <p:cNvPr id="9" name="矩形 8"/>
          <p:cNvSpPr/>
          <p:nvPr/>
        </p:nvSpPr>
        <p:spPr>
          <a:xfrm>
            <a:off x="3592953" y="2744823"/>
            <a:ext cx="1709394" cy="461665"/>
          </a:xfrm>
          <a:prstGeom prst="rect">
            <a:avLst/>
          </a:prstGeom>
        </p:spPr>
        <p:txBody>
          <a:bodyPr wrap="square">
            <a:spAutoFit/>
          </a:bodyPr>
          <a:lstStyle/>
          <a:p>
            <a:pPr algn="ctr"/>
            <a:r>
              <a:rPr lang="zh-CN" altLang="en-US" sz="2400" b="1" dirty="0">
                <a:solidFill>
                  <a:srgbClr val="FFFFFF"/>
                </a:solidFill>
                <a:latin typeface="Arial"/>
                <a:ea typeface="微软雅黑"/>
                <a:cs typeface="+mn-ea"/>
                <a:sym typeface="+mn-lt"/>
              </a:rPr>
              <a:t>政治</a:t>
            </a:r>
          </a:p>
        </p:txBody>
      </p:sp>
      <p:sp>
        <p:nvSpPr>
          <p:cNvPr id="12" name="矩形 11"/>
          <p:cNvSpPr/>
          <p:nvPr/>
        </p:nvSpPr>
        <p:spPr>
          <a:xfrm>
            <a:off x="5522358" y="2721601"/>
            <a:ext cx="1594896" cy="461665"/>
          </a:xfrm>
          <a:prstGeom prst="rect">
            <a:avLst/>
          </a:prstGeom>
        </p:spPr>
        <p:txBody>
          <a:bodyPr wrap="square">
            <a:spAutoFit/>
          </a:bodyPr>
          <a:lstStyle/>
          <a:p>
            <a:pPr algn="ctr"/>
            <a:r>
              <a:rPr lang="zh-CN" altLang="en-US" sz="2400" b="1" dirty="0" smtClean="0">
                <a:solidFill>
                  <a:srgbClr val="FFFFFF"/>
                </a:solidFill>
                <a:latin typeface="Arial"/>
                <a:ea typeface="微软雅黑"/>
                <a:cs typeface="+mn-ea"/>
                <a:sym typeface="+mn-lt"/>
              </a:rPr>
              <a:t>文化</a:t>
            </a:r>
            <a:endParaRPr lang="zh-CN" altLang="en-US" sz="2400" b="1" dirty="0">
              <a:solidFill>
                <a:srgbClr val="FFFFFF"/>
              </a:solidFill>
              <a:latin typeface="Arial"/>
              <a:ea typeface="微软雅黑"/>
              <a:cs typeface="+mn-ea"/>
              <a:sym typeface="+mn-lt"/>
            </a:endParaRPr>
          </a:p>
        </p:txBody>
      </p:sp>
      <p:sp>
        <p:nvSpPr>
          <p:cNvPr id="10" name="矩形 9"/>
          <p:cNvSpPr/>
          <p:nvPr/>
        </p:nvSpPr>
        <p:spPr>
          <a:xfrm>
            <a:off x="3192935" y="3765037"/>
            <a:ext cx="2592288" cy="400110"/>
          </a:xfrm>
          <a:prstGeom prst="rect">
            <a:avLst/>
          </a:prstGeom>
        </p:spPr>
        <p:txBody>
          <a:bodyPr wrap="square">
            <a:spAutoFit/>
          </a:bodyPr>
          <a:lstStyle/>
          <a:p>
            <a:pPr algn="ctr" eaLnBrk="1"/>
            <a:r>
              <a:rPr lang="zh-CN" altLang="en-US" sz="2000" b="1" dirty="0" smtClean="0">
                <a:solidFill>
                  <a:srgbClr val="404040"/>
                </a:solidFill>
                <a:latin typeface="Arial"/>
                <a:ea typeface="微软雅黑"/>
                <a:cs typeface="+mn-ea"/>
                <a:sym typeface="+mn-lt"/>
              </a:rPr>
              <a:t>权力垄断</a:t>
            </a:r>
            <a:endParaRPr lang="zh-CN" altLang="en-US" sz="2000" b="1" dirty="0">
              <a:solidFill>
                <a:srgbClr val="404040"/>
              </a:solidFill>
              <a:latin typeface="Arial"/>
              <a:ea typeface="微软雅黑"/>
              <a:cs typeface="+mn-ea"/>
              <a:sym typeface="+mn-lt"/>
            </a:endParaRPr>
          </a:p>
        </p:txBody>
      </p:sp>
      <p:sp>
        <p:nvSpPr>
          <p:cNvPr id="13" name="矩形 12"/>
          <p:cNvSpPr/>
          <p:nvPr/>
        </p:nvSpPr>
        <p:spPr>
          <a:xfrm>
            <a:off x="5020152" y="3765037"/>
            <a:ext cx="2599307" cy="400110"/>
          </a:xfrm>
          <a:prstGeom prst="rect">
            <a:avLst/>
          </a:prstGeom>
        </p:spPr>
        <p:txBody>
          <a:bodyPr wrap="square">
            <a:spAutoFit/>
          </a:bodyPr>
          <a:lstStyle/>
          <a:p>
            <a:pPr algn="ctr" eaLnBrk="1"/>
            <a:r>
              <a:rPr lang="zh-CN" altLang="en-US" sz="2000" b="1" dirty="0">
                <a:solidFill>
                  <a:srgbClr val="404040"/>
                </a:solidFill>
                <a:latin typeface="Arial"/>
                <a:ea typeface="微软雅黑"/>
                <a:cs typeface="+mn-ea"/>
                <a:sym typeface="+mn-lt"/>
              </a:rPr>
              <a:t>真理</a:t>
            </a:r>
            <a:r>
              <a:rPr lang="zh-CN" altLang="en-US" sz="2000" b="1" dirty="0" smtClean="0">
                <a:solidFill>
                  <a:srgbClr val="404040"/>
                </a:solidFill>
                <a:latin typeface="Arial"/>
                <a:ea typeface="微软雅黑"/>
                <a:cs typeface="+mn-ea"/>
                <a:sym typeface="+mn-lt"/>
              </a:rPr>
              <a:t>垄断</a:t>
            </a:r>
            <a:endParaRPr lang="zh-CN" altLang="en-US" sz="2000" b="1" dirty="0">
              <a:solidFill>
                <a:srgbClr val="404040"/>
              </a:solidFill>
              <a:latin typeface="Arial"/>
              <a:ea typeface="微软雅黑"/>
              <a:cs typeface="+mn-ea"/>
              <a:sym typeface="+mn-lt"/>
            </a:endParaRPr>
          </a:p>
        </p:txBody>
      </p:sp>
      <p:sp>
        <p:nvSpPr>
          <p:cNvPr id="24" name="矩形 23"/>
          <p:cNvSpPr/>
          <p:nvPr/>
        </p:nvSpPr>
        <p:spPr>
          <a:xfrm>
            <a:off x="1198509" y="1422584"/>
            <a:ext cx="7664275" cy="523220"/>
          </a:xfrm>
          <a:prstGeom prst="rect">
            <a:avLst/>
          </a:prstGeom>
          <a:noFill/>
        </p:spPr>
        <p:txBody>
          <a:bodyPr wrap="square" rtlCol="0">
            <a:spAutoFit/>
          </a:bodyPr>
          <a:lstStyle/>
          <a:p>
            <a:pPr algn="just" eaLnBrk="1"/>
            <a:r>
              <a:rPr lang="zh-CN" altLang="en-US" sz="2800" b="1" dirty="0" smtClean="0">
                <a:solidFill>
                  <a:srgbClr val="C00000"/>
                </a:solidFill>
                <a:latin typeface="微软雅黑"/>
                <a:ea typeface="微软雅黑"/>
              </a:rPr>
              <a:t>俄共主席久</a:t>
            </a:r>
            <a:r>
              <a:rPr lang="zh-CN" altLang="en-US" sz="2800" b="1" dirty="0">
                <a:solidFill>
                  <a:srgbClr val="C00000"/>
                </a:solidFill>
                <a:latin typeface="微软雅黑"/>
                <a:ea typeface="微软雅黑"/>
              </a:rPr>
              <a:t>加诺</a:t>
            </a:r>
            <a:r>
              <a:rPr lang="zh-CN" altLang="en-US" sz="2800" b="1" dirty="0" smtClean="0">
                <a:solidFill>
                  <a:srgbClr val="C00000"/>
                </a:solidFill>
                <a:latin typeface="微软雅黑"/>
                <a:ea typeface="微软雅黑"/>
              </a:rPr>
              <a:t>夫认为苏共垮台的三大原因：</a:t>
            </a:r>
            <a:endParaRPr lang="zh-CN" altLang="en-US" sz="2800" b="1" dirty="0">
              <a:solidFill>
                <a:srgbClr val="C00000"/>
              </a:solidFill>
              <a:latin typeface="微软雅黑"/>
              <a:ea typeface="微软雅黑"/>
            </a:endParaRPr>
          </a:p>
        </p:txBody>
      </p:sp>
      <p:sp>
        <p:nvSpPr>
          <p:cNvPr id="25" name="矩形 24"/>
          <p:cNvSpPr/>
          <p:nvPr/>
        </p:nvSpPr>
        <p:spPr>
          <a:xfrm>
            <a:off x="1315115" y="4520941"/>
            <a:ext cx="7105303" cy="1569660"/>
          </a:xfrm>
          <a:prstGeom prst="rect">
            <a:avLst/>
          </a:prstGeom>
        </p:spPr>
        <p:txBody>
          <a:bodyPr wrap="square">
            <a:spAutoFit/>
          </a:bodyPr>
          <a:lstStyle/>
          <a:p>
            <a:pPr>
              <a:lnSpc>
                <a:spcPct val="120000"/>
              </a:lnSpc>
            </a:pPr>
            <a:r>
              <a:rPr lang="zh-CN" altLang="en-US" sz="2000" b="1" dirty="0" smtClean="0">
                <a:solidFill>
                  <a:srgbClr val="5A5A5A"/>
                </a:solidFill>
                <a:latin typeface="微软雅黑"/>
                <a:ea typeface="微软雅黑"/>
              </a:rPr>
              <a:t>分析：</a:t>
            </a:r>
            <a:r>
              <a:rPr lang="zh-CN" altLang="en-US" sz="2000" dirty="0" smtClean="0">
                <a:solidFill>
                  <a:srgbClr val="5A5A5A"/>
                </a:solidFill>
                <a:latin typeface="微软雅黑"/>
                <a:ea typeface="微软雅黑"/>
              </a:rPr>
              <a:t>三</a:t>
            </a:r>
            <a:r>
              <a:rPr lang="zh-CN" altLang="en-US" sz="2000" dirty="0">
                <a:solidFill>
                  <a:srgbClr val="5A5A5A"/>
                </a:solidFill>
                <a:latin typeface="微软雅黑"/>
                <a:ea typeface="微软雅黑"/>
              </a:rPr>
              <a:t>个垄断完全掏空了苏共的</a:t>
            </a:r>
            <a:r>
              <a:rPr lang="zh-CN" altLang="en-US" sz="2000" dirty="0" smtClean="0">
                <a:solidFill>
                  <a:srgbClr val="5A5A5A"/>
                </a:solidFill>
                <a:latin typeface="微软雅黑"/>
                <a:ea typeface="微软雅黑"/>
              </a:rPr>
              <a:t>执政基础</a:t>
            </a:r>
            <a:r>
              <a:rPr lang="zh-CN" altLang="en-US" sz="2000" dirty="0">
                <a:solidFill>
                  <a:srgbClr val="5A5A5A"/>
                </a:solidFill>
                <a:latin typeface="微软雅黑"/>
                <a:ea typeface="微软雅黑"/>
              </a:rPr>
              <a:t>，苏共</a:t>
            </a:r>
            <a:r>
              <a:rPr lang="zh-CN" altLang="en-US" sz="2000" dirty="0" smtClean="0">
                <a:solidFill>
                  <a:srgbClr val="5A5A5A"/>
                </a:solidFill>
                <a:latin typeface="微软雅黑"/>
                <a:ea typeface="微软雅黑"/>
              </a:rPr>
              <a:t>完全成为一</a:t>
            </a:r>
            <a:r>
              <a:rPr lang="zh-CN" altLang="en-US" sz="2000" dirty="0">
                <a:solidFill>
                  <a:srgbClr val="5A5A5A"/>
                </a:solidFill>
                <a:latin typeface="微软雅黑"/>
                <a:ea typeface="微软雅黑"/>
              </a:rPr>
              <a:t>个只服务于</a:t>
            </a:r>
            <a:r>
              <a:rPr lang="zh-CN" altLang="en-US" sz="2000" dirty="0" smtClean="0">
                <a:solidFill>
                  <a:srgbClr val="5A5A5A"/>
                </a:solidFill>
                <a:latin typeface="微软雅黑"/>
                <a:ea typeface="微软雅黑"/>
              </a:rPr>
              <a:t>自身、官僚系统、官僚</a:t>
            </a:r>
            <a:r>
              <a:rPr lang="zh-CN" altLang="en-US" sz="2000" dirty="0">
                <a:solidFill>
                  <a:srgbClr val="5A5A5A"/>
                </a:solidFill>
                <a:latin typeface="微软雅黑"/>
                <a:ea typeface="微软雅黑"/>
              </a:rPr>
              <a:t>干部的一个既得利益集团</a:t>
            </a:r>
            <a:r>
              <a:rPr lang="zh-CN" altLang="en-US" sz="2000" dirty="0" smtClean="0">
                <a:solidFill>
                  <a:srgbClr val="5A5A5A"/>
                </a:solidFill>
                <a:latin typeface="微软雅黑"/>
                <a:ea typeface="微软雅黑"/>
              </a:rPr>
              <a:t>。</a:t>
            </a:r>
            <a:endParaRPr lang="en-US" altLang="zh-CN" sz="2000" dirty="0" smtClean="0">
              <a:solidFill>
                <a:srgbClr val="5A5A5A"/>
              </a:solidFill>
              <a:latin typeface="微软雅黑"/>
              <a:ea typeface="微软雅黑"/>
            </a:endParaRPr>
          </a:p>
          <a:p>
            <a:pPr>
              <a:lnSpc>
                <a:spcPct val="120000"/>
              </a:lnSpc>
            </a:pPr>
            <a:r>
              <a:rPr lang="en-US" altLang="zh-CN" sz="2000" b="1" dirty="0">
                <a:solidFill>
                  <a:srgbClr val="5A5A5A"/>
                </a:solidFill>
                <a:latin typeface="楷体" panose="02010609060101010101" pitchFamily="49" charset="-122"/>
                <a:ea typeface="楷体" panose="02010609060101010101" pitchFamily="49" charset="-122"/>
              </a:rPr>
              <a:t>※</a:t>
            </a:r>
            <a:r>
              <a:rPr lang="zh-CN" altLang="en-US" sz="2000" b="1" dirty="0">
                <a:solidFill>
                  <a:srgbClr val="5A5A5A"/>
                </a:solidFill>
                <a:latin typeface="楷体" panose="02010609060101010101" pitchFamily="49" charset="-122"/>
                <a:ea typeface="楷体" panose="02010609060101010101" pitchFamily="49" charset="-122"/>
              </a:rPr>
              <a:t>启示：</a:t>
            </a:r>
            <a:r>
              <a:rPr lang="zh-CN" altLang="en-US" sz="2000" b="1" dirty="0" smtClean="0">
                <a:solidFill>
                  <a:srgbClr val="5A5A5A"/>
                </a:solidFill>
                <a:latin typeface="楷体" panose="02010609060101010101" pitchFamily="49" charset="-122"/>
                <a:ea typeface="楷体" panose="02010609060101010101" pitchFamily="49" charset="-122"/>
              </a:rPr>
              <a:t>共产党</a:t>
            </a:r>
            <a:r>
              <a:rPr lang="zh-CN" altLang="en-US" sz="2000" b="1" dirty="0">
                <a:solidFill>
                  <a:srgbClr val="5A5A5A"/>
                </a:solidFill>
                <a:latin typeface="楷体" panose="02010609060101010101" pitchFamily="49" charset="-122"/>
                <a:ea typeface="楷体" panose="02010609060101010101" pitchFamily="49" charset="-122"/>
              </a:rPr>
              <a:t>要保持先进性和纯洁性，共产党要保持这种不败的地位，必须要加强与人民群众的</a:t>
            </a:r>
            <a:r>
              <a:rPr lang="zh-CN" altLang="en-US" sz="2000" b="1" dirty="0" smtClean="0">
                <a:solidFill>
                  <a:srgbClr val="5A5A5A"/>
                </a:solidFill>
                <a:latin typeface="楷体" panose="02010609060101010101" pitchFamily="49" charset="-122"/>
                <a:ea typeface="楷体" panose="02010609060101010101" pitchFamily="49" charset="-122"/>
              </a:rPr>
              <a:t>联系。</a:t>
            </a:r>
            <a:endParaRPr lang="zh-CN" altLang="en-US" sz="2000" b="1" dirty="0">
              <a:solidFill>
                <a:srgbClr val="5A5A5A"/>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3">
            <a:extLst>
              <a:ext uri="{28A0092B-C50C-407E-A947-70E740481C1C}">
                <a14:useLocalDpi xmlns="" xmlns:a14="http://schemas.microsoft.com/office/drawing/2010/main" val="0"/>
              </a:ext>
            </a:extLst>
          </a:blip>
          <a:srcRect t="16125" b="3740"/>
          <a:stretch/>
        </p:blipFill>
        <p:spPr>
          <a:xfrm>
            <a:off x="8547622" y="2068771"/>
            <a:ext cx="2337880" cy="2452170"/>
          </a:xfrm>
          <a:prstGeom prst="round2DiagRect">
            <a:avLst>
              <a:gd name="adj1" fmla="val 880"/>
              <a:gd name="adj2" fmla="val 5262"/>
            </a:avLst>
          </a:prstGeom>
          <a:ln w="88900" cap="sq">
            <a:solidFill>
              <a:srgbClr val="FFFFFF"/>
            </a:solidFill>
            <a:miter lim="800000"/>
          </a:ln>
          <a:effectLst>
            <a:outerShdw blurRad="254000" algn="tl" rotWithShape="0">
              <a:srgbClr val="000000">
                <a:alpha val="43000"/>
              </a:srgbClr>
            </a:outerShdw>
          </a:effectLst>
        </p:spPr>
      </p:pic>
      <p:sp>
        <p:nvSpPr>
          <p:cNvPr id="26" name="矩形 25"/>
          <p:cNvSpPr/>
          <p:nvPr/>
        </p:nvSpPr>
        <p:spPr>
          <a:xfrm>
            <a:off x="8420418" y="4721139"/>
            <a:ext cx="2592288" cy="400110"/>
          </a:xfrm>
          <a:prstGeom prst="rect">
            <a:avLst/>
          </a:prstGeom>
        </p:spPr>
        <p:txBody>
          <a:bodyPr wrap="square">
            <a:spAutoFit/>
          </a:bodyPr>
          <a:lstStyle/>
          <a:p>
            <a:pPr algn="ctr" eaLnBrk="1"/>
            <a:r>
              <a:rPr lang="zh-CN" altLang="en-US" sz="2000" dirty="0">
                <a:solidFill>
                  <a:srgbClr val="5A5A5A"/>
                </a:solidFill>
                <a:latin typeface="楷体" panose="02010609060101010101" pitchFamily="49" charset="-122"/>
                <a:ea typeface="楷体" panose="02010609060101010101" pitchFamily="49" charset="-122"/>
                <a:sym typeface="+mn-lt"/>
              </a:rPr>
              <a:t>久加诺夫</a:t>
            </a:r>
          </a:p>
        </p:txBody>
      </p:sp>
      <p:sp>
        <p:nvSpPr>
          <p:cNvPr id="27" name="TextBox 3"/>
          <p:cNvSpPr txBox="1"/>
          <p:nvPr/>
        </p:nvSpPr>
        <p:spPr>
          <a:xfrm>
            <a:off x="2065933" y="260648"/>
            <a:ext cx="691276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保持</a:t>
            </a:r>
            <a:r>
              <a:rPr lang="zh-CN" altLang="en-US" dirty="0">
                <a:sym typeface="+mn-lt"/>
              </a:rPr>
              <a:t>党的人民性，防止利益的自我</a:t>
            </a:r>
            <a:r>
              <a:rPr lang="zh-CN" altLang="en-US" dirty="0" smtClean="0">
                <a:sym typeface="+mn-lt"/>
              </a:rPr>
              <a:t>化</a:t>
            </a:r>
            <a:endParaRPr lang="zh-CN" altLang="en-US" dirty="0">
              <a:sym typeface="+mn-lt"/>
            </a:endParaRPr>
          </a:p>
        </p:txBody>
      </p:sp>
      <p:grpSp>
        <p:nvGrpSpPr>
          <p:cNvPr id="5" name="组合 27"/>
          <p:cNvGrpSpPr/>
          <p:nvPr/>
        </p:nvGrpSpPr>
        <p:grpSpPr>
          <a:xfrm>
            <a:off x="381758" y="313246"/>
            <a:ext cx="1491552" cy="479578"/>
            <a:chOff x="430365" y="153582"/>
            <a:chExt cx="1491552" cy="479578"/>
          </a:xfrm>
        </p:grpSpPr>
        <p:sp>
          <p:nvSpPr>
            <p:cNvPr id="29"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0"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3</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05249326"/>
      </p:ext>
    </p:extLst>
  </p:cSld>
  <p:clrMapOvr>
    <a:masterClrMapping/>
  </p:clrMapOvr>
  <p:transition spd="slow" advTm="54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20"/>
                                        </p:tgtEl>
                                        <p:attrNameLst>
                                          <p:attrName>style.visibility</p:attrName>
                                        </p:attrNameLst>
                                      </p:cBhvr>
                                      <p:to>
                                        <p:strVal val="visible"/>
                                      </p:to>
                                    </p:set>
                                    <p:animScale>
                                      <p:cBhvr>
                                        <p:cTn id="1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
                                        </p:tgtEl>
                                        <p:attrNameLst>
                                          <p:attrName>ppt_x</p:attrName>
                                          <p:attrName>ppt_y</p:attrName>
                                        </p:attrNameLst>
                                      </p:cBhvr>
                                    </p:animMotion>
                                    <p:animEffect transition="in" filter="fade">
                                      <p:cBhvr>
                                        <p:cTn id="14" dur="1000"/>
                                        <p:tgtEl>
                                          <p:spTgt spid="20"/>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Scale>
                                      <p:cBhvr>
                                        <p:cTn id="1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
                                        </p:tgtEl>
                                        <p:attrNameLst>
                                          <p:attrName>ppt_x</p:attrName>
                                          <p:attrName>ppt_y</p:attrName>
                                        </p:attrNameLst>
                                      </p:cBhvr>
                                    </p:animMotion>
                                    <p:animEffect transition="in" filter="fade">
                                      <p:cBhvr>
                                        <p:cTn id="19" dur="1000"/>
                                        <p:tgtEl>
                                          <p:spTgt spid="22"/>
                                        </p:tgtEl>
                                      </p:cBhvr>
                                    </p:animEffect>
                                  </p:childTnLst>
                                </p:cTn>
                              </p:par>
                            </p:childTnLst>
                          </p:cTn>
                        </p:par>
                        <p:par>
                          <p:cTn id="20" fill="hold">
                            <p:stCondLst>
                              <p:cond delay="12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1900"/>
                            </p:stCondLst>
                            <p:childTnLst>
                              <p:par>
                                <p:cTn id="37" presetID="3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style.rotation</p:attrName>
                                        </p:attrNameLst>
                                      </p:cBhvr>
                                      <p:tavLst>
                                        <p:tav tm="0">
                                          <p:val>
                                            <p:fltVal val="90"/>
                                          </p:val>
                                        </p:tav>
                                        <p:tav tm="100000">
                                          <p:val>
                                            <p:fltVal val="0"/>
                                          </p:val>
                                        </p:tav>
                                      </p:tavLst>
                                    </p:anim>
                                    <p:animEffect transition="in" filter="fade">
                                      <p:cBhvr>
                                        <p:cTn id="42" dur="500"/>
                                        <p:tgtEl>
                                          <p:spTgt spid="6"/>
                                        </p:tgtEl>
                                      </p:cBhvr>
                                    </p:animEffect>
                                  </p:childTnLst>
                                </p:cTn>
                              </p:par>
                            </p:childTnLst>
                          </p:cTn>
                        </p:par>
                        <p:par>
                          <p:cTn id="43" fill="hold">
                            <p:stCondLst>
                              <p:cond delay="2400"/>
                            </p:stCondLst>
                            <p:childTnLst>
                              <p:par>
                                <p:cTn id="44" presetID="22" presetClass="entr" presetSubtype="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par>
                          <p:cTn id="47" fill="hold">
                            <p:stCondLst>
                              <p:cond delay="2900"/>
                            </p:stCondLst>
                            <p:childTnLst>
                              <p:par>
                                <p:cTn id="48" presetID="3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90"/>
                                          </p:val>
                                        </p:tav>
                                        <p:tav tm="100000">
                                          <p:val>
                                            <p:fltVal val="0"/>
                                          </p:val>
                                        </p:tav>
                                      </p:tavLst>
                                    </p:anim>
                                    <p:animEffect transition="in" filter="fade">
                                      <p:cBhvr>
                                        <p:cTn id="53" dur="500"/>
                                        <p:tgtEl>
                                          <p:spTgt spid="9"/>
                                        </p:tgtEl>
                                      </p:cBhvr>
                                    </p:animEffect>
                                  </p:childTnLst>
                                </p:cTn>
                              </p:par>
                            </p:childTnLst>
                          </p:cTn>
                        </p:par>
                        <p:par>
                          <p:cTn id="54" fill="hold">
                            <p:stCondLst>
                              <p:cond delay="3400"/>
                            </p:stCondLst>
                            <p:childTnLst>
                              <p:par>
                                <p:cTn id="55" presetID="2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3900"/>
                            </p:stCondLst>
                            <p:childTnLst>
                              <p:par>
                                <p:cTn id="59" presetID="31"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style.rotation</p:attrName>
                                        </p:attrNameLst>
                                      </p:cBhvr>
                                      <p:tavLst>
                                        <p:tav tm="0">
                                          <p:val>
                                            <p:fltVal val="90"/>
                                          </p:val>
                                        </p:tav>
                                        <p:tav tm="100000">
                                          <p:val>
                                            <p:fltVal val="0"/>
                                          </p:val>
                                        </p:tav>
                                      </p:tavLst>
                                    </p:anim>
                                    <p:animEffect transition="in" filter="fade">
                                      <p:cBhvr>
                                        <p:cTn id="64" dur="500"/>
                                        <p:tgtEl>
                                          <p:spTgt spid="12"/>
                                        </p:tgtEl>
                                      </p:cBhvr>
                                    </p:animEffect>
                                  </p:childTnLst>
                                </p:cTn>
                              </p:par>
                            </p:childTnLst>
                          </p:cTn>
                        </p:par>
                        <p:par>
                          <p:cTn id="65" fill="hold">
                            <p:stCondLst>
                              <p:cond delay="4400"/>
                            </p:stCondLst>
                            <p:childTnLst>
                              <p:par>
                                <p:cTn id="66" presetID="22" presetClass="entr" presetSubtype="1"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500"/>
                                        <p:tgtEl>
                                          <p:spTgt spid="13"/>
                                        </p:tgtEl>
                                      </p:cBhvr>
                                    </p:animEffect>
                                  </p:childTnLst>
                                </p:cTn>
                              </p:par>
                            </p:childTnLst>
                          </p:cTn>
                        </p:par>
                        <p:par>
                          <p:cTn id="69" fill="hold">
                            <p:stCondLst>
                              <p:cond delay="49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600"/>
                                        <p:tgtEl>
                                          <p:spTgt spid="24"/>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60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animBg="1"/>
      <p:bldP spid="19" grpId="0" animBg="1"/>
      <p:bldP spid="20" grpId="0" animBg="1"/>
      <p:bldP spid="21" grpId="0" animBg="1"/>
      <p:bldP spid="22" grpId="0" animBg="1"/>
      <p:bldP spid="6" grpId="0"/>
      <p:bldP spid="9" grpId="0"/>
      <p:bldP spid="12" grpId="0"/>
      <p:bldP spid="10" grpId="0"/>
      <p:bldP spid="1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bwMode="auto">
          <a:xfrm>
            <a:off x="5090269" y="1605767"/>
            <a:ext cx="2016224" cy="2016224"/>
          </a:xfrm>
          <a:prstGeom prst="ellipse">
            <a:avLst/>
          </a:prstGeom>
          <a:solidFill>
            <a:schemeClr val="accent2"/>
          </a:solidFill>
          <a:ln w="1270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16" name="文本框 15"/>
          <p:cNvSpPr txBox="1"/>
          <p:nvPr/>
        </p:nvSpPr>
        <p:spPr>
          <a:xfrm>
            <a:off x="5531559" y="1644383"/>
            <a:ext cx="1040670" cy="1938992"/>
          </a:xfrm>
          <a:prstGeom prst="rect">
            <a:avLst/>
          </a:prstGeom>
          <a:noFill/>
        </p:spPr>
        <p:txBody>
          <a:bodyPr wrap="none" rtlCol="0">
            <a:spAutoFit/>
          </a:bodyPr>
          <a:lstStyle>
            <a:defPPr>
              <a:defRPr lang="zh-CN"/>
            </a:defPPr>
            <a:lvl1pPr>
              <a:defRPr sz="13800" b="1">
                <a:solidFill>
                  <a:schemeClr val="bg2"/>
                </a:solidFill>
                <a:latin typeface="+mj-ea"/>
                <a:ea typeface="+mj-ea"/>
              </a:defRPr>
            </a:lvl1pPr>
          </a:lstStyle>
          <a:p>
            <a:r>
              <a:rPr lang="en-US" altLang="zh-CN" sz="12000" dirty="0">
                <a:latin typeface="+mn-lt"/>
                <a:ea typeface="+mn-ea"/>
                <a:cs typeface="+mn-ea"/>
                <a:sym typeface="+mn-lt"/>
              </a:rPr>
              <a:t>1</a:t>
            </a:r>
            <a:endParaRPr lang="zh-CN" altLang="en-US" sz="12000" dirty="0">
              <a:latin typeface="+mn-lt"/>
              <a:ea typeface="+mn-ea"/>
              <a:cs typeface="+mn-ea"/>
              <a:sym typeface="+mn-lt"/>
            </a:endParaRPr>
          </a:p>
        </p:txBody>
      </p:sp>
      <p:sp>
        <p:nvSpPr>
          <p:cNvPr id="17" name="文本框 16"/>
          <p:cNvSpPr txBox="1"/>
          <p:nvPr/>
        </p:nvSpPr>
        <p:spPr>
          <a:xfrm>
            <a:off x="1350927" y="4321420"/>
            <a:ext cx="9494907" cy="1107996"/>
          </a:xfrm>
          <a:prstGeom prst="rect">
            <a:avLst/>
          </a:prstGeom>
          <a:noFill/>
        </p:spPr>
        <p:txBody>
          <a:bodyPr wrap="none" rtlCol="0">
            <a:spAutoFit/>
          </a:bodyPr>
          <a:lstStyle/>
          <a:p>
            <a:pPr algn="ctr"/>
            <a:r>
              <a:rPr lang="zh-CN" altLang="zh-CN" sz="6600" dirty="0" smtClean="0">
                <a:solidFill>
                  <a:schemeClr val="bg2"/>
                </a:solidFill>
                <a:latin typeface="方正特雅宋_GBK" panose="02000000000000000000" pitchFamily="2" charset="-122"/>
                <a:ea typeface="方正特雅宋_GBK" panose="02000000000000000000" pitchFamily="2" charset="-122"/>
                <a:cs typeface="+mn-ea"/>
              </a:rPr>
              <a:t>党</a:t>
            </a:r>
            <a:r>
              <a:rPr lang="zh-CN" altLang="zh-CN" sz="6600" dirty="0">
                <a:solidFill>
                  <a:schemeClr val="bg2"/>
                </a:solidFill>
                <a:latin typeface="方正特雅宋_GBK" panose="02000000000000000000" pitchFamily="2" charset="-122"/>
                <a:ea typeface="方正特雅宋_GBK" panose="02000000000000000000" pitchFamily="2" charset="-122"/>
                <a:cs typeface="+mn-ea"/>
              </a:rPr>
              <a:t>的十八届六中全会</a:t>
            </a:r>
            <a:r>
              <a:rPr lang="zh-CN" altLang="zh-CN" sz="6600" dirty="0" smtClean="0">
                <a:solidFill>
                  <a:schemeClr val="bg2"/>
                </a:solidFill>
                <a:latin typeface="方正特雅宋_GBK" panose="02000000000000000000" pitchFamily="2" charset="-122"/>
                <a:ea typeface="方正特雅宋_GBK" panose="02000000000000000000" pitchFamily="2" charset="-122"/>
                <a:cs typeface="+mn-ea"/>
              </a:rPr>
              <a:t>主题</a:t>
            </a:r>
            <a:endParaRPr lang="zh-CN" altLang="en-US" sz="6600" dirty="0">
              <a:solidFill>
                <a:schemeClr val="bg2"/>
              </a:solidFill>
              <a:latin typeface="方正特雅宋_GBK" panose="02000000000000000000" pitchFamily="2" charset="-122"/>
              <a:ea typeface="方正特雅宋_GBK" panose="02000000000000000000" pitchFamily="2" charset="-122"/>
              <a:cs typeface="+mn-ea"/>
              <a:sym typeface="+mn-lt"/>
            </a:endParaRPr>
          </a:p>
        </p:txBody>
      </p:sp>
      <p:cxnSp>
        <p:nvCxnSpPr>
          <p:cNvPr id="29" name="直接连接符 28"/>
          <p:cNvCxnSpPr/>
          <p:nvPr/>
        </p:nvCxnSpPr>
        <p:spPr bwMode="auto">
          <a:xfrm flipH="1">
            <a:off x="1273845" y="4220694"/>
            <a:ext cx="9633988"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H="1">
            <a:off x="1273845" y="5517232"/>
            <a:ext cx="9721080" cy="0"/>
          </a:xfrm>
          <a:prstGeom prst="line">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 xmlns:p14="http://schemas.microsoft.com/office/powerpoint/2010/main" Requires="p14">
      <p:transition p14:dur="0" advTm="5487"/>
    </mc:Choice>
    <mc:Fallback>
      <p:transition advTm="548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a:spLocks noEditPoints="1"/>
          </p:cNvSpPr>
          <p:nvPr/>
        </p:nvSpPr>
        <p:spPr bwMode="auto">
          <a:xfrm>
            <a:off x="1849909" y="1343681"/>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2" name="矩形 1"/>
          <p:cNvSpPr/>
          <p:nvPr/>
        </p:nvSpPr>
        <p:spPr>
          <a:xfrm>
            <a:off x="1268808" y="3293077"/>
            <a:ext cx="2302159" cy="646331"/>
          </a:xfrm>
          <a:prstGeom prst="rect">
            <a:avLst/>
          </a:prstGeom>
        </p:spPr>
        <p:txBody>
          <a:bodyPr wrap="square">
            <a:spAutoFit/>
          </a:bodyPr>
          <a:lstStyle/>
          <a:p>
            <a:r>
              <a:rPr lang="zh-CN" altLang="en-US" b="1" dirty="0">
                <a:solidFill>
                  <a:srgbClr val="5A5A5A"/>
                </a:solidFill>
                <a:latin typeface="Arial"/>
                <a:ea typeface="微软雅黑"/>
                <a:cs typeface="+mn-ea"/>
                <a:sym typeface="+mn-lt"/>
              </a:rPr>
              <a:t>警惕组织行为权力主体的自我化、</a:t>
            </a:r>
            <a:r>
              <a:rPr lang="zh-CN" altLang="en-US" b="1" dirty="0" smtClean="0">
                <a:solidFill>
                  <a:srgbClr val="5A5A5A"/>
                </a:solidFill>
                <a:latin typeface="Arial"/>
                <a:ea typeface="微软雅黑"/>
                <a:cs typeface="+mn-ea"/>
                <a:sym typeface="+mn-lt"/>
              </a:rPr>
              <a:t>私利化</a:t>
            </a:r>
            <a:endParaRPr lang="zh-CN" altLang="en-US" b="1" dirty="0">
              <a:solidFill>
                <a:srgbClr val="5A5A5A"/>
              </a:solidFill>
              <a:latin typeface="Arial"/>
              <a:ea typeface="微软雅黑"/>
              <a:cs typeface="+mn-ea"/>
              <a:sym typeface="+mn-lt"/>
            </a:endParaRPr>
          </a:p>
        </p:txBody>
      </p:sp>
      <p:sp>
        <p:nvSpPr>
          <p:cNvPr id="3" name="文本框 2"/>
          <p:cNvSpPr txBox="1"/>
          <p:nvPr/>
        </p:nvSpPr>
        <p:spPr>
          <a:xfrm>
            <a:off x="1790165" y="2808965"/>
            <a:ext cx="1415772" cy="461665"/>
          </a:xfrm>
          <a:prstGeom prst="rect">
            <a:avLst/>
          </a:prstGeom>
          <a:noFill/>
        </p:spPr>
        <p:txBody>
          <a:bodyPr wrap="none" rtlCol="0">
            <a:spAutoFit/>
          </a:bodyPr>
          <a:lstStyle>
            <a:defPPr>
              <a:defRPr lang="zh-CN"/>
            </a:defPPr>
            <a:lvl1pPr>
              <a:defRPr sz="2400" b="1"/>
            </a:lvl1pPr>
          </a:lstStyle>
          <a:p>
            <a:r>
              <a:rPr lang="zh-CN" altLang="en-US" dirty="0" smtClean="0">
                <a:solidFill>
                  <a:srgbClr val="C00000"/>
                </a:solidFill>
                <a:latin typeface="Arial"/>
                <a:ea typeface="微软雅黑"/>
                <a:cs typeface="+mn-ea"/>
                <a:sym typeface="+mn-lt"/>
              </a:rPr>
              <a:t>组织角度</a:t>
            </a:r>
            <a:endParaRPr lang="zh-CN" altLang="en-US" dirty="0">
              <a:solidFill>
                <a:srgbClr val="C00000"/>
              </a:solidFill>
              <a:latin typeface="Arial"/>
              <a:ea typeface="微软雅黑"/>
              <a:cs typeface="+mn-ea"/>
              <a:sym typeface="+mn-lt"/>
            </a:endParaRPr>
          </a:p>
        </p:txBody>
      </p:sp>
      <p:sp>
        <p:nvSpPr>
          <p:cNvPr id="16" name="矩形 15"/>
          <p:cNvSpPr/>
          <p:nvPr/>
        </p:nvSpPr>
        <p:spPr>
          <a:xfrm>
            <a:off x="4010149" y="2233711"/>
            <a:ext cx="4294280" cy="461665"/>
          </a:xfrm>
          <a:prstGeom prst="rect">
            <a:avLst/>
          </a:prstGeom>
        </p:spPr>
        <p:txBody>
          <a:bodyPr wrap="square">
            <a:spAutoFit/>
          </a:bodyPr>
          <a:lstStyle/>
          <a:p>
            <a:pPr algn="ctr"/>
            <a:r>
              <a:rPr lang="zh-CN" altLang="en-US" sz="2400" b="1" dirty="0" smtClean="0">
                <a:solidFill>
                  <a:srgbClr val="C00000"/>
                </a:solidFill>
                <a:latin typeface="Arial"/>
                <a:ea typeface="微软雅黑"/>
                <a:cs typeface="+mn-ea"/>
                <a:sym typeface="+mn-lt"/>
              </a:rPr>
              <a:t>保持党同人民群众的血肉联系</a:t>
            </a:r>
            <a:endParaRPr lang="zh-CN" altLang="en-US" sz="2400" b="1" dirty="0">
              <a:solidFill>
                <a:srgbClr val="C00000"/>
              </a:solidFill>
              <a:latin typeface="Arial"/>
              <a:ea typeface="微软雅黑"/>
              <a:cs typeface="+mn-ea"/>
              <a:sym typeface="+mn-lt"/>
            </a:endParaRPr>
          </a:p>
        </p:txBody>
      </p:sp>
      <p:sp>
        <p:nvSpPr>
          <p:cNvPr id="18" name="Freeform 12"/>
          <p:cNvSpPr>
            <a:spLocks noEditPoints="1"/>
          </p:cNvSpPr>
          <p:nvPr/>
        </p:nvSpPr>
        <p:spPr bwMode="auto">
          <a:xfrm>
            <a:off x="9206052" y="1343681"/>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19" name="矩形 18"/>
          <p:cNvSpPr/>
          <p:nvPr/>
        </p:nvSpPr>
        <p:spPr>
          <a:xfrm>
            <a:off x="8667181" y="3202150"/>
            <a:ext cx="2302159" cy="923330"/>
          </a:xfrm>
          <a:prstGeom prst="rect">
            <a:avLst/>
          </a:prstGeom>
        </p:spPr>
        <p:txBody>
          <a:bodyPr wrap="square">
            <a:spAutoFit/>
          </a:bodyPr>
          <a:lstStyle/>
          <a:p>
            <a:pPr algn="ctr"/>
            <a:r>
              <a:rPr lang="zh-CN" altLang="zh-CN" b="1" dirty="0">
                <a:solidFill>
                  <a:srgbClr val="5A5A5A"/>
                </a:solidFill>
                <a:latin typeface="Arial"/>
                <a:ea typeface="微软雅黑"/>
                <a:cs typeface="+mn-ea"/>
              </a:rPr>
              <a:t>警惕我们个别的党员干部，特别是权力主体脱离人民群众</a:t>
            </a:r>
            <a:endParaRPr lang="zh-CN" altLang="en-US" b="1" dirty="0">
              <a:solidFill>
                <a:srgbClr val="5A5A5A"/>
              </a:solidFill>
              <a:latin typeface="Arial"/>
              <a:ea typeface="微软雅黑"/>
              <a:cs typeface="+mn-ea"/>
              <a:sym typeface="+mn-lt"/>
            </a:endParaRPr>
          </a:p>
        </p:txBody>
      </p:sp>
      <p:sp>
        <p:nvSpPr>
          <p:cNvPr id="20" name="文本框 19"/>
          <p:cNvSpPr txBox="1"/>
          <p:nvPr/>
        </p:nvSpPr>
        <p:spPr>
          <a:xfrm>
            <a:off x="8983344" y="2808965"/>
            <a:ext cx="1723549" cy="461665"/>
          </a:xfrm>
          <a:prstGeom prst="rect">
            <a:avLst/>
          </a:prstGeom>
          <a:noFill/>
        </p:spPr>
        <p:txBody>
          <a:bodyPr wrap="none" rtlCol="0">
            <a:spAutoFit/>
          </a:bodyPr>
          <a:lstStyle>
            <a:defPPr>
              <a:defRPr lang="zh-CN"/>
            </a:defPPr>
            <a:lvl1pPr>
              <a:defRPr sz="2400" b="1"/>
            </a:lvl1pPr>
          </a:lstStyle>
          <a:p>
            <a:r>
              <a:rPr lang="zh-CN" altLang="en-US" dirty="0" smtClean="0">
                <a:solidFill>
                  <a:srgbClr val="C00000"/>
                </a:solidFill>
                <a:latin typeface="Arial"/>
                <a:ea typeface="微软雅黑"/>
                <a:cs typeface="+mn-ea"/>
                <a:sym typeface="+mn-lt"/>
              </a:rPr>
              <a:t>与群众关系</a:t>
            </a:r>
            <a:endParaRPr lang="zh-CN" altLang="en-US" dirty="0">
              <a:solidFill>
                <a:srgbClr val="C00000"/>
              </a:solidFill>
              <a:latin typeface="Arial"/>
              <a:ea typeface="微软雅黑"/>
              <a:cs typeface="+mn-ea"/>
              <a:sym typeface="+mn-lt"/>
            </a:endParaRPr>
          </a:p>
        </p:txBody>
      </p:sp>
      <p:sp>
        <p:nvSpPr>
          <p:cNvPr id="7" name="矩形 6"/>
          <p:cNvSpPr/>
          <p:nvPr/>
        </p:nvSpPr>
        <p:spPr>
          <a:xfrm>
            <a:off x="1412824" y="4446052"/>
            <a:ext cx="9294069" cy="1791260"/>
          </a:xfrm>
          <a:prstGeom prst="rect">
            <a:avLst/>
          </a:prstGeom>
        </p:spPr>
        <p:txBody>
          <a:bodyPr wrap="square">
            <a:spAutoFit/>
          </a:bodyPr>
          <a:lstStyle/>
          <a:p>
            <a:pPr marL="285750" indent="-285750" algn="just" eaLnBrk="1">
              <a:buFont typeface="Wingdings" panose="05000000000000000000" pitchFamily="2" charset="2"/>
              <a:buChar char="l"/>
            </a:pPr>
            <a:r>
              <a:rPr lang="en-US" altLang="zh-CN" sz="2400" b="1" dirty="0" smtClean="0">
                <a:solidFill>
                  <a:srgbClr val="C00000"/>
                </a:solidFill>
                <a:latin typeface="Arial"/>
                <a:ea typeface="微软雅黑"/>
                <a:cs typeface="+mn-ea"/>
              </a:rPr>
              <a:t>《</a:t>
            </a:r>
            <a:r>
              <a:rPr lang="zh-CN" altLang="en-US" sz="2400" b="1" dirty="0" smtClean="0">
                <a:solidFill>
                  <a:srgbClr val="C00000"/>
                </a:solidFill>
                <a:latin typeface="Arial"/>
                <a:ea typeface="微软雅黑"/>
                <a:cs typeface="+mn-ea"/>
              </a:rPr>
              <a:t>关于新形势下党内政治生活的若干准则</a:t>
            </a:r>
            <a:r>
              <a:rPr lang="en-US" altLang="zh-CN" sz="2400" b="1" dirty="0" smtClean="0">
                <a:solidFill>
                  <a:srgbClr val="C00000"/>
                </a:solidFill>
                <a:latin typeface="Arial"/>
                <a:ea typeface="微软雅黑"/>
                <a:cs typeface="+mn-ea"/>
              </a:rPr>
              <a:t>》</a:t>
            </a:r>
            <a:endParaRPr lang="en-US" altLang="zh-CN" sz="2400" b="1" dirty="0">
              <a:solidFill>
                <a:srgbClr val="C00000"/>
              </a:solidFill>
              <a:latin typeface="Arial"/>
              <a:ea typeface="微软雅黑"/>
              <a:cs typeface="+mn-ea"/>
              <a:sym typeface="+mn-lt"/>
            </a:endParaRPr>
          </a:p>
          <a:p>
            <a:pPr marL="285750" indent="-285750" algn="just" eaLnBrk="1">
              <a:lnSpc>
                <a:spcPct val="120000"/>
              </a:lnSpc>
              <a:buFont typeface="Wingdings" panose="05000000000000000000" pitchFamily="2" charset="2"/>
              <a:buChar char="p"/>
            </a:pPr>
            <a:r>
              <a:rPr lang="zh-CN" altLang="en-US" dirty="0" smtClean="0">
                <a:solidFill>
                  <a:srgbClr val="404040"/>
                </a:solidFill>
                <a:latin typeface="Arial"/>
                <a:ea typeface="微软雅黑"/>
                <a:cs typeface="+mn-ea"/>
                <a:sym typeface="+mn-lt"/>
              </a:rPr>
              <a:t>领导干部</a:t>
            </a:r>
            <a:r>
              <a:rPr lang="zh-CN" altLang="en-US" dirty="0">
                <a:solidFill>
                  <a:srgbClr val="404040"/>
                </a:solidFill>
                <a:latin typeface="Arial"/>
                <a:ea typeface="微软雅黑"/>
                <a:cs typeface="+mn-ea"/>
                <a:sym typeface="+mn-lt"/>
              </a:rPr>
              <a:t>要自觉服从组织分工安排，任何人都不能向组织讨价还价、不服从组织安排。领导干部不准把分管工作、分管领域和地方当作“私人领地”，不准搞独断专行</a:t>
            </a:r>
            <a:r>
              <a:rPr lang="zh-CN" altLang="en-US" dirty="0" smtClean="0">
                <a:solidFill>
                  <a:srgbClr val="404040"/>
                </a:solidFill>
                <a:latin typeface="Arial"/>
                <a:ea typeface="微软雅黑"/>
                <a:cs typeface="+mn-ea"/>
                <a:sym typeface="+mn-lt"/>
              </a:rPr>
              <a:t>。</a:t>
            </a:r>
            <a:endParaRPr lang="en-US" altLang="zh-CN" dirty="0" smtClean="0">
              <a:solidFill>
                <a:srgbClr val="404040"/>
              </a:solidFill>
              <a:latin typeface="Arial"/>
              <a:ea typeface="微软雅黑"/>
              <a:cs typeface="+mn-ea"/>
              <a:sym typeface="+mn-lt"/>
            </a:endParaRPr>
          </a:p>
          <a:p>
            <a:pPr marL="285750" indent="-285750" algn="just" eaLnBrk="1">
              <a:lnSpc>
                <a:spcPct val="120000"/>
              </a:lnSpc>
              <a:buFont typeface="Wingdings" panose="05000000000000000000" pitchFamily="2" charset="2"/>
              <a:buChar char="p"/>
            </a:pPr>
            <a:r>
              <a:rPr lang="zh-CN" altLang="en-US" dirty="0">
                <a:solidFill>
                  <a:srgbClr val="404040"/>
                </a:solidFill>
                <a:latin typeface="Arial"/>
                <a:ea typeface="微软雅黑"/>
                <a:cs typeface="+mn-ea"/>
                <a:sym typeface="+mn-lt"/>
              </a:rPr>
              <a:t>领导干部不得干预曾经工作生活过的地方、曾经工作过的单位和不属于自己分管领域的干部选拔任用工作，有关地方和单位党组织要抵制这种违反党的组织原则的行为</a:t>
            </a:r>
            <a:r>
              <a:rPr lang="zh-CN" altLang="en-US" dirty="0" smtClean="0">
                <a:solidFill>
                  <a:srgbClr val="404040"/>
                </a:solidFill>
                <a:latin typeface="Arial"/>
                <a:ea typeface="微软雅黑"/>
                <a:cs typeface="+mn-ea"/>
                <a:sym typeface="+mn-lt"/>
              </a:rPr>
              <a:t>。</a:t>
            </a:r>
            <a:endParaRPr lang="zh-CN" altLang="en-US" dirty="0">
              <a:solidFill>
                <a:srgbClr val="404040"/>
              </a:solidFill>
              <a:latin typeface="Arial"/>
              <a:ea typeface="微软雅黑"/>
              <a:cs typeface="+mn-ea"/>
              <a:sym typeface="+mn-lt"/>
            </a:endParaRPr>
          </a:p>
        </p:txBody>
      </p:sp>
      <p:sp>
        <p:nvSpPr>
          <p:cNvPr id="14" name="KSO_Shape"/>
          <p:cNvSpPr/>
          <p:nvPr/>
        </p:nvSpPr>
        <p:spPr>
          <a:xfrm>
            <a:off x="4035276" y="2749411"/>
            <a:ext cx="4269153" cy="29104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TextBox 3"/>
          <p:cNvSpPr txBox="1"/>
          <p:nvPr/>
        </p:nvSpPr>
        <p:spPr>
          <a:xfrm>
            <a:off x="2065933" y="260648"/>
            <a:ext cx="691276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保持</a:t>
            </a:r>
            <a:r>
              <a:rPr lang="zh-CN" altLang="en-US" dirty="0">
                <a:sym typeface="+mn-lt"/>
              </a:rPr>
              <a:t>党的人民性，防止利益的自我</a:t>
            </a:r>
            <a:r>
              <a:rPr lang="zh-CN" altLang="en-US" dirty="0" smtClean="0">
                <a:sym typeface="+mn-lt"/>
              </a:rPr>
              <a:t>化</a:t>
            </a:r>
            <a:endParaRPr lang="zh-CN" altLang="en-US" dirty="0">
              <a:sym typeface="+mn-lt"/>
            </a:endParaRPr>
          </a:p>
        </p:txBody>
      </p:sp>
      <p:grpSp>
        <p:nvGrpSpPr>
          <p:cNvPr id="4" name="组合 26"/>
          <p:cNvGrpSpPr/>
          <p:nvPr/>
        </p:nvGrpSpPr>
        <p:grpSpPr>
          <a:xfrm>
            <a:off x="381758" y="313246"/>
            <a:ext cx="1491552" cy="479578"/>
            <a:chOff x="430365" y="153582"/>
            <a:chExt cx="1491552" cy="479578"/>
          </a:xfrm>
        </p:grpSpPr>
        <p:sp>
          <p:nvSpPr>
            <p:cNvPr id="28"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29"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3</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367021985"/>
      </p:ext>
    </p:extLst>
  </p:cSld>
  <p:clrMapOvr>
    <a:masterClrMapping/>
  </p:clrMapOvr>
  <p:transition spd="slow" advTm="845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childTnLst>
                          </p:cTn>
                        </p:par>
                        <p:par>
                          <p:cTn id="17" fill="hold">
                            <p:stCondLst>
                              <p:cond delay="8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3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by="(-#ppt_w*2)" calcmode="lin" valueType="num">
                                      <p:cBhvr rctx="PPT">
                                        <p:cTn id="24" dur="200" autoRev="1" fill="hold">
                                          <p:stCondLst>
                                            <p:cond delay="0"/>
                                          </p:stCondLst>
                                        </p:cTn>
                                        <p:tgtEl>
                                          <p:spTgt spid="16"/>
                                        </p:tgtEl>
                                        <p:attrNameLst>
                                          <p:attrName>ppt_w</p:attrName>
                                        </p:attrNameLst>
                                      </p:cBhvr>
                                    </p:anim>
                                    <p:anim by="(#ppt_w*0.50)" calcmode="lin" valueType="num">
                                      <p:cBhvr>
                                        <p:cTn id="25" dur="200" decel="50000" autoRev="1" fill="hold">
                                          <p:stCondLst>
                                            <p:cond delay="0"/>
                                          </p:stCondLst>
                                        </p:cTn>
                                        <p:tgtEl>
                                          <p:spTgt spid="16"/>
                                        </p:tgtEl>
                                        <p:attrNameLst>
                                          <p:attrName>ppt_x</p:attrName>
                                        </p:attrNameLst>
                                      </p:cBhvr>
                                    </p:anim>
                                    <p:anim from="(-#ppt_h/2)" to="(#ppt_y)" calcmode="lin" valueType="num">
                                      <p:cBhvr>
                                        <p:cTn id="26" dur="400" fill="hold">
                                          <p:stCondLst>
                                            <p:cond delay="0"/>
                                          </p:stCondLst>
                                        </p:cTn>
                                        <p:tgtEl>
                                          <p:spTgt spid="16"/>
                                        </p:tgtEl>
                                        <p:attrNameLst>
                                          <p:attrName>ppt_y</p:attrName>
                                        </p:attrNameLst>
                                      </p:cBhvr>
                                    </p:anim>
                                    <p:animRot by="21600000">
                                      <p:cBhvr>
                                        <p:cTn id="27" dur="400" fill="hold">
                                          <p:stCondLst>
                                            <p:cond delay="0"/>
                                          </p:stCondLst>
                                        </p:cTn>
                                        <p:tgtEl>
                                          <p:spTgt spid="16"/>
                                        </p:tgtEl>
                                        <p:attrNameLst>
                                          <p:attrName>r</p:attrName>
                                        </p:attrNameLst>
                                      </p:cBhvr>
                                    </p:animRot>
                                  </p:childTnLst>
                                </p:cTn>
                              </p:par>
                            </p:childTnLst>
                          </p:cTn>
                        </p:par>
                        <p:par>
                          <p:cTn id="28" fill="hold">
                            <p:stCondLst>
                              <p:cond delay="218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680"/>
                            </p:stCondLst>
                            <p:childTnLst>
                              <p:par>
                                <p:cTn id="35" presetID="3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300" fill="hold"/>
                                        <p:tgtEl>
                                          <p:spTgt spid="20"/>
                                        </p:tgtEl>
                                        <p:attrNameLst>
                                          <p:attrName>ppt_w</p:attrName>
                                        </p:attrNameLst>
                                      </p:cBhvr>
                                      <p:tavLst>
                                        <p:tav tm="0">
                                          <p:val>
                                            <p:fltVal val="0"/>
                                          </p:val>
                                        </p:tav>
                                        <p:tav tm="100000">
                                          <p:val>
                                            <p:strVal val="#ppt_w"/>
                                          </p:val>
                                        </p:tav>
                                      </p:tavLst>
                                    </p:anim>
                                    <p:anim calcmode="lin" valueType="num">
                                      <p:cBhvr>
                                        <p:cTn id="38" dur="300" fill="hold"/>
                                        <p:tgtEl>
                                          <p:spTgt spid="20"/>
                                        </p:tgtEl>
                                        <p:attrNameLst>
                                          <p:attrName>ppt_h</p:attrName>
                                        </p:attrNameLst>
                                      </p:cBhvr>
                                      <p:tavLst>
                                        <p:tav tm="0">
                                          <p:val>
                                            <p:fltVal val="0"/>
                                          </p:val>
                                        </p:tav>
                                        <p:tav tm="100000">
                                          <p:val>
                                            <p:strVal val="#ppt_h"/>
                                          </p:val>
                                        </p:tav>
                                      </p:tavLst>
                                    </p:anim>
                                    <p:anim calcmode="lin" valueType="num">
                                      <p:cBhvr>
                                        <p:cTn id="39" dur="300" fill="hold"/>
                                        <p:tgtEl>
                                          <p:spTgt spid="20"/>
                                        </p:tgtEl>
                                        <p:attrNameLst>
                                          <p:attrName>style.rotation</p:attrName>
                                        </p:attrNameLst>
                                      </p:cBhvr>
                                      <p:tavLst>
                                        <p:tav tm="0">
                                          <p:val>
                                            <p:fltVal val="90"/>
                                          </p:val>
                                        </p:tav>
                                        <p:tav tm="100000">
                                          <p:val>
                                            <p:fltVal val="0"/>
                                          </p:val>
                                        </p:tav>
                                      </p:tavLst>
                                    </p:anim>
                                    <p:animEffect transition="in" filter="fade">
                                      <p:cBhvr>
                                        <p:cTn id="40" dur="300"/>
                                        <p:tgtEl>
                                          <p:spTgt spid="20"/>
                                        </p:tgtEl>
                                      </p:cBhvr>
                                    </p:animEffect>
                                  </p:childTnLst>
                                </p:cTn>
                              </p:par>
                            </p:childTnLst>
                          </p:cTn>
                        </p:par>
                        <p:par>
                          <p:cTn id="41" fill="hold">
                            <p:stCondLst>
                              <p:cond delay="2980"/>
                            </p:stCondLst>
                            <p:childTnLst>
                              <p:par>
                                <p:cTn id="42" presetID="22" presetClass="entr" presetSubtype="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348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16" grpId="0"/>
      <p:bldP spid="18" grpId="0" animBg="1"/>
      <p:bldP spid="19" grpId="0"/>
      <p:bldP spid="2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2613047" y="1701815"/>
            <a:ext cx="8506996" cy="1722256"/>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3" name="矩形 2"/>
          <p:cNvSpPr/>
          <p:nvPr/>
        </p:nvSpPr>
        <p:spPr>
          <a:xfrm>
            <a:off x="2660615" y="1896558"/>
            <a:ext cx="8335765" cy="1422441"/>
          </a:xfrm>
          <a:prstGeom prst="rect">
            <a:avLst/>
          </a:prstGeom>
        </p:spPr>
        <p:txBody>
          <a:bodyPr wrap="square">
            <a:spAutoFit/>
          </a:bodyPr>
          <a:lstStyle/>
          <a:p>
            <a:pPr algn="just" eaLnBrk="1">
              <a:lnSpc>
                <a:spcPct val="150000"/>
              </a:lnSpc>
            </a:pPr>
            <a:r>
              <a:rPr lang="zh-CN" altLang="en-US" sz="2000" dirty="0">
                <a:solidFill>
                  <a:srgbClr val="404040"/>
                </a:solidFill>
                <a:latin typeface="Arial"/>
                <a:ea typeface="微软雅黑"/>
                <a:cs typeface="+mn-ea"/>
                <a:sym typeface="+mn-lt"/>
              </a:rPr>
              <a:t>全体党员、干部特别是高级干部必须拒腐蚀、永不沾，坚决同消极腐败现象作斗争，坚决抵制潜规则，自觉净化社交圈、生活圈、朋友圈，决不能把商品交换那一套搬到党内政治生活和工作中来。</a:t>
            </a:r>
          </a:p>
        </p:txBody>
      </p:sp>
      <p:sp>
        <p:nvSpPr>
          <p:cNvPr id="6" name="椭圆 5"/>
          <p:cNvSpPr/>
          <p:nvPr/>
        </p:nvSpPr>
        <p:spPr bwMode="auto">
          <a:xfrm>
            <a:off x="735847" y="1782750"/>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5" name="矩形 4"/>
          <p:cNvSpPr/>
          <p:nvPr/>
        </p:nvSpPr>
        <p:spPr>
          <a:xfrm>
            <a:off x="836927" y="2542515"/>
            <a:ext cx="1482889" cy="461665"/>
          </a:xfrm>
          <a:prstGeom prst="rect">
            <a:avLst/>
          </a:prstGeom>
        </p:spPr>
        <p:txBody>
          <a:bodyPr wrap="square">
            <a:spAutoFit/>
          </a:bodyPr>
          <a:lstStyle/>
          <a:p>
            <a:pPr algn="ctr"/>
            <a:r>
              <a:rPr lang="zh-CN" altLang="en-US" sz="2400" b="1" dirty="0">
                <a:solidFill>
                  <a:srgbClr val="FFFFFF"/>
                </a:solidFill>
                <a:latin typeface="Arial"/>
                <a:ea typeface="微软雅黑"/>
                <a:cs typeface="+mn-ea"/>
                <a:sym typeface="+mn-lt"/>
              </a:rPr>
              <a:t>潜规则</a:t>
            </a:r>
          </a:p>
        </p:txBody>
      </p:sp>
      <p:sp>
        <p:nvSpPr>
          <p:cNvPr id="10" name="Oval 10"/>
          <p:cNvSpPr>
            <a:spLocks noChangeArrowheads="1"/>
          </p:cNvSpPr>
          <p:nvPr/>
        </p:nvSpPr>
        <p:spPr bwMode="auto">
          <a:xfrm>
            <a:off x="665961" y="1921638"/>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1</a:t>
            </a:r>
            <a:endParaRPr lang="zh-CN" altLang="en-US" b="1" dirty="0">
              <a:solidFill>
                <a:srgbClr val="FFFFFF"/>
              </a:solidFill>
              <a:latin typeface="Arial"/>
              <a:ea typeface="微软雅黑"/>
              <a:cs typeface="+mn-ea"/>
              <a:sym typeface="+mn-lt"/>
            </a:endParaRPr>
          </a:p>
        </p:txBody>
      </p:sp>
      <p:sp>
        <p:nvSpPr>
          <p:cNvPr id="7" name="文本框 6"/>
          <p:cNvSpPr txBox="1"/>
          <p:nvPr/>
        </p:nvSpPr>
        <p:spPr>
          <a:xfrm>
            <a:off x="1280637" y="2204180"/>
            <a:ext cx="697627" cy="400110"/>
          </a:xfrm>
          <a:prstGeom prst="rect">
            <a:avLst/>
          </a:prstGeom>
          <a:noFill/>
        </p:spPr>
        <p:txBody>
          <a:bodyPr wrap="none" rtlCol="0">
            <a:spAutoFit/>
          </a:bodyPr>
          <a:lstStyle/>
          <a:p>
            <a:pPr algn="ctr"/>
            <a:r>
              <a:rPr lang="zh-CN" altLang="en-US" sz="2000" b="1" dirty="0">
                <a:solidFill>
                  <a:srgbClr val="FFFFFF"/>
                </a:solidFill>
                <a:latin typeface="Arial"/>
                <a:ea typeface="微软雅黑"/>
                <a:cs typeface="+mn-ea"/>
                <a:sym typeface="+mn-lt"/>
              </a:rPr>
              <a:t>抵制</a:t>
            </a:r>
          </a:p>
        </p:txBody>
      </p:sp>
      <p:sp>
        <p:nvSpPr>
          <p:cNvPr id="8" name="矩形 7"/>
          <p:cNvSpPr/>
          <p:nvPr/>
        </p:nvSpPr>
        <p:spPr>
          <a:xfrm>
            <a:off x="2569989" y="1484784"/>
            <a:ext cx="5353183" cy="400110"/>
          </a:xfrm>
          <a:prstGeom prst="rect">
            <a:avLst/>
          </a:prstGeom>
          <a:solidFill>
            <a:schemeClr val="tx1"/>
          </a:solidFill>
        </p:spPr>
        <p:txBody>
          <a:bodyPr wrap="square">
            <a:spAutoFit/>
          </a:bodyPr>
          <a:lstStyle/>
          <a:p>
            <a:r>
              <a:rPr lang="en-US" altLang="zh-CN" sz="2000" b="1" dirty="0" smtClean="0">
                <a:solidFill>
                  <a:srgbClr val="FFFFFF"/>
                </a:solidFill>
                <a:latin typeface="Arial"/>
                <a:ea typeface="微软雅黑"/>
                <a:cs typeface="+mn-ea"/>
                <a:sym typeface="+mn-lt"/>
              </a:rPr>
              <a:t>《</a:t>
            </a:r>
            <a:r>
              <a:rPr lang="zh-CN" altLang="en-US" sz="2000" b="1" dirty="0" smtClean="0">
                <a:solidFill>
                  <a:srgbClr val="FFFFFF"/>
                </a:solidFill>
                <a:latin typeface="Arial"/>
                <a:ea typeface="微软雅黑"/>
                <a:cs typeface="+mn-ea"/>
                <a:sym typeface="+mn-lt"/>
              </a:rPr>
              <a:t>关于新形势下党内政治生活的若干准则</a:t>
            </a:r>
            <a:r>
              <a:rPr lang="en-US" altLang="zh-CN" sz="2000" b="1" dirty="0" smtClean="0">
                <a:solidFill>
                  <a:srgbClr val="FFFFFF"/>
                </a:solidFill>
                <a:latin typeface="Arial"/>
                <a:ea typeface="微软雅黑"/>
                <a:cs typeface="+mn-ea"/>
                <a:sym typeface="+mn-lt"/>
              </a:rPr>
              <a:t>》</a:t>
            </a:r>
            <a:endParaRPr lang="zh-CN" altLang="en-US" sz="2000" b="1" dirty="0">
              <a:solidFill>
                <a:srgbClr val="FFFFFF"/>
              </a:solidFill>
              <a:latin typeface="Arial"/>
              <a:ea typeface="微软雅黑"/>
              <a:cs typeface="+mn-ea"/>
              <a:sym typeface="+mn-lt"/>
            </a:endParaRPr>
          </a:p>
        </p:txBody>
      </p:sp>
      <p:sp>
        <p:nvSpPr>
          <p:cNvPr id="9" name="矩形 8"/>
          <p:cNvSpPr/>
          <p:nvPr/>
        </p:nvSpPr>
        <p:spPr>
          <a:xfrm>
            <a:off x="2576146" y="3505371"/>
            <a:ext cx="8606235" cy="400110"/>
          </a:xfrm>
          <a:prstGeom prst="rect">
            <a:avLst/>
          </a:prstGeom>
        </p:spPr>
        <p:txBody>
          <a:bodyPr wrap="square">
            <a:spAutoFit/>
          </a:bodyPr>
          <a:lstStyle/>
          <a:p>
            <a:pPr algn="just" eaLnBrk="1"/>
            <a:r>
              <a:rPr lang="zh-CN" altLang="en-US" sz="2000" b="1" dirty="0">
                <a:solidFill>
                  <a:srgbClr val="C00000"/>
                </a:solidFill>
                <a:latin typeface="Arial"/>
                <a:ea typeface="微软雅黑"/>
                <a:cs typeface="+mn-ea"/>
                <a:sym typeface="+mn-lt"/>
              </a:rPr>
              <a:t>解读</a:t>
            </a:r>
            <a:r>
              <a:rPr lang="zh-CN" altLang="en-US" sz="2000" b="1" dirty="0" smtClean="0">
                <a:solidFill>
                  <a:srgbClr val="C00000"/>
                </a:solidFill>
                <a:latin typeface="Arial"/>
                <a:ea typeface="微软雅黑"/>
                <a:cs typeface="+mn-ea"/>
                <a:sym typeface="+mn-lt"/>
              </a:rPr>
              <a:t>：</a:t>
            </a:r>
            <a:r>
              <a:rPr lang="zh-CN" altLang="en-US" sz="2000" dirty="0">
                <a:solidFill>
                  <a:srgbClr val="404040"/>
                </a:solidFill>
                <a:latin typeface="Arial"/>
                <a:ea typeface="微软雅黑"/>
                <a:cs typeface="+mn-ea"/>
                <a:sym typeface="+mn-lt"/>
              </a:rPr>
              <a:t>要防止个别领导干部行为完全所谓的市场经济</a:t>
            </a:r>
            <a:r>
              <a:rPr lang="zh-CN" altLang="en-US" sz="2000" dirty="0" smtClean="0">
                <a:solidFill>
                  <a:srgbClr val="404040"/>
                </a:solidFill>
                <a:latin typeface="Arial"/>
                <a:ea typeface="微软雅黑"/>
                <a:cs typeface="+mn-ea"/>
                <a:sym typeface="+mn-lt"/>
              </a:rPr>
              <a:t>化。</a:t>
            </a:r>
            <a:endParaRPr lang="zh-CN" altLang="en-US" sz="2000" dirty="0">
              <a:solidFill>
                <a:srgbClr val="404040"/>
              </a:solidFill>
              <a:latin typeface="Arial"/>
              <a:ea typeface="微软雅黑"/>
              <a:cs typeface="+mn-ea"/>
              <a:sym typeface="+mn-lt"/>
            </a:endParaRPr>
          </a:p>
        </p:txBody>
      </p:sp>
      <p:sp>
        <p:nvSpPr>
          <p:cNvPr id="19" name="椭圆 18"/>
          <p:cNvSpPr/>
          <p:nvPr/>
        </p:nvSpPr>
        <p:spPr bwMode="auto">
          <a:xfrm>
            <a:off x="735172" y="4088506"/>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0" name="矩形 19"/>
          <p:cNvSpPr/>
          <p:nvPr/>
        </p:nvSpPr>
        <p:spPr>
          <a:xfrm>
            <a:off x="815874" y="4578519"/>
            <a:ext cx="1625801" cy="769441"/>
          </a:xfrm>
          <a:prstGeom prst="rect">
            <a:avLst/>
          </a:prstGeom>
        </p:spPr>
        <p:txBody>
          <a:bodyPr wrap="square">
            <a:spAutoFit/>
          </a:bodyPr>
          <a:lstStyle/>
          <a:p>
            <a:pPr algn="ctr"/>
            <a:r>
              <a:rPr lang="zh-CN" altLang="en-US" sz="2200" b="1" dirty="0" smtClean="0">
                <a:solidFill>
                  <a:srgbClr val="FFFFFF"/>
                </a:solidFill>
                <a:latin typeface="Arial"/>
                <a:ea typeface="微软雅黑"/>
                <a:cs typeface="+mn-ea"/>
                <a:sym typeface="+mn-lt"/>
              </a:rPr>
              <a:t>领导干部与民营企业</a:t>
            </a:r>
            <a:endParaRPr lang="zh-CN" altLang="en-US" sz="2200" b="1" dirty="0">
              <a:solidFill>
                <a:srgbClr val="FFFFFF"/>
              </a:solidFill>
              <a:latin typeface="Arial"/>
              <a:ea typeface="微软雅黑"/>
              <a:cs typeface="+mn-ea"/>
              <a:sym typeface="+mn-lt"/>
            </a:endParaRPr>
          </a:p>
        </p:txBody>
      </p:sp>
      <p:sp>
        <p:nvSpPr>
          <p:cNvPr id="21" name="Oval 10"/>
          <p:cNvSpPr>
            <a:spLocks noChangeArrowheads="1"/>
          </p:cNvSpPr>
          <p:nvPr/>
        </p:nvSpPr>
        <p:spPr bwMode="auto">
          <a:xfrm>
            <a:off x="665286" y="4227394"/>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r>
              <a:rPr lang="en-US" altLang="zh-CN" b="1" dirty="0">
                <a:solidFill>
                  <a:srgbClr val="FFFFFF"/>
                </a:solidFill>
                <a:latin typeface="Arial"/>
                <a:ea typeface="微软雅黑"/>
                <a:cs typeface="+mn-ea"/>
                <a:sym typeface="+mn-lt"/>
              </a:rPr>
              <a:t>2</a:t>
            </a:r>
            <a:endParaRPr lang="zh-CN" altLang="en-US" b="1" dirty="0">
              <a:solidFill>
                <a:srgbClr val="FFFFFF"/>
              </a:solidFill>
              <a:latin typeface="Arial"/>
              <a:ea typeface="微软雅黑"/>
              <a:cs typeface="+mn-ea"/>
              <a:sym typeface="+mn-lt"/>
            </a:endParaRPr>
          </a:p>
        </p:txBody>
      </p:sp>
      <p:sp>
        <p:nvSpPr>
          <p:cNvPr id="31" name="矩形 30"/>
          <p:cNvSpPr/>
          <p:nvPr/>
        </p:nvSpPr>
        <p:spPr>
          <a:xfrm>
            <a:off x="2666733" y="4525371"/>
            <a:ext cx="8606235" cy="923330"/>
          </a:xfrm>
          <a:prstGeom prst="rect">
            <a:avLst/>
          </a:prstGeom>
        </p:spPr>
        <p:txBody>
          <a:bodyPr wrap="square">
            <a:spAutoFit/>
          </a:bodyPr>
          <a:lstStyle/>
          <a:p>
            <a:pPr algn="just" eaLnBrk="1">
              <a:lnSpc>
                <a:spcPct val="150000"/>
              </a:lnSpc>
            </a:pPr>
            <a:r>
              <a:rPr lang="zh-CN" altLang="en-US" b="1" dirty="0" smtClean="0">
                <a:solidFill>
                  <a:srgbClr val="C00000"/>
                </a:solidFill>
                <a:latin typeface="Arial"/>
                <a:ea typeface="微软雅黑"/>
                <a:cs typeface="+mn-ea"/>
                <a:sym typeface="+mn-lt"/>
              </a:rPr>
              <a:t>一方面：</a:t>
            </a:r>
            <a:r>
              <a:rPr lang="zh-CN" altLang="en-US" b="1" dirty="0">
                <a:solidFill>
                  <a:srgbClr val="404040"/>
                </a:solidFill>
                <a:latin typeface="Arial"/>
                <a:ea typeface="微软雅黑"/>
                <a:cs typeface="+mn-ea"/>
                <a:sym typeface="+mn-lt"/>
              </a:rPr>
              <a:t>要支持民营企业发展，要亲商、富商、安商；</a:t>
            </a:r>
            <a:endParaRPr lang="en-US" altLang="zh-CN" b="1" dirty="0" smtClean="0">
              <a:solidFill>
                <a:srgbClr val="404040"/>
              </a:solidFill>
              <a:latin typeface="Arial"/>
              <a:ea typeface="微软雅黑"/>
              <a:cs typeface="+mn-ea"/>
              <a:sym typeface="+mn-lt"/>
            </a:endParaRPr>
          </a:p>
          <a:p>
            <a:pPr algn="just" eaLnBrk="1">
              <a:lnSpc>
                <a:spcPct val="150000"/>
              </a:lnSpc>
            </a:pPr>
            <a:r>
              <a:rPr lang="zh-CN" altLang="en-US" b="1" dirty="0" smtClean="0">
                <a:solidFill>
                  <a:srgbClr val="C00000"/>
                </a:solidFill>
                <a:latin typeface="Arial"/>
                <a:ea typeface="微软雅黑"/>
                <a:cs typeface="+mn-ea"/>
                <a:sym typeface="+mn-lt"/>
              </a:rPr>
              <a:t>另一方面：</a:t>
            </a:r>
            <a:r>
              <a:rPr lang="zh-CN" altLang="zh-CN" b="1" dirty="0" smtClean="0">
                <a:solidFill>
                  <a:srgbClr val="404040"/>
                </a:solidFill>
                <a:latin typeface="Arial"/>
                <a:ea typeface="微软雅黑"/>
                <a:cs typeface="+mn-ea"/>
              </a:rPr>
              <a:t>要有分寸，公私分明，君子之交淡如水</a:t>
            </a:r>
            <a:r>
              <a:rPr lang="zh-CN" altLang="en-US" b="1" dirty="0" smtClean="0">
                <a:solidFill>
                  <a:srgbClr val="404040"/>
                </a:solidFill>
                <a:latin typeface="Arial"/>
                <a:ea typeface="微软雅黑"/>
                <a:cs typeface="+mn-ea"/>
              </a:rPr>
              <a:t>。</a:t>
            </a:r>
            <a:endParaRPr lang="zh-CN" altLang="en-US" b="1" dirty="0">
              <a:solidFill>
                <a:srgbClr val="404040"/>
              </a:solidFill>
              <a:latin typeface="Arial"/>
              <a:ea typeface="微软雅黑"/>
              <a:cs typeface="+mn-ea"/>
              <a:sym typeface="+mn-lt"/>
            </a:endParaRPr>
          </a:p>
        </p:txBody>
      </p:sp>
      <p:sp>
        <p:nvSpPr>
          <p:cNvPr id="17" name="TextBox 3"/>
          <p:cNvSpPr txBox="1"/>
          <p:nvPr/>
        </p:nvSpPr>
        <p:spPr>
          <a:xfrm>
            <a:off x="2065933" y="260648"/>
            <a:ext cx="6912768"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ym typeface="+mn-lt"/>
              </a:rPr>
              <a:t>保持</a:t>
            </a:r>
            <a:r>
              <a:rPr lang="zh-CN" altLang="en-US" dirty="0">
                <a:sym typeface="+mn-lt"/>
              </a:rPr>
              <a:t>党的人民性，防止利益的自我</a:t>
            </a:r>
            <a:r>
              <a:rPr lang="zh-CN" altLang="en-US" dirty="0" smtClean="0">
                <a:sym typeface="+mn-lt"/>
              </a:rPr>
              <a:t>化</a:t>
            </a:r>
            <a:endParaRPr lang="zh-CN" altLang="en-US" dirty="0">
              <a:sym typeface="+mn-lt"/>
            </a:endParaRPr>
          </a:p>
        </p:txBody>
      </p:sp>
      <p:grpSp>
        <p:nvGrpSpPr>
          <p:cNvPr id="2" name="组合 17"/>
          <p:cNvGrpSpPr/>
          <p:nvPr/>
        </p:nvGrpSpPr>
        <p:grpSpPr>
          <a:xfrm>
            <a:off x="381758" y="313246"/>
            <a:ext cx="1491552" cy="479578"/>
            <a:chOff x="430365" y="153582"/>
            <a:chExt cx="1491552" cy="479578"/>
          </a:xfrm>
        </p:grpSpPr>
        <p:sp>
          <p:nvSpPr>
            <p:cNvPr id="22"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23"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3</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1637155499"/>
      </p:ext>
    </p:extLst>
  </p:cSld>
  <p:clrMapOvr>
    <a:masterClrMapping/>
  </p:clrMapOvr>
  <mc:AlternateContent xmlns:mc="http://schemas.openxmlformats.org/markup-compatibility/2006">
    <mc:Choice xmlns="" xmlns:p14="http://schemas.microsoft.com/office/powerpoint/2010/main" Requires="p14">
      <p:transition spd="slow" advTm="8038">
        <p14:prism/>
      </p:transition>
    </mc:Choice>
    <mc:Fallback>
      <p:transition spd="slow" advTm="80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1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1600"/>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400" fill="hold"/>
                                        <p:tgtEl>
                                          <p:spTgt spid="8"/>
                                        </p:tgtEl>
                                        <p:attrNameLst>
                                          <p:attrName>ppt_w</p:attrName>
                                        </p:attrNameLst>
                                      </p:cBhvr>
                                      <p:tavLst>
                                        <p:tav tm="0">
                                          <p:val>
                                            <p:fltVal val="0"/>
                                          </p:val>
                                        </p:tav>
                                        <p:tav tm="100000">
                                          <p:val>
                                            <p:strVal val="#ppt_w"/>
                                          </p:val>
                                        </p:tav>
                                      </p:tavLst>
                                    </p:anim>
                                    <p:anim calcmode="lin" valueType="num">
                                      <p:cBhvr>
                                        <p:cTn id="34" dur="400" fill="hold"/>
                                        <p:tgtEl>
                                          <p:spTgt spid="8"/>
                                        </p:tgtEl>
                                        <p:attrNameLst>
                                          <p:attrName>ppt_h</p:attrName>
                                        </p:attrNameLst>
                                      </p:cBhvr>
                                      <p:tavLst>
                                        <p:tav tm="0">
                                          <p:val>
                                            <p:fltVal val="0"/>
                                          </p:val>
                                        </p:tav>
                                        <p:tav tm="100000">
                                          <p:val>
                                            <p:strVal val="#ppt_h"/>
                                          </p:val>
                                        </p:tav>
                                      </p:tavLst>
                                    </p:anim>
                                    <p:anim calcmode="lin" valueType="num">
                                      <p:cBhvr>
                                        <p:cTn id="35" dur="400" fill="hold"/>
                                        <p:tgtEl>
                                          <p:spTgt spid="8"/>
                                        </p:tgtEl>
                                        <p:attrNameLst>
                                          <p:attrName>style.rotation</p:attrName>
                                        </p:attrNameLst>
                                      </p:cBhvr>
                                      <p:tavLst>
                                        <p:tav tm="0">
                                          <p:val>
                                            <p:fltVal val="90"/>
                                          </p:val>
                                        </p:tav>
                                        <p:tav tm="100000">
                                          <p:val>
                                            <p:fltVal val="0"/>
                                          </p:val>
                                        </p:tav>
                                      </p:tavLst>
                                    </p:anim>
                                    <p:animEffect transition="in" filter="fade">
                                      <p:cBhvr>
                                        <p:cTn id="36" dur="400"/>
                                        <p:tgtEl>
                                          <p:spTgt spid="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par>
                          <p:cTn id="61" fill="hold">
                            <p:stCondLst>
                              <p:cond delay="3500"/>
                            </p:stCondLst>
                            <p:childTnLst>
                              <p:par>
                                <p:cTn id="62" presetID="42"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strVal val="#ppt_x"/>
                                          </p:val>
                                        </p:tav>
                                        <p:tav tm="100000">
                                          <p:val>
                                            <p:strVal val="#ppt_x"/>
                                          </p:val>
                                        </p:tav>
                                      </p:tavLst>
                                    </p:anim>
                                    <p:anim calcmode="lin" valueType="num">
                                      <p:cBhvr>
                                        <p:cTn id="6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6" grpId="0" animBg="1"/>
      <p:bldP spid="5" grpId="0"/>
      <p:bldP spid="10" grpId="0" animBg="1"/>
      <p:bldP spid="7" grpId="0"/>
      <p:bldP spid="8" grpId="0" animBg="1"/>
      <p:bldP spid="9" grpId="0"/>
      <p:bldP spid="19" grpId="0" animBg="1"/>
      <p:bldP spid="20" grpId="0"/>
      <p:bldP spid="21" grpId="0"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10"/>
          <p:cNvSpPr>
            <a:spLocks noChangeArrowheads="1"/>
          </p:cNvSpPr>
          <p:nvPr/>
        </p:nvSpPr>
        <p:spPr bwMode="auto">
          <a:xfrm>
            <a:off x="1273846" y="1820453"/>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1</a:t>
            </a:r>
            <a:endParaRPr lang="zh-CN" altLang="en-US" b="1" dirty="0">
              <a:solidFill>
                <a:srgbClr val="FFFFFF"/>
              </a:solidFill>
              <a:latin typeface="Arial"/>
              <a:ea typeface="微软雅黑"/>
              <a:cs typeface="+mn-ea"/>
              <a:sym typeface="+mn-lt"/>
            </a:endParaRPr>
          </a:p>
        </p:txBody>
      </p:sp>
      <p:sp>
        <p:nvSpPr>
          <p:cNvPr id="9" name="矩形 8"/>
          <p:cNvSpPr/>
          <p:nvPr/>
        </p:nvSpPr>
        <p:spPr>
          <a:xfrm>
            <a:off x="1870730" y="1848309"/>
            <a:ext cx="8606235" cy="400110"/>
          </a:xfrm>
          <a:prstGeom prst="rect">
            <a:avLst/>
          </a:prstGeom>
        </p:spPr>
        <p:txBody>
          <a:bodyPr wrap="square">
            <a:spAutoFit/>
          </a:bodyPr>
          <a:lstStyle/>
          <a:p>
            <a:pPr algn="just" eaLnBrk="1"/>
            <a:r>
              <a:rPr lang="zh-CN" altLang="en-US" sz="2000" b="1" dirty="0">
                <a:solidFill>
                  <a:srgbClr val="5A5A5A">
                    <a:lumMod val="50000"/>
                  </a:srgbClr>
                </a:solidFill>
                <a:latin typeface="Arial"/>
                <a:ea typeface="微软雅黑"/>
                <a:cs typeface="+mn-ea"/>
                <a:sym typeface="+mn-lt"/>
              </a:rPr>
              <a:t>坚持基本路线，以伟大工程推动伟大</a:t>
            </a:r>
            <a:r>
              <a:rPr lang="zh-CN" altLang="en-US" sz="2000" b="1" dirty="0" smtClean="0">
                <a:solidFill>
                  <a:srgbClr val="5A5A5A">
                    <a:lumMod val="50000"/>
                  </a:srgbClr>
                </a:solidFill>
                <a:latin typeface="Arial"/>
                <a:ea typeface="微软雅黑"/>
                <a:cs typeface="+mn-ea"/>
                <a:sym typeface="+mn-lt"/>
              </a:rPr>
              <a:t>事业。</a:t>
            </a:r>
            <a:endParaRPr lang="zh-CN" altLang="en-US" sz="2000" dirty="0">
              <a:solidFill>
                <a:srgbClr val="5A5A5A">
                  <a:lumMod val="50000"/>
                </a:srgbClr>
              </a:solidFill>
              <a:latin typeface="Arial"/>
              <a:ea typeface="微软雅黑"/>
              <a:cs typeface="+mn-ea"/>
              <a:sym typeface="+mn-lt"/>
            </a:endParaRPr>
          </a:p>
        </p:txBody>
      </p:sp>
      <p:sp>
        <p:nvSpPr>
          <p:cNvPr id="21" name="Oval 10"/>
          <p:cNvSpPr>
            <a:spLocks noChangeArrowheads="1"/>
          </p:cNvSpPr>
          <p:nvPr/>
        </p:nvSpPr>
        <p:spPr bwMode="auto">
          <a:xfrm>
            <a:off x="1273845" y="2557370"/>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r>
              <a:rPr lang="en-US" altLang="zh-CN" b="1" dirty="0">
                <a:solidFill>
                  <a:srgbClr val="FFFFFF"/>
                </a:solidFill>
                <a:latin typeface="Arial"/>
                <a:ea typeface="微软雅黑"/>
                <a:cs typeface="+mn-ea"/>
                <a:sym typeface="+mn-lt"/>
              </a:rPr>
              <a:t>2</a:t>
            </a:r>
            <a:endParaRPr lang="zh-CN" altLang="en-US" b="1" dirty="0">
              <a:solidFill>
                <a:srgbClr val="FFFFFF"/>
              </a:solidFill>
              <a:latin typeface="Arial"/>
              <a:ea typeface="微软雅黑"/>
              <a:cs typeface="+mn-ea"/>
              <a:sym typeface="+mn-lt"/>
            </a:endParaRPr>
          </a:p>
        </p:txBody>
      </p:sp>
      <p:sp>
        <p:nvSpPr>
          <p:cNvPr id="31" name="矩形 30"/>
          <p:cNvSpPr/>
          <p:nvPr/>
        </p:nvSpPr>
        <p:spPr>
          <a:xfrm>
            <a:off x="1870730" y="2361657"/>
            <a:ext cx="5379642" cy="1015663"/>
          </a:xfrm>
          <a:prstGeom prst="rect">
            <a:avLst/>
          </a:prstGeom>
        </p:spPr>
        <p:txBody>
          <a:bodyPr wrap="square">
            <a:spAutoFit/>
          </a:bodyPr>
          <a:lstStyle/>
          <a:p>
            <a:pPr algn="just" eaLnBrk="1">
              <a:lnSpc>
                <a:spcPct val="150000"/>
              </a:lnSpc>
            </a:pPr>
            <a:r>
              <a:rPr lang="zh-CN" altLang="en-US" sz="2000" b="1" dirty="0">
                <a:solidFill>
                  <a:srgbClr val="5A5A5A">
                    <a:lumMod val="50000"/>
                  </a:srgbClr>
                </a:solidFill>
                <a:latin typeface="Arial"/>
                <a:ea typeface="微软雅黑"/>
                <a:cs typeface="+mn-ea"/>
                <a:sym typeface="+mn-lt"/>
              </a:rPr>
              <a:t>党的外部功能就是坚持以基本路线为骨架的中国道路，实现中国特色社会主义伟大</a:t>
            </a:r>
            <a:r>
              <a:rPr lang="zh-CN" altLang="en-US" sz="2000" b="1" dirty="0" smtClean="0">
                <a:solidFill>
                  <a:srgbClr val="5A5A5A">
                    <a:lumMod val="50000"/>
                  </a:srgbClr>
                </a:solidFill>
                <a:latin typeface="Arial"/>
                <a:ea typeface="微软雅黑"/>
                <a:cs typeface="+mn-ea"/>
                <a:sym typeface="+mn-lt"/>
              </a:rPr>
              <a:t>事业。</a:t>
            </a:r>
            <a:endParaRPr lang="zh-CN" altLang="en-US" sz="2000" b="1" dirty="0">
              <a:solidFill>
                <a:srgbClr val="5A5A5A">
                  <a:lumMod val="50000"/>
                </a:srgbClr>
              </a:solidFill>
              <a:latin typeface="Arial"/>
              <a:ea typeface="微软雅黑"/>
              <a:cs typeface="+mn-ea"/>
              <a:sym typeface="+mn-lt"/>
            </a:endParaRPr>
          </a:p>
        </p:txBody>
      </p:sp>
      <p:sp>
        <p:nvSpPr>
          <p:cNvPr id="17" name="矩形 16"/>
          <p:cNvSpPr/>
          <p:nvPr/>
        </p:nvSpPr>
        <p:spPr bwMode="auto">
          <a:xfrm>
            <a:off x="1857800" y="4145605"/>
            <a:ext cx="1509060"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18" name="矩形 17"/>
          <p:cNvSpPr/>
          <p:nvPr/>
        </p:nvSpPr>
        <p:spPr>
          <a:xfrm>
            <a:off x="1651313" y="4388605"/>
            <a:ext cx="1922034" cy="707886"/>
          </a:xfrm>
          <a:prstGeom prst="rect">
            <a:avLst/>
          </a:prstGeom>
        </p:spPr>
        <p:txBody>
          <a:bodyPr wrap="square">
            <a:spAutoFit/>
          </a:bodyPr>
          <a:lstStyle/>
          <a:p>
            <a:pPr algn="ctr" eaLnBrk="1"/>
            <a:r>
              <a:rPr lang="zh-CN" altLang="en-US" sz="2000" b="1" dirty="0" smtClean="0">
                <a:solidFill>
                  <a:srgbClr val="404040"/>
                </a:solidFill>
                <a:latin typeface="Arial"/>
                <a:ea typeface="微软雅黑"/>
                <a:cs typeface="+mn-ea"/>
                <a:sym typeface="+mn-lt"/>
              </a:rPr>
              <a:t>一</a:t>
            </a:r>
            <a:r>
              <a:rPr lang="zh-CN" altLang="en-US" sz="2000" b="1" dirty="0">
                <a:solidFill>
                  <a:srgbClr val="404040"/>
                </a:solidFill>
                <a:latin typeface="Arial"/>
                <a:ea typeface="微软雅黑"/>
                <a:cs typeface="+mn-ea"/>
                <a:sym typeface="+mn-lt"/>
              </a:rPr>
              <a:t>个中心 </a:t>
            </a:r>
            <a:endParaRPr lang="en-US" altLang="zh-CN" sz="2000" b="1" dirty="0" smtClean="0">
              <a:solidFill>
                <a:srgbClr val="404040"/>
              </a:solidFill>
              <a:latin typeface="Arial"/>
              <a:ea typeface="微软雅黑"/>
              <a:cs typeface="+mn-ea"/>
              <a:sym typeface="+mn-lt"/>
            </a:endParaRPr>
          </a:p>
          <a:p>
            <a:pPr algn="ctr" eaLnBrk="1"/>
            <a:r>
              <a:rPr lang="zh-CN" altLang="en-US" sz="2000" b="1" dirty="0" smtClean="0">
                <a:solidFill>
                  <a:srgbClr val="404040"/>
                </a:solidFill>
                <a:latin typeface="Arial"/>
                <a:ea typeface="微软雅黑"/>
                <a:cs typeface="+mn-ea"/>
                <a:sym typeface="+mn-lt"/>
              </a:rPr>
              <a:t>两</a:t>
            </a:r>
            <a:r>
              <a:rPr lang="zh-CN" altLang="en-US" sz="2000" b="1" dirty="0">
                <a:solidFill>
                  <a:srgbClr val="404040"/>
                </a:solidFill>
                <a:latin typeface="Arial"/>
                <a:ea typeface="微软雅黑"/>
                <a:cs typeface="+mn-ea"/>
                <a:sym typeface="+mn-lt"/>
              </a:rPr>
              <a:t>个</a:t>
            </a:r>
            <a:r>
              <a:rPr lang="zh-CN" altLang="en-US" sz="2000" b="1" dirty="0" smtClean="0">
                <a:solidFill>
                  <a:srgbClr val="404040"/>
                </a:solidFill>
                <a:latin typeface="Arial"/>
                <a:ea typeface="微软雅黑"/>
                <a:cs typeface="+mn-ea"/>
                <a:sym typeface="+mn-lt"/>
              </a:rPr>
              <a:t>基本点</a:t>
            </a:r>
            <a:endParaRPr lang="zh-CN" altLang="en-US" sz="2000" b="1" dirty="0">
              <a:solidFill>
                <a:srgbClr val="404040"/>
              </a:solidFill>
              <a:latin typeface="Arial"/>
              <a:ea typeface="微软雅黑"/>
              <a:cs typeface="+mn-ea"/>
              <a:sym typeface="+mn-lt"/>
            </a:endParaRPr>
          </a:p>
        </p:txBody>
      </p:sp>
      <p:sp>
        <p:nvSpPr>
          <p:cNvPr id="22" name="椭圆 21"/>
          <p:cNvSpPr>
            <a:spLocks noChangeAspect="1"/>
          </p:cNvSpPr>
          <p:nvPr/>
        </p:nvSpPr>
        <p:spPr bwMode="auto">
          <a:xfrm>
            <a:off x="1724243" y="3833752"/>
            <a:ext cx="493118" cy="507246"/>
          </a:xfrm>
          <a:prstGeom prst="ellipse">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23" name="矩形 22"/>
          <p:cNvSpPr/>
          <p:nvPr/>
        </p:nvSpPr>
        <p:spPr bwMode="auto">
          <a:xfrm>
            <a:off x="3737401" y="4145605"/>
            <a:ext cx="1509060"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4" name="椭圆 23"/>
          <p:cNvSpPr>
            <a:spLocks noChangeAspect="1"/>
          </p:cNvSpPr>
          <p:nvPr/>
        </p:nvSpPr>
        <p:spPr bwMode="auto">
          <a:xfrm>
            <a:off x="3490842" y="3833752"/>
            <a:ext cx="493118" cy="507246"/>
          </a:xfrm>
          <a:prstGeom prst="ellipse">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26" name="矩形 25"/>
          <p:cNvSpPr/>
          <p:nvPr/>
        </p:nvSpPr>
        <p:spPr bwMode="auto">
          <a:xfrm>
            <a:off x="5606242" y="4145605"/>
            <a:ext cx="2107374" cy="1155603"/>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7" name="椭圆 26"/>
          <p:cNvSpPr>
            <a:spLocks noChangeAspect="1"/>
          </p:cNvSpPr>
          <p:nvPr/>
        </p:nvSpPr>
        <p:spPr bwMode="auto">
          <a:xfrm>
            <a:off x="5359683" y="3833752"/>
            <a:ext cx="493118" cy="507246"/>
          </a:xfrm>
          <a:prstGeom prst="ellipse">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rgbClr val="FFFFFF"/>
              </a:solidFill>
              <a:latin typeface="Arial"/>
              <a:ea typeface="微软雅黑"/>
              <a:cs typeface="+mn-ea"/>
              <a:sym typeface="+mn-lt"/>
            </a:endParaRPr>
          </a:p>
        </p:txBody>
      </p:sp>
      <p:sp>
        <p:nvSpPr>
          <p:cNvPr id="34" name="矩形 33"/>
          <p:cNvSpPr/>
          <p:nvPr/>
        </p:nvSpPr>
        <p:spPr>
          <a:xfrm>
            <a:off x="3819906" y="4429320"/>
            <a:ext cx="1325013" cy="707886"/>
          </a:xfrm>
          <a:prstGeom prst="rect">
            <a:avLst/>
          </a:prstGeom>
        </p:spPr>
        <p:txBody>
          <a:bodyPr wrap="square">
            <a:spAutoFit/>
          </a:bodyPr>
          <a:lstStyle/>
          <a:p>
            <a:pPr algn="ctr" eaLnBrk="1"/>
            <a:r>
              <a:rPr lang="zh-CN" altLang="en-US" sz="2000" b="1" dirty="0" smtClean="0">
                <a:solidFill>
                  <a:srgbClr val="404040"/>
                </a:solidFill>
                <a:latin typeface="Arial"/>
                <a:ea typeface="微软雅黑"/>
                <a:cs typeface="+mn-ea"/>
                <a:sym typeface="+mn-lt"/>
              </a:rPr>
              <a:t>改革开放</a:t>
            </a:r>
            <a:endParaRPr lang="en-US" altLang="zh-CN" sz="2000" b="1" dirty="0" smtClean="0">
              <a:solidFill>
                <a:srgbClr val="404040"/>
              </a:solidFill>
              <a:latin typeface="Arial"/>
              <a:ea typeface="微软雅黑"/>
              <a:cs typeface="+mn-ea"/>
              <a:sym typeface="+mn-lt"/>
            </a:endParaRPr>
          </a:p>
          <a:p>
            <a:pPr algn="ctr" eaLnBrk="1"/>
            <a:r>
              <a:rPr lang="zh-CN" altLang="en-US" sz="2000" b="1" dirty="0" smtClean="0">
                <a:solidFill>
                  <a:srgbClr val="404040"/>
                </a:solidFill>
                <a:latin typeface="Arial"/>
                <a:ea typeface="微软雅黑"/>
                <a:cs typeface="+mn-ea"/>
                <a:sym typeface="+mn-lt"/>
              </a:rPr>
              <a:t>（动力）</a:t>
            </a:r>
            <a:endParaRPr lang="zh-CN" altLang="en-US" sz="2000" b="1" dirty="0">
              <a:solidFill>
                <a:srgbClr val="404040"/>
              </a:solidFill>
              <a:latin typeface="Arial"/>
              <a:ea typeface="微软雅黑"/>
              <a:cs typeface="+mn-ea"/>
              <a:sym typeface="+mn-lt"/>
            </a:endParaRPr>
          </a:p>
        </p:txBody>
      </p:sp>
      <p:sp>
        <p:nvSpPr>
          <p:cNvPr id="35" name="矩形 34"/>
          <p:cNvSpPr/>
          <p:nvPr/>
        </p:nvSpPr>
        <p:spPr>
          <a:xfrm>
            <a:off x="5733780" y="4429320"/>
            <a:ext cx="1764705" cy="707886"/>
          </a:xfrm>
          <a:prstGeom prst="rect">
            <a:avLst/>
          </a:prstGeom>
        </p:spPr>
        <p:txBody>
          <a:bodyPr wrap="square">
            <a:spAutoFit/>
          </a:bodyPr>
          <a:lstStyle/>
          <a:p>
            <a:pPr algn="ctr" eaLnBrk="1"/>
            <a:r>
              <a:rPr lang="zh-CN" altLang="en-US" sz="2000" b="1" dirty="0" smtClean="0">
                <a:solidFill>
                  <a:srgbClr val="404040"/>
                </a:solidFill>
                <a:latin typeface="Arial"/>
                <a:ea typeface="微软雅黑"/>
                <a:cs typeface="+mn-ea"/>
                <a:sym typeface="+mn-lt"/>
              </a:rPr>
              <a:t>四项基本原则</a:t>
            </a:r>
            <a:endParaRPr lang="en-US" altLang="zh-CN" sz="2000" b="1" dirty="0" smtClean="0">
              <a:solidFill>
                <a:srgbClr val="404040"/>
              </a:solidFill>
              <a:latin typeface="Arial"/>
              <a:ea typeface="微软雅黑"/>
              <a:cs typeface="+mn-ea"/>
              <a:sym typeface="+mn-lt"/>
            </a:endParaRPr>
          </a:p>
          <a:p>
            <a:pPr algn="ctr" eaLnBrk="1"/>
            <a:r>
              <a:rPr lang="zh-CN" altLang="en-US" sz="2000" b="1" dirty="0" smtClean="0">
                <a:solidFill>
                  <a:srgbClr val="404040"/>
                </a:solidFill>
                <a:latin typeface="Arial"/>
                <a:ea typeface="微软雅黑"/>
                <a:cs typeface="+mn-ea"/>
                <a:sym typeface="+mn-lt"/>
              </a:rPr>
              <a:t>（保障）</a:t>
            </a:r>
            <a:endParaRPr lang="zh-CN" altLang="en-US" sz="2000" b="1" dirty="0">
              <a:solidFill>
                <a:srgbClr val="404040"/>
              </a:solidFill>
              <a:latin typeface="Arial"/>
              <a:ea typeface="微软雅黑"/>
              <a:cs typeface="+mn-ea"/>
              <a:sym typeface="+mn-lt"/>
            </a:endParaRP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93684" y="1713580"/>
            <a:ext cx="2753822" cy="2373795"/>
          </a:xfrm>
          <a:prstGeom prst="round2DiagRect">
            <a:avLst>
              <a:gd name="adj1" fmla="val 16667"/>
              <a:gd name="adj2" fmla="val 19548"/>
            </a:avLst>
          </a:prstGeom>
          <a:ln w="88900" cap="sq">
            <a:solidFill>
              <a:srgbClr val="FFFFFF"/>
            </a:solidFill>
            <a:miter lim="800000"/>
          </a:ln>
          <a:effectLst>
            <a:outerShdw blurRad="254000" algn="tl" rotWithShape="0">
              <a:srgbClr val="000000">
                <a:alpha val="43000"/>
              </a:srgbClr>
            </a:outerShdw>
          </a:effectLst>
        </p:spPr>
      </p:pic>
      <p:sp>
        <p:nvSpPr>
          <p:cNvPr id="19"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3" name="组合 19"/>
          <p:cNvGrpSpPr/>
          <p:nvPr/>
        </p:nvGrpSpPr>
        <p:grpSpPr>
          <a:xfrm>
            <a:off x="381758" y="313246"/>
            <a:ext cx="1491552" cy="479578"/>
            <a:chOff x="430365" y="153582"/>
            <a:chExt cx="1491552" cy="479578"/>
          </a:xfrm>
        </p:grpSpPr>
        <p:sp>
          <p:nvSpPr>
            <p:cNvPr id="28"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2"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192663242"/>
      </p:ext>
    </p:extLst>
  </p:cSld>
  <p:clrMapOvr>
    <a:masterClrMapping/>
  </p:clrMapOvr>
  <mc:AlternateContent xmlns:mc="http://schemas.openxmlformats.org/markup-compatibility/2006">
    <mc:Choice xmlns="" xmlns:p14="http://schemas.microsoft.com/office/powerpoint/2010/main" Requires="p14">
      <p:transition spd="slow" advTm="8038">
        <p14:prism/>
      </p:transition>
    </mc:Choice>
    <mc:Fallback>
      <p:transition spd="slow" advTm="80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Scale>
                                      <p:cBhvr>
                                        <p:cTn id="3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
                                        </p:tgtEl>
                                        <p:attrNameLst>
                                          <p:attrName>ppt_x</p:attrName>
                                          <p:attrName>ppt_y</p:attrName>
                                        </p:attrNameLst>
                                      </p:cBhvr>
                                    </p:animMotion>
                                    <p:animEffect transition="in" filter="fade">
                                      <p:cBhvr>
                                        <p:cTn id="33" dur="1000"/>
                                        <p:tgtEl>
                                          <p:spTgt spid="22"/>
                                        </p:tgtEl>
                                      </p:cBhvr>
                                    </p:animEffect>
                                  </p:childTnLst>
                                </p:cTn>
                              </p:par>
                              <p:par>
                                <p:cTn id="34" presetID="52" presetClass="entr" presetSubtype="0" fill="hold" grpId="0" nodeType="withEffect">
                                  <p:stCondLst>
                                    <p:cond delay="100"/>
                                  </p:stCondLst>
                                  <p:childTnLst>
                                    <p:set>
                                      <p:cBhvr>
                                        <p:cTn id="35" dur="1" fill="hold">
                                          <p:stCondLst>
                                            <p:cond delay="0"/>
                                          </p:stCondLst>
                                        </p:cTn>
                                        <p:tgtEl>
                                          <p:spTgt spid="24"/>
                                        </p:tgtEl>
                                        <p:attrNameLst>
                                          <p:attrName>style.visibility</p:attrName>
                                        </p:attrNameLst>
                                      </p:cBhvr>
                                      <p:to>
                                        <p:strVal val="visible"/>
                                      </p:to>
                                    </p:set>
                                    <p:animScale>
                                      <p:cBhvr>
                                        <p:cTn id="3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4"/>
                                        </p:tgtEl>
                                        <p:attrNameLst>
                                          <p:attrName>ppt_x</p:attrName>
                                          <p:attrName>ppt_y</p:attrName>
                                        </p:attrNameLst>
                                      </p:cBhvr>
                                    </p:animMotion>
                                    <p:animEffect transition="in" filter="fade">
                                      <p:cBhvr>
                                        <p:cTn id="38" dur="1000"/>
                                        <p:tgtEl>
                                          <p:spTgt spid="24"/>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27"/>
                                        </p:tgtEl>
                                        <p:attrNameLst>
                                          <p:attrName>style.visibility</p:attrName>
                                        </p:attrNameLst>
                                      </p:cBhvr>
                                      <p:to>
                                        <p:strVal val="visible"/>
                                      </p:to>
                                    </p:set>
                                    <p:animScale>
                                      <p:cBhvr>
                                        <p:cTn id="4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7"/>
                                        </p:tgtEl>
                                        <p:attrNameLst>
                                          <p:attrName>ppt_x</p:attrName>
                                          <p:attrName>ppt_y</p:attrName>
                                        </p:attrNameLst>
                                      </p:cBhvr>
                                    </p:animMotion>
                                    <p:animEffect transition="in" filter="fade">
                                      <p:cBhvr>
                                        <p:cTn id="43" dur="1000"/>
                                        <p:tgtEl>
                                          <p:spTgt spid="27"/>
                                        </p:tgtEl>
                                      </p:cBhvr>
                                    </p:animEffect>
                                  </p:childTnLst>
                                </p:cTn>
                              </p:par>
                            </p:childTnLst>
                          </p:cTn>
                        </p:par>
                        <p:par>
                          <p:cTn id="44" fill="hold">
                            <p:stCondLst>
                              <p:cond delay="32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anim calcmode="lin" valueType="num">
                                      <p:cBhvr>
                                        <p:cTn id="58" dur="500" fill="hold"/>
                                        <p:tgtEl>
                                          <p:spTgt spid="26"/>
                                        </p:tgtEl>
                                        <p:attrNameLst>
                                          <p:attrName>ppt_x</p:attrName>
                                        </p:attrNameLst>
                                      </p:cBhvr>
                                      <p:tavLst>
                                        <p:tav tm="0">
                                          <p:val>
                                            <p:strVal val="#ppt_x"/>
                                          </p:val>
                                        </p:tav>
                                        <p:tav tm="100000">
                                          <p:val>
                                            <p:strVal val="#ppt_x"/>
                                          </p:val>
                                        </p:tav>
                                      </p:tavLst>
                                    </p:anim>
                                    <p:anim calcmode="lin" valueType="num">
                                      <p:cBhvr>
                                        <p:cTn id="59" dur="5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39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44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4900"/>
                            </p:stCondLst>
                            <p:childTnLst>
                              <p:par>
                                <p:cTn id="69" presetID="22" presetClass="entr" presetSubtype="1"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21" grpId="0" animBg="1"/>
      <p:bldP spid="31" grpId="0"/>
      <p:bldP spid="17" grpId="0" animBg="1"/>
      <p:bldP spid="18" grpId="0"/>
      <p:bldP spid="22" grpId="0" animBg="1"/>
      <p:bldP spid="23" grpId="0" animBg="1"/>
      <p:bldP spid="24" grpId="0" animBg="1"/>
      <p:bldP spid="26" grpId="0" animBg="1"/>
      <p:bldP spid="27" grpId="0" animBg="1"/>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6"/>
          <p:cNvSpPr>
            <a:spLocks noChangeShapeType="1"/>
          </p:cNvSpPr>
          <p:nvPr/>
        </p:nvSpPr>
        <p:spPr bwMode="auto">
          <a:xfrm>
            <a:off x="2067970" y="1948377"/>
            <a:ext cx="0" cy="4909623"/>
          </a:xfrm>
          <a:prstGeom prst="line">
            <a:avLst/>
          </a:prstGeom>
          <a:noFill/>
          <a:ln w="38100" cap="flat">
            <a:solidFill>
              <a:srgbClr val="716F6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1" name="圆角矩形 25"/>
          <p:cNvSpPr/>
          <p:nvPr/>
        </p:nvSpPr>
        <p:spPr bwMode="auto">
          <a:xfrm>
            <a:off x="625773" y="1556792"/>
            <a:ext cx="3528392" cy="691413"/>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endParaRPr>
          </a:p>
        </p:txBody>
      </p:sp>
      <p:sp>
        <p:nvSpPr>
          <p:cNvPr id="20" name="矩形 19"/>
          <p:cNvSpPr/>
          <p:nvPr/>
        </p:nvSpPr>
        <p:spPr>
          <a:xfrm>
            <a:off x="2286701" y="2789320"/>
            <a:ext cx="5032081" cy="707886"/>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a:solidFill>
                  <a:srgbClr val="5A5A5A"/>
                </a:solidFill>
                <a:latin typeface="微软雅黑"/>
                <a:ea typeface="微软雅黑"/>
              </a:rPr>
              <a:t>坚持基本路线毫不动摇，特别在复杂情况下，要有坚决性。</a:t>
            </a:r>
          </a:p>
        </p:txBody>
      </p:sp>
      <p:sp>
        <p:nvSpPr>
          <p:cNvPr id="23" name="矩形 22"/>
          <p:cNvSpPr/>
          <p:nvPr/>
        </p:nvSpPr>
        <p:spPr>
          <a:xfrm>
            <a:off x="861345" y="1640888"/>
            <a:ext cx="3057247" cy="523220"/>
          </a:xfrm>
          <a:prstGeom prst="rect">
            <a:avLst/>
          </a:prstGeom>
          <a:noFill/>
        </p:spPr>
        <p:txBody>
          <a:bodyPr wrap="none">
            <a:spAutoFit/>
          </a:bodyPr>
          <a:lstStyle/>
          <a:p>
            <a:r>
              <a:rPr lang="zh-CN" altLang="en-US" sz="2800" b="1" dirty="0" smtClean="0">
                <a:solidFill>
                  <a:srgbClr val="FFFFFF"/>
                </a:solidFill>
                <a:latin typeface="微软雅黑"/>
                <a:ea typeface="微软雅黑"/>
              </a:rPr>
              <a:t>坚持党的基本路线</a:t>
            </a:r>
            <a:endParaRPr lang="zh-CN" altLang="en-US" sz="2800" b="1" dirty="0">
              <a:solidFill>
                <a:srgbClr val="FFFFFF"/>
              </a:solidFill>
              <a:latin typeface="微软雅黑"/>
              <a:ea typeface="微软雅黑"/>
            </a:endParaRPr>
          </a:p>
        </p:txBody>
      </p:sp>
      <p:grpSp>
        <p:nvGrpSpPr>
          <p:cNvPr id="2" name="组合 24"/>
          <p:cNvGrpSpPr/>
          <p:nvPr/>
        </p:nvGrpSpPr>
        <p:grpSpPr>
          <a:xfrm>
            <a:off x="1918175" y="2854338"/>
            <a:ext cx="288925" cy="288925"/>
            <a:chOff x="957263" y="3209925"/>
            <a:chExt cx="288925" cy="288925"/>
          </a:xfrm>
        </p:grpSpPr>
        <p:sp>
          <p:nvSpPr>
            <p:cNvPr id="27"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8"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0" name="矩形 29"/>
          <p:cNvSpPr/>
          <p:nvPr/>
        </p:nvSpPr>
        <p:spPr>
          <a:xfrm>
            <a:off x="443010" y="2789320"/>
            <a:ext cx="1483673" cy="461665"/>
          </a:xfrm>
          <a:prstGeom prst="rect">
            <a:avLst/>
          </a:prstGeom>
        </p:spPr>
        <p:txBody>
          <a:bodyPr wrap="square">
            <a:spAutoFit/>
          </a:bodyPr>
          <a:lstStyle/>
          <a:p>
            <a:pPr algn="r"/>
            <a:r>
              <a:rPr lang="zh-CN" altLang="en-US" sz="2400" b="1" dirty="0" smtClean="0">
                <a:solidFill>
                  <a:srgbClr val="C00000"/>
                </a:solidFill>
                <a:latin typeface="微软雅黑"/>
                <a:ea typeface="微软雅黑"/>
              </a:rPr>
              <a:t>第一</a:t>
            </a:r>
            <a:endParaRPr lang="zh-CN" altLang="en-US" sz="2400" b="1" dirty="0">
              <a:solidFill>
                <a:srgbClr val="C00000"/>
              </a:solidFill>
              <a:latin typeface="微软雅黑"/>
              <a:ea typeface="微软雅黑"/>
            </a:endParaRPr>
          </a:p>
        </p:txBody>
      </p:sp>
      <p:sp>
        <p:nvSpPr>
          <p:cNvPr id="31" name="矩形 30"/>
          <p:cNvSpPr/>
          <p:nvPr/>
        </p:nvSpPr>
        <p:spPr>
          <a:xfrm>
            <a:off x="2288859" y="4089266"/>
            <a:ext cx="5029923" cy="707886"/>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a:solidFill>
                  <a:srgbClr val="5A5A5A"/>
                </a:solidFill>
                <a:latin typeface="微软雅黑"/>
                <a:ea typeface="微软雅黑"/>
              </a:rPr>
              <a:t>坚持基本路线，要做好</a:t>
            </a:r>
            <a:r>
              <a:rPr lang="zh-CN" altLang="en-US" sz="2000" b="1" dirty="0">
                <a:solidFill>
                  <a:srgbClr val="5A5A5A"/>
                </a:solidFill>
                <a:latin typeface="微软雅黑"/>
                <a:ea typeface="微软雅黑"/>
              </a:rPr>
              <a:t>意识形态工作</a:t>
            </a:r>
            <a:r>
              <a:rPr lang="zh-CN" altLang="en-US" sz="2000" dirty="0">
                <a:solidFill>
                  <a:srgbClr val="5A5A5A"/>
                </a:solidFill>
                <a:latin typeface="微软雅黑"/>
                <a:ea typeface="微软雅黑"/>
              </a:rPr>
              <a:t>，进行必要舆论斗争</a:t>
            </a:r>
            <a:r>
              <a:rPr lang="zh-CN" altLang="en-US" sz="2000" dirty="0" smtClean="0">
                <a:solidFill>
                  <a:srgbClr val="5A5A5A"/>
                </a:solidFill>
                <a:latin typeface="微软雅黑"/>
                <a:ea typeface="微软雅黑"/>
              </a:rPr>
              <a:t>，要</a:t>
            </a:r>
            <a:r>
              <a:rPr lang="zh-CN" altLang="en-US" sz="2000" dirty="0">
                <a:solidFill>
                  <a:srgbClr val="5A5A5A"/>
                </a:solidFill>
                <a:latin typeface="微软雅黑"/>
                <a:ea typeface="微软雅黑"/>
              </a:rPr>
              <a:t>有鉴别力。</a:t>
            </a:r>
          </a:p>
        </p:txBody>
      </p:sp>
      <p:grpSp>
        <p:nvGrpSpPr>
          <p:cNvPr id="3" name="组合 31"/>
          <p:cNvGrpSpPr/>
          <p:nvPr/>
        </p:nvGrpSpPr>
        <p:grpSpPr>
          <a:xfrm>
            <a:off x="1918175" y="4154284"/>
            <a:ext cx="288925" cy="288925"/>
            <a:chOff x="957263" y="3209925"/>
            <a:chExt cx="288925" cy="288925"/>
          </a:xfrm>
        </p:grpSpPr>
        <p:sp>
          <p:nvSpPr>
            <p:cNvPr id="33"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34"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6" name="矩形 35"/>
          <p:cNvSpPr/>
          <p:nvPr/>
        </p:nvSpPr>
        <p:spPr>
          <a:xfrm>
            <a:off x="193725" y="4058057"/>
            <a:ext cx="1726608" cy="461665"/>
          </a:xfrm>
          <a:prstGeom prst="rect">
            <a:avLst/>
          </a:prstGeom>
        </p:spPr>
        <p:txBody>
          <a:bodyPr wrap="square">
            <a:spAutoFit/>
          </a:bodyPr>
          <a:lstStyle/>
          <a:p>
            <a:pPr algn="r"/>
            <a:r>
              <a:rPr lang="zh-CN" altLang="en-US" sz="2400" b="1" dirty="0" smtClean="0">
                <a:solidFill>
                  <a:srgbClr val="C00000"/>
                </a:solidFill>
                <a:latin typeface="微软雅黑"/>
                <a:ea typeface="微软雅黑"/>
              </a:rPr>
              <a:t>第二</a:t>
            </a:r>
            <a:endParaRPr lang="zh-CN" altLang="en-US" sz="2400" b="1" dirty="0">
              <a:solidFill>
                <a:srgbClr val="C00000"/>
              </a:solidFill>
              <a:latin typeface="微软雅黑"/>
              <a:ea typeface="微软雅黑"/>
            </a:endParaRPr>
          </a:p>
        </p:txBody>
      </p:sp>
      <p:sp>
        <p:nvSpPr>
          <p:cNvPr id="26" name="Freeform 12"/>
          <p:cNvSpPr>
            <a:spLocks noEditPoints="1"/>
          </p:cNvSpPr>
          <p:nvPr/>
        </p:nvSpPr>
        <p:spPr bwMode="auto">
          <a:xfrm>
            <a:off x="8949368" y="2523483"/>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7" name="Freeform 5"/>
          <p:cNvSpPr>
            <a:spLocks noEditPoints="1"/>
          </p:cNvSpPr>
          <p:nvPr/>
        </p:nvSpPr>
        <p:spPr bwMode="auto">
          <a:xfrm>
            <a:off x="7509208" y="2137884"/>
            <a:ext cx="3238468" cy="3100919"/>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2"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4" name="组合 36"/>
          <p:cNvGrpSpPr/>
          <p:nvPr/>
        </p:nvGrpSpPr>
        <p:grpSpPr>
          <a:xfrm>
            <a:off x="381758" y="313246"/>
            <a:ext cx="1491552" cy="479578"/>
            <a:chOff x="430365" y="153582"/>
            <a:chExt cx="1491552" cy="479578"/>
          </a:xfrm>
        </p:grpSpPr>
        <p:sp>
          <p:nvSpPr>
            <p:cNvPr id="38"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39"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292139676"/>
      </p:ext>
    </p:extLst>
  </p:cSld>
  <p:clrMapOvr>
    <a:masterClrMapping/>
  </p:clrMapOvr>
  <p:transition spd="slow" advTm="110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14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1900"/>
                            </p:stCondLst>
                            <p:childTnLst>
                              <p:par>
                                <p:cTn id="25" presetID="3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 calcmode="lin" valueType="num">
                                      <p:cBhvr>
                                        <p:cTn id="29" dur="500" fill="hold"/>
                                        <p:tgtEl>
                                          <p:spTgt spid="30"/>
                                        </p:tgtEl>
                                        <p:attrNameLst>
                                          <p:attrName>style.rotation</p:attrName>
                                        </p:attrNameLst>
                                      </p:cBhvr>
                                      <p:tavLst>
                                        <p:tav tm="0">
                                          <p:val>
                                            <p:fltVal val="90"/>
                                          </p:val>
                                        </p:tav>
                                        <p:tav tm="100000">
                                          <p:val>
                                            <p:fltVal val="0"/>
                                          </p:val>
                                        </p:tav>
                                      </p:tavLst>
                                    </p:anim>
                                    <p:animEffect transition="in" filter="fade">
                                      <p:cBhvr>
                                        <p:cTn id="30" dur="500"/>
                                        <p:tgtEl>
                                          <p:spTgt spid="30"/>
                                        </p:tgtEl>
                                      </p:cBhvr>
                                    </p:animEffect>
                                  </p:childTnLst>
                                </p:cTn>
                              </p:par>
                            </p:childTnLst>
                          </p:cTn>
                        </p:par>
                        <p:par>
                          <p:cTn id="31" fill="hold">
                            <p:stCondLst>
                              <p:cond delay="2400"/>
                            </p:stCondLst>
                            <p:childTnLst>
                              <p:par>
                                <p:cTn id="32" presetID="3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400" fill="hold"/>
                                        <p:tgtEl>
                                          <p:spTgt spid="2"/>
                                        </p:tgtEl>
                                        <p:attrNameLst>
                                          <p:attrName>ppt_w</p:attrName>
                                        </p:attrNameLst>
                                      </p:cBhvr>
                                      <p:tavLst>
                                        <p:tav tm="0">
                                          <p:val>
                                            <p:fltVal val="0"/>
                                          </p:val>
                                        </p:tav>
                                        <p:tav tm="100000">
                                          <p:val>
                                            <p:strVal val="#ppt_w"/>
                                          </p:val>
                                        </p:tav>
                                      </p:tavLst>
                                    </p:anim>
                                    <p:anim calcmode="lin" valueType="num">
                                      <p:cBhvr>
                                        <p:cTn id="35" dur="400" fill="hold"/>
                                        <p:tgtEl>
                                          <p:spTgt spid="2"/>
                                        </p:tgtEl>
                                        <p:attrNameLst>
                                          <p:attrName>ppt_h</p:attrName>
                                        </p:attrNameLst>
                                      </p:cBhvr>
                                      <p:tavLst>
                                        <p:tav tm="0">
                                          <p:val>
                                            <p:fltVal val="0"/>
                                          </p:val>
                                        </p:tav>
                                        <p:tav tm="100000">
                                          <p:val>
                                            <p:strVal val="#ppt_h"/>
                                          </p:val>
                                        </p:tav>
                                      </p:tavLst>
                                    </p:anim>
                                    <p:anim calcmode="lin" valueType="num">
                                      <p:cBhvr>
                                        <p:cTn id="36" dur="400" fill="hold"/>
                                        <p:tgtEl>
                                          <p:spTgt spid="2"/>
                                        </p:tgtEl>
                                        <p:attrNameLst>
                                          <p:attrName>style.rotation</p:attrName>
                                        </p:attrNameLst>
                                      </p:cBhvr>
                                      <p:tavLst>
                                        <p:tav tm="0">
                                          <p:val>
                                            <p:fltVal val="90"/>
                                          </p:val>
                                        </p:tav>
                                        <p:tav tm="100000">
                                          <p:val>
                                            <p:fltVal val="0"/>
                                          </p:val>
                                        </p:tav>
                                      </p:tavLst>
                                    </p:anim>
                                    <p:animEffect transition="in" filter="fade">
                                      <p:cBhvr>
                                        <p:cTn id="37" dur="400"/>
                                        <p:tgtEl>
                                          <p:spTgt spid="2"/>
                                        </p:tgtEl>
                                      </p:cBhvr>
                                    </p:animEffect>
                                  </p:childTnLst>
                                </p:cTn>
                              </p:par>
                              <p:par>
                                <p:cTn id="38" presetID="8" presetClass="emph" presetSubtype="0" fill="hold" nodeType="withEffect">
                                  <p:stCondLst>
                                    <p:cond delay="0"/>
                                  </p:stCondLst>
                                  <p:childTnLst>
                                    <p:animRot by="-21600000">
                                      <p:cBhvr>
                                        <p:cTn id="39" dur="400" fill="hold"/>
                                        <p:tgtEl>
                                          <p:spTgt spid="2"/>
                                        </p:tgtEl>
                                        <p:attrNameLst>
                                          <p:attrName>r</p:attrName>
                                        </p:attrNameLst>
                                      </p:cBhvr>
                                    </p:animRot>
                                  </p:childTnLst>
                                </p:cTn>
                              </p:par>
                            </p:childTnLst>
                          </p:cTn>
                        </p:par>
                        <p:par>
                          <p:cTn id="40" fill="hold">
                            <p:stCondLst>
                              <p:cond delay="28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3800"/>
                            </p:stCondLst>
                            <p:childTnLst>
                              <p:par>
                                <p:cTn id="47" presetID="31"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 calcmode="lin" valueType="num">
                                      <p:cBhvr>
                                        <p:cTn id="51" dur="500" fill="hold"/>
                                        <p:tgtEl>
                                          <p:spTgt spid="36"/>
                                        </p:tgtEl>
                                        <p:attrNameLst>
                                          <p:attrName>style.rotation</p:attrName>
                                        </p:attrNameLst>
                                      </p:cBhvr>
                                      <p:tavLst>
                                        <p:tav tm="0">
                                          <p:val>
                                            <p:fltVal val="90"/>
                                          </p:val>
                                        </p:tav>
                                        <p:tav tm="100000">
                                          <p:val>
                                            <p:fltVal val="0"/>
                                          </p:val>
                                        </p:tav>
                                      </p:tavLst>
                                    </p:anim>
                                    <p:animEffect transition="in" filter="fade">
                                      <p:cBhvr>
                                        <p:cTn id="52" dur="500"/>
                                        <p:tgtEl>
                                          <p:spTgt spid="36"/>
                                        </p:tgtEl>
                                      </p:cBhvr>
                                    </p:animEffect>
                                  </p:childTnLst>
                                </p:cTn>
                              </p:par>
                            </p:childTnLst>
                          </p:cTn>
                        </p:par>
                        <p:par>
                          <p:cTn id="53" fill="hold">
                            <p:stCondLst>
                              <p:cond delay="4300"/>
                            </p:stCondLst>
                            <p:childTnLst>
                              <p:par>
                                <p:cTn id="54" presetID="31"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400" fill="hold"/>
                                        <p:tgtEl>
                                          <p:spTgt spid="3"/>
                                        </p:tgtEl>
                                        <p:attrNameLst>
                                          <p:attrName>ppt_w</p:attrName>
                                        </p:attrNameLst>
                                      </p:cBhvr>
                                      <p:tavLst>
                                        <p:tav tm="0">
                                          <p:val>
                                            <p:fltVal val="0"/>
                                          </p:val>
                                        </p:tav>
                                        <p:tav tm="100000">
                                          <p:val>
                                            <p:strVal val="#ppt_w"/>
                                          </p:val>
                                        </p:tav>
                                      </p:tavLst>
                                    </p:anim>
                                    <p:anim calcmode="lin" valueType="num">
                                      <p:cBhvr>
                                        <p:cTn id="57" dur="400" fill="hold"/>
                                        <p:tgtEl>
                                          <p:spTgt spid="3"/>
                                        </p:tgtEl>
                                        <p:attrNameLst>
                                          <p:attrName>ppt_h</p:attrName>
                                        </p:attrNameLst>
                                      </p:cBhvr>
                                      <p:tavLst>
                                        <p:tav tm="0">
                                          <p:val>
                                            <p:fltVal val="0"/>
                                          </p:val>
                                        </p:tav>
                                        <p:tav tm="100000">
                                          <p:val>
                                            <p:strVal val="#ppt_h"/>
                                          </p:val>
                                        </p:tav>
                                      </p:tavLst>
                                    </p:anim>
                                    <p:anim calcmode="lin" valueType="num">
                                      <p:cBhvr>
                                        <p:cTn id="58" dur="400" fill="hold"/>
                                        <p:tgtEl>
                                          <p:spTgt spid="3"/>
                                        </p:tgtEl>
                                        <p:attrNameLst>
                                          <p:attrName>style.rotation</p:attrName>
                                        </p:attrNameLst>
                                      </p:cBhvr>
                                      <p:tavLst>
                                        <p:tav tm="0">
                                          <p:val>
                                            <p:fltVal val="90"/>
                                          </p:val>
                                        </p:tav>
                                        <p:tav tm="100000">
                                          <p:val>
                                            <p:fltVal val="0"/>
                                          </p:val>
                                        </p:tav>
                                      </p:tavLst>
                                    </p:anim>
                                    <p:animEffect transition="in" filter="fade">
                                      <p:cBhvr>
                                        <p:cTn id="59" dur="400"/>
                                        <p:tgtEl>
                                          <p:spTgt spid="3"/>
                                        </p:tgtEl>
                                      </p:cBhvr>
                                    </p:animEffect>
                                  </p:childTnLst>
                                </p:cTn>
                              </p:par>
                              <p:par>
                                <p:cTn id="60" presetID="8" presetClass="emph" presetSubtype="0" fill="hold" nodeType="withEffect">
                                  <p:stCondLst>
                                    <p:cond delay="0"/>
                                  </p:stCondLst>
                                  <p:childTnLst>
                                    <p:animRot by="-21600000">
                                      <p:cBhvr>
                                        <p:cTn id="61" dur="400" fill="hold"/>
                                        <p:tgtEl>
                                          <p:spTgt spid="3"/>
                                        </p:tgtEl>
                                        <p:attrNameLst>
                                          <p:attrName>r</p:attrName>
                                        </p:attrNameLst>
                                      </p:cBhvr>
                                    </p:animRot>
                                  </p:childTnLst>
                                </p:cTn>
                              </p:par>
                            </p:childTnLst>
                          </p:cTn>
                        </p:par>
                        <p:par>
                          <p:cTn id="62" fill="hold">
                            <p:stCondLst>
                              <p:cond delay="47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57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0" grpId="0"/>
      <p:bldP spid="23" grpId="0"/>
      <p:bldP spid="30" grpId="0"/>
      <p:bldP spid="31" grpId="0"/>
      <p:bldP spid="36" grpId="0"/>
      <p:bldP spid="2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2674694" y="1867177"/>
            <a:ext cx="4229854" cy="323335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7" name="矩形 6"/>
          <p:cNvSpPr/>
          <p:nvPr/>
        </p:nvSpPr>
        <p:spPr>
          <a:xfrm>
            <a:off x="2882442" y="2437411"/>
            <a:ext cx="3647988" cy="2400657"/>
          </a:xfrm>
          <a:prstGeom prst="rect">
            <a:avLst/>
          </a:prstGeom>
        </p:spPr>
        <p:txBody>
          <a:bodyPr wrap="square">
            <a:spAutoFit/>
          </a:bodyPr>
          <a:lstStyle/>
          <a:p>
            <a:pPr algn="just" eaLnBrk="1">
              <a:lnSpc>
                <a:spcPct val="150000"/>
              </a:lnSpc>
            </a:pPr>
            <a:r>
              <a:rPr lang="zh-CN" altLang="en-US" sz="2000" dirty="0" smtClean="0">
                <a:solidFill>
                  <a:srgbClr val="404040"/>
                </a:solidFill>
                <a:latin typeface="Arial"/>
                <a:ea typeface="微软雅黑"/>
                <a:cs typeface="+mn-ea"/>
                <a:sym typeface="+mn-lt"/>
              </a:rPr>
              <a:t>苏</a:t>
            </a:r>
            <a:r>
              <a:rPr lang="zh-CN" altLang="en-US" sz="2000" dirty="0">
                <a:solidFill>
                  <a:srgbClr val="404040"/>
                </a:solidFill>
                <a:latin typeface="Arial"/>
                <a:ea typeface="微软雅黑"/>
                <a:cs typeface="+mn-ea"/>
                <a:sym typeface="+mn-lt"/>
              </a:rPr>
              <a:t>东剧变，世界社会主义运动陷入危机。</a:t>
            </a:r>
            <a:r>
              <a:rPr lang="zh-CN" altLang="en-US" sz="2000" dirty="0" smtClean="0">
                <a:solidFill>
                  <a:srgbClr val="404040"/>
                </a:solidFill>
                <a:latin typeface="Arial"/>
                <a:ea typeface="微软雅黑"/>
                <a:cs typeface="+mn-ea"/>
                <a:sym typeface="+mn-lt"/>
              </a:rPr>
              <a:t>中国“八九风波”，</a:t>
            </a:r>
            <a:r>
              <a:rPr lang="zh-CN" altLang="en-US" sz="2000" dirty="0">
                <a:solidFill>
                  <a:srgbClr val="404040"/>
                </a:solidFill>
                <a:latin typeface="Arial"/>
                <a:ea typeface="微软雅黑"/>
                <a:cs typeface="+mn-ea"/>
                <a:sym typeface="+mn-lt"/>
              </a:rPr>
              <a:t>冲击党的基本路线、经济体制改革进程。“左”的声音高涨，改革开放面临考验。</a:t>
            </a:r>
          </a:p>
        </p:txBody>
      </p:sp>
      <p:sp>
        <p:nvSpPr>
          <p:cNvPr id="8" name="椭圆 7"/>
          <p:cNvSpPr/>
          <p:nvPr/>
        </p:nvSpPr>
        <p:spPr bwMode="auto">
          <a:xfrm>
            <a:off x="776623" y="1475926"/>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9" name="矩形 8"/>
          <p:cNvSpPr/>
          <p:nvPr/>
        </p:nvSpPr>
        <p:spPr>
          <a:xfrm>
            <a:off x="877703" y="1998261"/>
            <a:ext cx="1482889" cy="584775"/>
          </a:xfrm>
          <a:prstGeom prst="rect">
            <a:avLst/>
          </a:prstGeom>
        </p:spPr>
        <p:txBody>
          <a:bodyPr wrap="square">
            <a:spAutoFit/>
          </a:bodyPr>
          <a:lstStyle/>
          <a:p>
            <a:pPr algn="ctr"/>
            <a:r>
              <a:rPr lang="zh-CN" altLang="en-US" sz="3200" b="1" dirty="0">
                <a:solidFill>
                  <a:srgbClr val="FFFFFF"/>
                </a:solidFill>
                <a:latin typeface="Arial"/>
                <a:ea typeface="微软雅黑"/>
                <a:cs typeface="+mn-ea"/>
                <a:sym typeface="+mn-lt"/>
              </a:rPr>
              <a:t>要点</a:t>
            </a:r>
          </a:p>
        </p:txBody>
      </p:sp>
      <p:sp>
        <p:nvSpPr>
          <p:cNvPr id="11" name="矩形 10"/>
          <p:cNvSpPr/>
          <p:nvPr/>
        </p:nvSpPr>
        <p:spPr>
          <a:xfrm>
            <a:off x="2673418" y="1671143"/>
            <a:ext cx="4231130" cy="400110"/>
          </a:xfrm>
          <a:prstGeom prst="rect">
            <a:avLst/>
          </a:prstGeom>
          <a:solidFill>
            <a:schemeClr val="tx1"/>
          </a:solidFill>
        </p:spPr>
        <p:txBody>
          <a:bodyPr wrap="square">
            <a:spAutoFit/>
          </a:bodyPr>
          <a:lstStyle/>
          <a:p>
            <a:r>
              <a:rPr lang="en-US" altLang="zh-CN" sz="2000" b="1" dirty="0">
                <a:solidFill>
                  <a:srgbClr val="FFFFFF"/>
                </a:solidFill>
                <a:latin typeface="Arial"/>
                <a:ea typeface="微软雅黑"/>
                <a:cs typeface="+mn-ea"/>
                <a:sym typeface="+mn-lt"/>
              </a:rPr>
              <a:t>1989-1992</a:t>
            </a:r>
            <a:r>
              <a:rPr lang="zh-CN" altLang="en-US" sz="2000" b="1" dirty="0">
                <a:solidFill>
                  <a:srgbClr val="FFFFFF"/>
                </a:solidFill>
                <a:latin typeface="Arial"/>
                <a:ea typeface="微软雅黑"/>
                <a:cs typeface="+mn-ea"/>
                <a:sym typeface="+mn-lt"/>
              </a:rPr>
              <a:t>年改革开放大关口</a:t>
            </a:r>
          </a:p>
        </p:txBody>
      </p:sp>
      <p:grpSp>
        <p:nvGrpSpPr>
          <p:cNvPr id="3" name="组合 12"/>
          <p:cNvGrpSpPr/>
          <p:nvPr/>
        </p:nvGrpSpPr>
        <p:grpSpPr>
          <a:xfrm>
            <a:off x="706737" y="1614814"/>
            <a:ext cx="425596" cy="425661"/>
            <a:chOff x="659169" y="4232341"/>
            <a:chExt cx="425596" cy="425661"/>
          </a:xfrm>
        </p:grpSpPr>
        <p:sp>
          <p:nvSpPr>
            <p:cNvPr id="14" name="Oval 10"/>
            <p:cNvSpPr>
              <a:spLocks noChangeArrowheads="1"/>
            </p:cNvSpPr>
            <p:nvPr/>
          </p:nvSpPr>
          <p:spPr bwMode="auto">
            <a:xfrm>
              <a:off x="659169" y="4232341"/>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endParaRPr lang="zh-CN" altLang="en-US" sz="1100" b="1" dirty="0">
                <a:solidFill>
                  <a:srgbClr val="FFFFFF"/>
                </a:solidFill>
                <a:latin typeface="Arial"/>
                <a:ea typeface="微软雅黑"/>
                <a:cs typeface="+mn-ea"/>
                <a:sym typeface="+mn-lt"/>
              </a:endParaRPr>
            </a:p>
          </p:txBody>
        </p:sp>
        <p:sp>
          <p:nvSpPr>
            <p:cNvPr id="15" name="矩形 14"/>
            <p:cNvSpPr/>
            <p:nvPr/>
          </p:nvSpPr>
          <p:spPr>
            <a:xfrm>
              <a:off x="721317" y="4288670"/>
              <a:ext cx="312906" cy="369332"/>
            </a:xfrm>
            <a:prstGeom prst="rect">
              <a:avLst/>
            </a:prstGeom>
          </p:spPr>
          <p:txBody>
            <a:bodyPr wrap="none">
              <a:spAutoFit/>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1</a:t>
              </a:r>
              <a:endParaRPr lang="zh-CN" altLang="en-US" b="1" dirty="0">
                <a:solidFill>
                  <a:srgbClr val="FFFFFF"/>
                </a:solidFill>
                <a:latin typeface="Arial"/>
                <a:ea typeface="微软雅黑"/>
                <a:cs typeface="+mn-ea"/>
                <a:sym typeface="+mn-lt"/>
              </a:endParaRPr>
            </a:p>
          </p:txBody>
        </p:sp>
      </p:gr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66533" y="2556812"/>
            <a:ext cx="4104470" cy="2957207"/>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4" name="组合 18"/>
          <p:cNvGrpSpPr/>
          <p:nvPr/>
        </p:nvGrpSpPr>
        <p:grpSpPr>
          <a:xfrm>
            <a:off x="381758" y="313246"/>
            <a:ext cx="1491552" cy="479578"/>
            <a:chOff x="430365" y="153582"/>
            <a:chExt cx="1491552" cy="479578"/>
          </a:xfrm>
        </p:grpSpPr>
        <p:sp>
          <p:nvSpPr>
            <p:cNvPr id="21"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22"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2122316761"/>
      </p:ext>
    </p:extLst>
  </p:cSld>
  <p:clrMapOvr>
    <a:masterClrMapping/>
  </p:clrMapOvr>
  <p:transition spd="slow" advTm="54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600"/>
                                        <p:tgtEl>
                                          <p:spTgt spid="6"/>
                                        </p:tgtEl>
                                      </p:cBhvr>
                                    </p:animEffect>
                                    <p:anim calcmode="lin" valueType="num">
                                      <p:cBhvr>
                                        <p:cTn id="34" dur="600" fill="hold"/>
                                        <p:tgtEl>
                                          <p:spTgt spid="6"/>
                                        </p:tgtEl>
                                        <p:attrNameLst>
                                          <p:attrName>ppt_x</p:attrName>
                                        </p:attrNameLst>
                                      </p:cBhvr>
                                      <p:tavLst>
                                        <p:tav tm="0">
                                          <p:val>
                                            <p:strVal val="#ppt_x"/>
                                          </p:val>
                                        </p:tav>
                                        <p:tav tm="100000">
                                          <p:val>
                                            <p:strVal val="#ppt_x"/>
                                          </p:val>
                                        </p:tav>
                                      </p:tavLst>
                                    </p:anim>
                                    <p:anim calcmode="lin" valueType="num">
                                      <p:cBhvr>
                                        <p:cTn id="35"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4723642" y="1794185"/>
            <a:ext cx="6592040" cy="323335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7" name="矩形 6"/>
          <p:cNvSpPr/>
          <p:nvPr/>
        </p:nvSpPr>
        <p:spPr>
          <a:xfrm>
            <a:off x="4790259" y="2217656"/>
            <a:ext cx="6165382" cy="2677656"/>
          </a:xfrm>
          <a:prstGeom prst="rect">
            <a:avLst/>
          </a:prstGeom>
        </p:spPr>
        <p:txBody>
          <a:bodyPr wrap="square">
            <a:spAutoFit/>
          </a:bodyPr>
          <a:lstStyle/>
          <a:p>
            <a:pPr marL="342900" indent="-342900" algn="just" eaLnBrk="1">
              <a:lnSpc>
                <a:spcPct val="120000"/>
              </a:lnSpc>
              <a:buFont typeface="Arial" panose="020B0604020202020204" pitchFamily="34" charset="0"/>
              <a:buChar char="•"/>
            </a:pPr>
            <a:r>
              <a:rPr lang="zh-CN" altLang="en-US" sz="2000" dirty="0" smtClean="0">
                <a:solidFill>
                  <a:srgbClr val="404040"/>
                </a:solidFill>
                <a:latin typeface="Arial"/>
                <a:ea typeface="微软雅黑"/>
                <a:cs typeface="+mn-ea"/>
                <a:sym typeface="+mn-lt"/>
              </a:rPr>
              <a:t>谁</a:t>
            </a:r>
            <a:r>
              <a:rPr lang="zh-CN" altLang="en-US" sz="2000" dirty="0">
                <a:solidFill>
                  <a:srgbClr val="404040"/>
                </a:solidFill>
                <a:latin typeface="Arial"/>
                <a:ea typeface="微软雅黑"/>
                <a:cs typeface="+mn-ea"/>
                <a:sym typeface="+mn-lt"/>
              </a:rPr>
              <a:t>要改变三中全会以来的路线、方针、政策</a:t>
            </a:r>
            <a:r>
              <a:rPr lang="zh-CN" altLang="en-US" sz="2000" dirty="0" smtClean="0">
                <a:solidFill>
                  <a:srgbClr val="404040"/>
                </a:solidFill>
                <a:latin typeface="Arial"/>
                <a:ea typeface="微软雅黑"/>
                <a:cs typeface="+mn-ea"/>
                <a:sym typeface="+mn-lt"/>
              </a:rPr>
              <a:t>，老百姓</a:t>
            </a:r>
            <a:r>
              <a:rPr lang="zh-CN" altLang="en-US" sz="2000" dirty="0">
                <a:solidFill>
                  <a:srgbClr val="404040"/>
                </a:solidFill>
                <a:latin typeface="Arial"/>
                <a:ea typeface="微软雅黑"/>
                <a:cs typeface="+mn-ea"/>
                <a:sym typeface="+mn-lt"/>
              </a:rPr>
              <a:t>不答应，谁就会被打倒</a:t>
            </a:r>
            <a:r>
              <a:rPr lang="zh-CN" altLang="en-US" sz="2000" dirty="0" smtClean="0">
                <a:solidFill>
                  <a:srgbClr val="404040"/>
                </a:solidFill>
                <a:latin typeface="Arial"/>
                <a:ea typeface="微软雅黑"/>
                <a:cs typeface="+mn-ea"/>
                <a:sym typeface="+mn-lt"/>
              </a:rPr>
              <a:t>。</a:t>
            </a:r>
            <a:endParaRPr lang="en-US" altLang="zh-CN" sz="2000" dirty="0" smtClean="0">
              <a:solidFill>
                <a:srgbClr val="404040"/>
              </a:solidFill>
              <a:latin typeface="Arial"/>
              <a:ea typeface="微软雅黑"/>
              <a:cs typeface="+mn-ea"/>
              <a:sym typeface="+mn-lt"/>
            </a:endParaRPr>
          </a:p>
          <a:p>
            <a:pPr marL="342900" indent="-342900" algn="just" eaLnBrk="1">
              <a:lnSpc>
                <a:spcPct val="120000"/>
              </a:lnSpc>
              <a:buFont typeface="Arial" panose="020B0604020202020204" pitchFamily="34" charset="0"/>
              <a:buChar char="•"/>
            </a:pPr>
            <a:r>
              <a:rPr lang="zh-CN" altLang="en-US" sz="2000" dirty="0" smtClean="0">
                <a:solidFill>
                  <a:srgbClr val="404040"/>
                </a:solidFill>
                <a:latin typeface="Arial"/>
                <a:ea typeface="微软雅黑"/>
                <a:cs typeface="+mn-ea"/>
                <a:sym typeface="+mn-lt"/>
              </a:rPr>
              <a:t>计划</a:t>
            </a:r>
            <a:r>
              <a:rPr lang="zh-CN" altLang="en-US" sz="2000" dirty="0">
                <a:solidFill>
                  <a:srgbClr val="404040"/>
                </a:solidFill>
                <a:latin typeface="Arial"/>
                <a:ea typeface="微软雅黑"/>
                <a:cs typeface="+mn-ea"/>
                <a:sym typeface="+mn-lt"/>
              </a:rPr>
              <a:t>多</a:t>
            </a:r>
            <a:r>
              <a:rPr lang="zh-CN" altLang="en-US" sz="2000" dirty="0" smtClean="0">
                <a:solidFill>
                  <a:srgbClr val="404040"/>
                </a:solidFill>
                <a:latin typeface="Arial"/>
                <a:ea typeface="微软雅黑"/>
                <a:cs typeface="+mn-ea"/>
                <a:sym typeface="+mn-lt"/>
              </a:rPr>
              <a:t>一点</a:t>
            </a:r>
            <a:r>
              <a:rPr lang="zh-CN" altLang="en-US" sz="2000" dirty="0">
                <a:solidFill>
                  <a:srgbClr val="404040"/>
                </a:solidFill>
                <a:latin typeface="Arial"/>
                <a:ea typeface="微软雅黑"/>
                <a:cs typeface="+mn-ea"/>
                <a:sym typeface="+mn-lt"/>
              </a:rPr>
              <a:t>还是市场多一点，不是社会主义与</a:t>
            </a:r>
            <a:r>
              <a:rPr lang="zh-CN" altLang="en-US" sz="2000" dirty="0" smtClean="0">
                <a:solidFill>
                  <a:srgbClr val="404040"/>
                </a:solidFill>
                <a:latin typeface="Arial"/>
                <a:ea typeface="微软雅黑"/>
                <a:cs typeface="+mn-ea"/>
                <a:sym typeface="+mn-lt"/>
              </a:rPr>
              <a:t>资本主义的</a:t>
            </a:r>
            <a:r>
              <a:rPr lang="zh-CN" altLang="en-US" sz="2000" dirty="0">
                <a:solidFill>
                  <a:srgbClr val="404040"/>
                </a:solidFill>
                <a:latin typeface="Arial"/>
                <a:ea typeface="微软雅黑"/>
                <a:cs typeface="+mn-ea"/>
                <a:sym typeface="+mn-lt"/>
              </a:rPr>
              <a:t>本质区别。计划经济不等于社会主义，</a:t>
            </a:r>
            <a:r>
              <a:rPr lang="zh-CN" altLang="en-US" sz="2000" dirty="0" smtClean="0">
                <a:solidFill>
                  <a:srgbClr val="404040"/>
                </a:solidFill>
                <a:latin typeface="Arial"/>
                <a:ea typeface="微软雅黑"/>
                <a:cs typeface="+mn-ea"/>
                <a:sym typeface="+mn-lt"/>
              </a:rPr>
              <a:t>资本主义</a:t>
            </a:r>
            <a:r>
              <a:rPr lang="zh-CN" altLang="en-US" sz="2000" dirty="0">
                <a:solidFill>
                  <a:srgbClr val="404040"/>
                </a:solidFill>
                <a:latin typeface="Arial"/>
                <a:ea typeface="微软雅黑"/>
                <a:cs typeface="+mn-ea"/>
                <a:sym typeface="+mn-lt"/>
              </a:rPr>
              <a:t>也有计划；市场经济不等于资本主义</a:t>
            </a:r>
            <a:r>
              <a:rPr lang="zh-CN" altLang="en-US" sz="2000" dirty="0" smtClean="0">
                <a:solidFill>
                  <a:srgbClr val="404040"/>
                </a:solidFill>
                <a:latin typeface="Arial"/>
                <a:ea typeface="微软雅黑"/>
                <a:cs typeface="+mn-ea"/>
                <a:sym typeface="+mn-lt"/>
              </a:rPr>
              <a:t>，社会主义</a:t>
            </a:r>
            <a:r>
              <a:rPr lang="zh-CN" altLang="en-US" sz="2000" dirty="0">
                <a:solidFill>
                  <a:srgbClr val="404040"/>
                </a:solidFill>
                <a:latin typeface="Arial"/>
                <a:ea typeface="微软雅黑"/>
                <a:cs typeface="+mn-ea"/>
                <a:sym typeface="+mn-lt"/>
              </a:rPr>
              <a:t>也有市场。计划和市场都是经济</a:t>
            </a:r>
            <a:r>
              <a:rPr lang="zh-CN" altLang="en-US" sz="2000" dirty="0" smtClean="0">
                <a:solidFill>
                  <a:srgbClr val="404040"/>
                </a:solidFill>
                <a:latin typeface="Arial"/>
                <a:ea typeface="微软雅黑"/>
                <a:cs typeface="+mn-ea"/>
                <a:sym typeface="+mn-lt"/>
              </a:rPr>
              <a:t>手段。</a:t>
            </a:r>
            <a:endParaRPr lang="en-US" altLang="zh-CN" sz="2000" dirty="0" smtClean="0">
              <a:solidFill>
                <a:srgbClr val="404040"/>
              </a:solidFill>
              <a:latin typeface="Arial"/>
              <a:ea typeface="微软雅黑"/>
              <a:cs typeface="+mn-ea"/>
              <a:sym typeface="+mn-lt"/>
            </a:endParaRPr>
          </a:p>
          <a:p>
            <a:pPr marL="342900" indent="-342900" algn="just" eaLnBrk="1">
              <a:lnSpc>
                <a:spcPct val="120000"/>
              </a:lnSpc>
              <a:buFont typeface="Arial" panose="020B0604020202020204" pitchFamily="34" charset="0"/>
              <a:buChar char="•"/>
            </a:pPr>
            <a:r>
              <a:rPr lang="zh-CN" altLang="en-US" sz="2000" dirty="0" smtClean="0">
                <a:solidFill>
                  <a:srgbClr val="404040"/>
                </a:solidFill>
                <a:latin typeface="Arial"/>
                <a:ea typeface="微软雅黑"/>
                <a:cs typeface="+mn-ea"/>
                <a:sym typeface="+mn-lt"/>
              </a:rPr>
              <a:t>中国</a:t>
            </a:r>
            <a:r>
              <a:rPr lang="zh-CN" altLang="en-US" sz="2000" dirty="0">
                <a:solidFill>
                  <a:srgbClr val="404040"/>
                </a:solidFill>
                <a:latin typeface="Arial"/>
                <a:ea typeface="微软雅黑"/>
                <a:cs typeface="+mn-ea"/>
                <a:sym typeface="+mn-lt"/>
              </a:rPr>
              <a:t>要警惕右，但主要是</a:t>
            </a:r>
            <a:r>
              <a:rPr lang="zh-CN" altLang="en-US" sz="2000" dirty="0" smtClean="0">
                <a:solidFill>
                  <a:srgbClr val="404040"/>
                </a:solidFill>
                <a:latin typeface="Arial"/>
                <a:ea typeface="微软雅黑"/>
                <a:cs typeface="+mn-ea"/>
                <a:sym typeface="+mn-lt"/>
              </a:rPr>
              <a:t>防“左”。</a:t>
            </a:r>
            <a:endParaRPr lang="zh-CN" altLang="en-US" sz="2000" dirty="0">
              <a:solidFill>
                <a:srgbClr val="404040"/>
              </a:solidFill>
              <a:latin typeface="Arial"/>
              <a:ea typeface="微软雅黑"/>
              <a:cs typeface="+mn-ea"/>
              <a:sym typeface="+mn-lt"/>
            </a:endParaRPr>
          </a:p>
        </p:txBody>
      </p:sp>
      <p:sp>
        <p:nvSpPr>
          <p:cNvPr id="8" name="椭圆 7"/>
          <p:cNvSpPr/>
          <p:nvPr/>
        </p:nvSpPr>
        <p:spPr bwMode="auto">
          <a:xfrm>
            <a:off x="3218061" y="4327704"/>
            <a:ext cx="1685050" cy="1685050"/>
          </a:xfrm>
          <a:prstGeom prst="ellipse">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9" name="矩形 8"/>
          <p:cNvSpPr/>
          <p:nvPr/>
        </p:nvSpPr>
        <p:spPr>
          <a:xfrm>
            <a:off x="3319141" y="4850039"/>
            <a:ext cx="1482889" cy="584775"/>
          </a:xfrm>
          <a:prstGeom prst="rect">
            <a:avLst/>
          </a:prstGeom>
        </p:spPr>
        <p:txBody>
          <a:bodyPr wrap="square">
            <a:spAutoFit/>
          </a:bodyPr>
          <a:lstStyle/>
          <a:p>
            <a:pPr algn="ctr"/>
            <a:r>
              <a:rPr lang="zh-CN" altLang="en-US" sz="3200" b="1" dirty="0">
                <a:solidFill>
                  <a:srgbClr val="FFFFFF"/>
                </a:solidFill>
                <a:latin typeface="Arial"/>
                <a:ea typeface="微软雅黑"/>
                <a:cs typeface="+mn-ea"/>
                <a:sym typeface="+mn-lt"/>
              </a:rPr>
              <a:t>要点</a:t>
            </a:r>
          </a:p>
        </p:txBody>
      </p:sp>
      <p:sp>
        <p:nvSpPr>
          <p:cNvPr id="11" name="矩形 10"/>
          <p:cNvSpPr/>
          <p:nvPr/>
        </p:nvSpPr>
        <p:spPr>
          <a:xfrm>
            <a:off x="4722366" y="1598151"/>
            <a:ext cx="4231130" cy="400110"/>
          </a:xfrm>
          <a:prstGeom prst="rect">
            <a:avLst/>
          </a:prstGeom>
          <a:solidFill>
            <a:schemeClr val="tx1"/>
          </a:solidFill>
        </p:spPr>
        <p:txBody>
          <a:bodyPr wrap="square">
            <a:spAutoFit/>
          </a:bodyPr>
          <a:lstStyle/>
          <a:p>
            <a:r>
              <a:rPr lang="zh-CN" altLang="en-US" sz="2000" b="1" dirty="0">
                <a:solidFill>
                  <a:srgbClr val="FFFFFF"/>
                </a:solidFill>
                <a:latin typeface="Arial"/>
                <a:ea typeface="微软雅黑"/>
                <a:cs typeface="+mn-ea"/>
                <a:sym typeface="+mn-lt"/>
              </a:rPr>
              <a:t>邓小平</a:t>
            </a:r>
            <a:r>
              <a:rPr lang="en-US" altLang="zh-CN" sz="2000" b="1" dirty="0">
                <a:solidFill>
                  <a:srgbClr val="FFFFFF"/>
                </a:solidFill>
                <a:latin typeface="Arial"/>
                <a:ea typeface="微软雅黑"/>
                <a:cs typeface="+mn-ea"/>
                <a:sym typeface="+mn-lt"/>
              </a:rPr>
              <a:t>1992</a:t>
            </a:r>
            <a:r>
              <a:rPr lang="zh-CN" altLang="en-US" sz="2000" b="1" dirty="0">
                <a:solidFill>
                  <a:srgbClr val="FFFFFF"/>
                </a:solidFill>
                <a:latin typeface="Arial"/>
                <a:ea typeface="微软雅黑"/>
                <a:cs typeface="+mn-ea"/>
                <a:sym typeface="+mn-lt"/>
              </a:rPr>
              <a:t>年春节南巡讲话</a:t>
            </a:r>
          </a:p>
        </p:txBody>
      </p:sp>
      <p:grpSp>
        <p:nvGrpSpPr>
          <p:cNvPr id="2" name="组合 12"/>
          <p:cNvGrpSpPr/>
          <p:nvPr/>
        </p:nvGrpSpPr>
        <p:grpSpPr>
          <a:xfrm>
            <a:off x="3148175" y="4466592"/>
            <a:ext cx="425596" cy="425661"/>
            <a:chOff x="659169" y="4232341"/>
            <a:chExt cx="425596" cy="425661"/>
          </a:xfrm>
        </p:grpSpPr>
        <p:sp>
          <p:nvSpPr>
            <p:cNvPr id="14" name="Oval 10"/>
            <p:cNvSpPr>
              <a:spLocks noChangeArrowheads="1"/>
            </p:cNvSpPr>
            <p:nvPr/>
          </p:nvSpPr>
          <p:spPr bwMode="auto">
            <a:xfrm>
              <a:off x="659169" y="4232341"/>
              <a:ext cx="425596" cy="42559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itchFamily="34" charset="0"/>
                <a:buNone/>
                <a:defRPr/>
              </a:pPr>
              <a:endParaRPr lang="zh-CN" altLang="en-US" sz="1100" b="1" dirty="0">
                <a:solidFill>
                  <a:srgbClr val="FFFFFF"/>
                </a:solidFill>
                <a:latin typeface="Arial"/>
                <a:ea typeface="微软雅黑"/>
                <a:cs typeface="+mn-ea"/>
                <a:sym typeface="+mn-lt"/>
              </a:endParaRPr>
            </a:p>
          </p:txBody>
        </p:sp>
        <p:sp>
          <p:nvSpPr>
            <p:cNvPr id="15" name="矩形 14"/>
            <p:cNvSpPr/>
            <p:nvPr/>
          </p:nvSpPr>
          <p:spPr>
            <a:xfrm>
              <a:off x="721317" y="4288670"/>
              <a:ext cx="312906" cy="369332"/>
            </a:xfrm>
            <a:prstGeom prst="rect">
              <a:avLst/>
            </a:prstGeom>
          </p:spPr>
          <p:txBody>
            <a:bodyPr wrap="none">
              <a:spAutoFit/>
            </a:bodyPr>
            <a:lstStyle/>
            <a:p>
              <a:pPr algn="ctr" eaLnBrk="1" hangingPunct="1">
                <a:buFont typeface="Arial" pitchFamily="34" charset="0"/>
                <a:buNone/>
                <a:defRPr/>
              </a:pPr>
              <a:r>
                <a:rPr lang="en-US" altLang="zh-CN" b="1" dirty="0" smtClean="0">
                  <a:solidFill>
                    <a:srgbClr val="FFFFFF"/>
                  </a:solidFill>
                  <a:latin typeface="Arial"/>
                  <a:ea typeface="微软雅黑"/>
                  <a:cs typeface="+mn-ea"/>
                  <a:sym typeface="+mn-lt"/>
                </a:rPr>
                <a:t>2</a:t>
              </a:r>
              <a:endParaRPr lang="zh-CN" altLang="en-US" b="1" dirty="0">
                <a:solidFill>
                  <a:srgbClr val="FFFFFF"/>
                </a:solidFill>
                <a:latin typeface="Arial"/>
                <a:ea typeface="微软雅黑"/>
                <a:cs typeface="+mn-ea"/>
                <a:sym typeface="+mn-lt"/>
              </a:endParaRPr>
            </a:p>
          </p:txBody>
        </p:sp>
      </p:grpSp>
      <p:pic>
        <p:nvPicPr>
          <p:cNvPr id="3" name="图片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3806" y="1572906"/>
            <a:ext cx="2728742" cy="2407454"/>
          </a:xfrm>
          <a:prstGeom prst="round2DiagRect">
            <a:avLst>
              <a:gd name="adj1" fmla="val 0"/>
              <a:gd name="adj2" fmla="val 11905"/>
            </a:avLst>
          </a:prstGeom>
          <a:ln w="38100" cap="sq">
            <a:solidFill>
              <a:schemeClr val="bg2"/>
            </a:solidFill>
            <a:miter lim="800000"/>
          </a:ln>
          <a:effectLst>
            <a:outerShdw blurRad="254000" algn="tl" rotWithShape="0">
              <a:srgbClr val="000000">
                <a:alpha val="43000"/>
              </a:srgbClr>
            </a:outerShdw>
          </a:effectLst>
        </p:spPr>
      </p:pic>
      <p:sp>
        <p:nvSpPr>
          <p:cNvPr id="18"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4" name="组合 18"/>
          <p:cNvGrpSpPr/>
          <p:nvPr/>
        </p:nvGrpSpPr>
        <p:grpSpPr>
          <a:xfrm>
            <a:off x="381758" y="313246"/>
            <a:ext cx="1491552" cy="479578"/>
            <a:chOff x="430365" y="153582"/>
            <a:chExt cx="1491552" cy="479578"/>
          </a:xfrm>
        </p:grpSpPr>
        <p:sp>
          <p:nvSpPr>
            <p:cNvPr id="21"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22"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446091750"/>
      </p:ext>
    </p:extLst>
  </p:cSld>
  <p:clrMapOvr>
    <a:masterClrMapping/>
  </p:clrMapOvr>
  <p:transition spd="slow" advTm="54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600"/>
                                        <p:tgtEl>
                                          <p:spTgt spid="6"/>
                                        </p:tgtEl>
                                      </p:cBhvr>
                                    </p:animEffect>
                                    <p:anim calcmode="lin" valueType="num">
                                      <p:cBhvr>
                                        <p:cTn id="34" dur="600" fill="hold"/>
                                        <p:tgtEl>
                                          <p:spTgt spid="6"/>
                                        </p:tgtEl>
                                        <p:attrNameLst>
                                          <p:attrName>ppt_x</p:attrName>
                                        </p:attrNameLst>
                                      </p:cBhvr>
                                      <p:tavLst>
                                        <p:tav tm="0">
                                          <p:val>
                                            <p:strVal val="#ppt_x"/>
                                          </p:val>
                                        </p:tav>
                                        <p:tav tm="100000">
                                          <p:val>
                                            <p:strVal val="#ppt_x"/>
                                          </p:val>
                                        </p:tav>
                                      </p:tavLst>
                                    </p:anim>
                                    <p:anim calcmode="lin" valueType="num">
                                      <p:cBhvr>
                                        <p:cTn id="35"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a:spLocks noEditPoints="1"/>
          </p:cNvSpPr>
          <p:nvPr/>
        </p:nvSpPr>
        <p:spPr bwMode="auto">
          <a:xfrm>
            <a:off x="1330030" y="2077427"/>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3" name="文本框 2"/>
          <p:cNvSpPr txBox="1"/>
          <p:nvPr/>
        </p:nvSpPr>
        <p:spPr>
          <a:xfrm>
            <a:off x="2652441" y="2151881"/>
            <a:ext cx="6378669" cy="461665"/>
          </a:xfrm>
          <a:prstGeom prst="rect">
            <a:avLst/>
          </a:prstGeom>
          <a:noFill/>
        </p:spPr>
        <p:txBody>
          <a:bodyPr wrap="none" rtlCol="0">
            <a:spAutoFit/>
          </a:bodyPr>
          <a:lstStyle>
            <a:defPPr>
              <a:defRPr lang="zh-CN"/>
            </a:defPPr>
            <a:lvl1pPr>
              <a:defRPr sz="2400" b="1"/>
            </a:lvl1pPr>
          </a:lstStyle>
          <a:p>
            <a:pPr marL="342900" indent="-342900">
              <a:buFont typeface="Wingdings" panose="05000000000000000000" pitchFamily="2" charset="2"/>
              <a:buChar char="l"/>
            </a:pPr>
            <a:r>
              <a:rPr lang="en-US" altLang="zh-CN" dirty="0">
                <a:solidFill>
                  <a:srgbClr val="C00000"/>
                </a:solidFill>
                <a:latin typeface="Arial"/>
                <a:ea typeface="微软雅黑"/>
                <a:cs typeface="+mn-ea"/>
                <a:sym typeface="+mn-lt"/>
              </a:rPr>
              <a:t>《</a:t>
            </a:r>
            <a:r>
              <a:rPr lang="zh-CN" altLang="en-US" dirty="0">
                <a:solidFill>
                  <a:srgbClr val="C00000"/>
                </a:solidFill>
                <a:latin typeface="Arial"/>
                <a:ea typeface="微软雅黑"/>
                <a:cs typeface="+mn-ea"/>
                <a:sym typeface="+mn-lt"/>
              </a:rPr>
              <a:t>关于新形势下党内政治生活的若干准则</a:t>
            </a:r>
            <a:r>
              <a:rPr lang="en-US" altLang="zh-CN" dirty="0">
                <a:solidFill>
                  <a:srgbClr val="C00000"/>
                </a:solidFill>
                <a:latin typeface="Arial"/>
                <a:ea typeface="微软雅黑"/>
                <a:cs typeface="+mn-ea"/>
                <a:sym typeface="+mn-lt"/>
              </a:rPr>
              <a:t>》</a:t>
            </a:r>
          </a:p>
        </p:txBody>
      </p:sp>
      <p:sp>
        <p:nvSpPr>
          <p:cNvPr id="7" name="矩形 6"/>
          <p:cNvSpPr/>
          <p:nvPr/>
        </p:nvSpPr>
        <p:spPr>
          <a:xfrm>
            <a:off x="2656507" y="2812926"/>
            <a:ext cx="7124726" cy="1938992"/>
          </a:xfrm>
          <a:prstGeom prst="rect">
            <a:avLst/>
          </a:prstGeom>
        </p:spPr>
        <p:txBody>
          <a:bodyPr wrap="square">
            <a:spAutoFit/>
          </a:bodyPr>
          <a:lstStyle/>
          <a:p>
            <a:pPr marL="285750" indent="-285750" algn="just" eaLnBrk="1">
              <a:lnSpc>
                <a:spcPct val="150000"/>
              </a:lnSpc>
              <a:buFont typeface="Wingdings" panose="05000000000000000000" pitchFamily="2" charset="2"/>
              <a:buChar char="p"/>
            </a:pPr>
            <a:r>
              <a:rPr lang="zh-CN" altLang="en-US" sz="2000" b="1" dirty="0" smtClean="0">
                <a:solidFill>
                  <a:srgbClr val="404040"/>
                </a:solidFill>
                <a:latin typeface="Arial"/>
                <a:ea typeface="微软雅黑"/>
                <a:cs typeface="+mn-ea"/>
                <a:sym typeface="+mn-lt"/>
              </a:rPr>
              <a:t>党员</a:t>
            </a:r>
            <a:r>
              <a:rPr lang="zh-CN" altLang="en-US" sz="2000" b="1" dirty="0">
                <a:solidFill>
                  <a:srgbClr val="404040"/>
                </a:solidFill>
                <a:latin typeface="Arial"/>
                <a:ea typeface="微软雅黑"/>
                <a:cs typeface="+mn-ea"/>
                <a:sym typeface="+mn-lt"/>
              </a:rPr>
              <a:t>、干部特别是高级干部在大是大非面前不能态度暧昧，不能动摇基本政治立场，不能被错误言论所左右。</a:t>
            </a:r>
            <a:r>
              <a:rPr lang="zh-CN" altLang="en-US" sz="2000" dirty="0">
                <a:solidFill>
                  <a:srgbClr val="404040"/>
                </a:solidFill>
                <a:latin typeface="Arial"/>
                <a:ea typeface="微软雅黑"/>
                <a:cs typeface="+mn-ea"/>
                <a:sym typeface="+mn-lt"/>
              </a:rPr>
              <a:t>当人民利益受到损害、党和国家形象受到破坏、党的执政地位受到威胁时，要挺身而出、亮明态度，主动坚决开展斗争。</a:t>
            </a:r>
          </a:p>
        </p:txBody>
      </p:sp>
      <p:sp>
        <p:nvSpPr>
          <p:cNvPr id="8"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2" name="组合 8"/>
          <p:cNvGrpSpPr/>
          <p:nvPr/>
        </p:nvGrpSpPr>
        <p:grpSpPr>
          <a:xfrm>
            <a:off x="381758" y="313246"/>
            <a:ext cx="1491552" cy="479578"/>
            <a:chOff x="430365" y="153582"/>
            <a:chExt cx="1491552" cy="479578"/>
          </a:xfrm>
        </p:grpSpPr>
        <p:sp>
          <p:nvSpPr>
            <p:cNvPr id="10"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1"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3361159344"/>
      </p:ext>
    </p:extLst>
  </p:cSld>
  <p:clrMapOvr>
    <a:masterClrMapping/>
  </p:clrMapOvr>
  <p:transition spd="slow" advTm="845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childTnLst>
                          </p:cTn>
                        </p:par>
                        <p:par>
                          <p:cTn id="17" fill="hold">
                            <p:stCondLst>
                              <p:cond delay="8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562440" y="1706632"/>
            <a:ext cx="3098801" cy="31019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6" name="Freeform 12"/>
          <p:cNvSpPr>
            <a:spLocks noEditPoints="1"/>
          </p:cNvSpPr>
          <p:nvPr/>
        </p:nvSpPr>
        <p:spPr bwMode="auto">
          <a:xfrm>
            <a:off x="2051694" y="2132856"/>
            <a:ext cx="968230" cy="129202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41" name="TextBox 3"/>
          <p:cNvSpPr txBox="1"/>
          <p:nvPr/>
        </p:nvSpPr>
        <p:spPr>
          <a:xfrm>
            <a:off x="1536181" y="4269999"/>
            <a:ext cx="2329952" cy="1077218"/>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en-US" sz="3200" dirty="0" smtClean="0">
                <a:solidFill>
                  <a:srgbClr val="5A5A5A">
                    <a:lumMod val="50000"/>
                  </a:srgbClr>
                </a:solidFill>
                <a:latin typeface="Arial"/>
                <a:cs typeface="+mn-ea"/>
                <a:sym typeface="+mn-lt"/>
              </a:rPr>
              <a:t>什么</a:t>
            </a:r>
            <a:r>
              <a:rPr lang="zh-CN" altLang="en-US" sz="3200" dirty="0">
                <a:solidFill>
                  <a:srgbClr val="5A5A5A">
                    <a:lumMod val="50000"/>
                  </a:srgbClr>
                </a:solidFill>
                <a:latin typeface="Arial"/>
                <a:cs typeface="+mn-ea"/>
                <a:sym typeface="+mn-lt"/>
              </a:rPr>
              <a:t>是</a:t>
            </a:r>
            <a:endParaRPr lang="en-US" altLang="zh-CN" sz="3200" dirty="0" smtClean="0">
              <a:solidFill>
                <a:srgbClr val="5A5A5A">
                  <a:lumMod val="50000"/>
                </a:srgbClr>
              </a:solidFill>
              <a:latin typeface="Arial"/>
              <a:cs typeface="+mn-ea"/>
              <a:sym typeface="+mn-lt"/>
            </a:endParaRPr>
          </a:p>
          <a:p>
            <a:pPr algn="ctr"/>
            <a:r>
              <a:rPr lang="zh-CN" altLang="en-US" sz="3200" dirty="0" smtClean="0">
                <a:solidFill>
                  <a:srgbClr val="C00000"/>
                </a:solidFill>
                <a:latin typeface="Arial"/>
                <a:cs typeface="+mn-ea"/>
                <a:sym typeface="+mn-lt"/>
              </a:rPr>
              <a:t>大是大非？</a:t>
            </a:r>
            <a:endParaRPr lang="zh-CN" altLang="en-US" sz="3200" dirty="0">
              <a:solidFill>
                <a:srgbClr val="C00000"/>
              </a:solidFill>
              <a:latin typeface="Arial"/>
              <a:cs typeface="+mn-ea"/>
              <a:sym typeface="+mn-lt"/>
            </a:endParaRPr>
          </a:p>
        </p:txBody>
      </p:sp>
      <p:sp>
        <p:nvSpPr>
          <p:cNvPr id="43" name="矩形 42"/>
          <p:cNvSpPr/>
          <p:nvPr/>
        </p:nvSpPr>
        <p:spPr>
          <a:xfrm>
            <a:off x="4438774" y="2367631"/>
            <a:ext cx="5404023" cy="1689052"/>
          </a:xfrm>
          <a:prstGeom prst="rect">
            <a:avLst/>
          </a:prstGeom>
          <a:noFill/>
        </p:spPr>
        <p:txBody>
          <a:bodyPr wrap="square" rtlCol="0">
            <a:spAutoFit/>
          </a:bodyPr>
          <a:lstStyle/>
          <a:p>
            <a:pPr marL="342900" indent="-342900" algn="just" eaLnBrk="1">
              <a:lnSpc>
                <a:spcPct val="150000"/>
              </a:lnSpc>
              <a:buFont typeface="Wingdings" panose="05000000000000000000" pitchFamily="2" charset="2"/>
              <a:buChar char="n"/>
            </a:pPr>
            <a:r>
              <a:rPr lang="zh-CN" altLang="en-US" sz="2400" dirty="0" smtClean="0">
                <a:solidFill>
                  <a:srgbClr val="5A5A5A"/>
                </a:solidFill>
                <a:latin typeface="微软雅黑"/>
                <a:ea typeface="微软雅黑"/>
              </a:rPr>
              <a:t>关乎党的基本路线；</a:t>
            </a:r>
          </a:p>
          <a:p>
            <a:pPr marL="342900" indent="-342900" algn="just" eaLnBrk="1">
              <a:lnSpc>
                <a:spcPct val="150000"/>
              </a:lnSpc>
              <a:buFont typeface="Wingdings" panose="05000000000000000000" pitchFamily="2" charset="2"/>
              <a:buChar char="n"/>
            </a:pPr>
            <a:r>
              <a:rPr lang="zh-CN" altLang="en-US" sz="2400" dirty="0" smtClean="0">
                <a:solidFill>
                  <a:srgbClr val="5A5A5A"/>
                </a:solidFill>
                <a:latin typeface="微软雅黑"/>
                <a:ea typeface="微软雅黑"/>
              </a:rPr>
              <a:t>关乎改革开放</a:t>
            </a:r>
            <a:r>
              <a:rPr lang="zh-CN" altLang="en-US" sz="2400" dirty="0">
                <a:solidFill>
                  <a:srgbClr val="5A5A5A"/>
                </a:solidFill>
                <a:latin typeface="微软雅黑"/>
                <a:ea typeface="微软雅黑"/>
              </a:rPr>
              <a:t>的</a:t>
            </a:r>
            <a:r>
              <a:rPr lang="zh-CN" altLang="en-US" sz="2400" dirty="0" smtClean="0">
                <a:solidFill>
                  <a:srgbClr val="5A5A5A"/>
                </a:solidFill>
                <a:latin typeface="微软雅黑"/>
                <a:ea typeface="微软雅黑"/>
              </a:rPr>
              <a:t>方针政策；</a:t>
            </a:r>
            <a:endParaRPr lang="en-US" altLang="zh-CN" sz="2400" dirty="0" smtClean="0">
              <a:solidFill>
                <a:srgbClr val="5A5A5A"/>
              </a:solidFill>
              <a:latin typeface="微软雅黑"/>
              <a:ea typeface="微软雅黑"/>
            </a:endParaRPr>
          </a:p>
          <a:p>
            <a:pPr marL="342900" indent="-342900" algn="just" eaLnBrk="1">
              <a:lnSpc>
                <a:spcPct val="150000"/>
              </a:lnSpc>
              <a:buFont typeface="Wingdings" panose="05000000000000000000" pitchFamily="2" charset="2"/>
              <a:buChar char="n"/>
            </a:pPr>
            <a:r>
              <a:rPr lang="zh-CN" altLang="en-US" sz="2400" dirty="0" smtClean="0">
                <a:solidFill>
                  <a:srgbClr val="5A5A5A"/>
                </a:solidFill>
                <a:latin typeface="微软雅黑"/>
                <a:ea typeface="微软雅黑"/>
              </a:rPr>
              <a:t>关乎党</a:t>
            </a:r>
            <a:r>
              <a:rPr lang="zh-CN" altLang="en-US" sz="2400" dirty="0">
                <a:solidFill>
                  <a:srgbClr val="5A5A5A"/>
                </a:solidFill>
                <a:latin typeface="微软雅黑"/>
                <a:ea typeface="微软雅黑"/>
              </a:rPr>
              <a:t>的执政</a:t>
            </a:r>
            <a:r>
              <a:rPr lang="zh-CN" altLang="en-US" sz="2400" dirty="0" smtClean="0">
                <a:solidFill>
                  <a:srgbClr val="5A5A5A"/>
                </a:solidFill>
                <a:latin typeface="微软雅黑"/>
                <a:ea typeface="微软雅黑"/>
              </a:rPr>
              <a:t>地位。</a:t>
            </a:r>
            <a:endParaRPr lang="zh-CN" altLang="en-US" sz="2400" dirty="0">
              <a:solidFill>
                <a:srgbClr val="5A5A5A"/>
              </a:solidFill>
              <a:latin typeface="微软雅黑"/>
              <a:ea typeface="微软雅黑"/>
            </a:endParaRPr>
          </a:p>
        </p:txBody>
      </p:sp>
      <p:sp>
        <p:nvSpPr>
          <p:cNvPr id="44" name="矩形 43"/>
          <p:cNvSpPr/>
          <p:nvPr/>
        </p:nvSpPr>
        <p:spPr>
          <a:xfrm>
            <a:off x="4403401" y="1791232"/>
            <a:ext cx="7128792" cy="523220"/>
          </a:xfrm>
          <a:prstGeom prst="rect">
            <a:avLst/>
          </a:prstGeom>
          <a:noFill/>
        </p:spPr>
        <p:txBody>
          <a:bodyPr wrap="square" rtlCol="0">
            <a:spAutoFit/>
          </a:bodyPr>
          <a:lstStyle/>
          <a:p>
            <a:pPr algn="just" eaLnBrk="1"/>
            <a:r>
              <a:rPr lang="zh-CN" altLang="en-US" sz="2800" b="1" dirty="0" smtClean="0">
                <a:solidFill>
                  <a:srgbClr val="C00000"/>
                </a:solidFill>
                <a:latin typeface="微软雅黑"/>
                <a:ea typeface="微软雅黑"/>
              </a:rPr>
              <a:t>大是大非：</a:t>
            </a:r>
            <a:endParaRPr lang="zh-CN" altLang="en-US" sz="2800" b="1" dirty="0">
              <a:solidFill>
                <a:srgbClr val="C00000"/>
              </a:solidFill>
              <a:latin typeface="微软雅黑"/>
              <a:ea typeface="微软雅黑"/>
            </a:endParaRPr>
          </a:p>
        </p:txBody>
      </p:sp>
      <p:sp>
        <p:nvSpPr>
          <p:cNvPr id="45" name="矩形 44"/>
          <p:cNvSpPr/>
          <p:nvPr/>
        </p:nvSpPr>
        <p:spPr>
          <a:xfrm>
            <a:off x="4403401" y="4134253"/>
            <a:ext cx="6375500" cy="1938992"/>
          </a:xfrm>
          <a:prstGeom prst="rect">
            <a:avLst/>
          </a:prstGeom>
        </p:spPr>
        <p:txBody>
          <a:bodyPr wrap="square">
            <a:spAutoFit/>
          </a:bodyPr>
          <a:lstStyle/>
          <a:p>
            <a:r>
              <a:rPr lang="en-US" altLang="zh-CN" sz="2400" b="1" dirty="0" smtClean="0">
                <a:solidFill>
                  <a:srgbClr val="5A5A5A"/>
                </a:solidFill>
                <a:latin typeface="楷体" panose="02010609060101010101" pitchFamily="49" charset="-122"/>
                <a:ea typeface="楷体" panose="02010609060101010101" pitchFamily="49" charset="-122"/>
              </a:rPr>
              <a:t>※</a:t>
            </a:r>
            <a:r>
              <a:rPr lang="zh-CN" altLang="en-US" sz="2400" b="1" dirty="0" smtClean="0">
                <a:solidFill>
                  <a:srgbClr val="5A5A5A"/>
                </a:solidFill>
                <a:latin typeface="楷体" panose="02010609060101010101" pitchFamily="49" charset="-122"/>
                <a:ea typeface="楷体" panose="02010609060101010101" pitchFamily="49" charset="-122"/>
              </a:rPr>
              <a:t>立场：在大是大非</a:t>
            </a:r>
            <a:r>
              <a:rPr lang="zh-CN" altLang="en-US" sz="2400" b="1" dirty="0">
                <a:solidFill>
                  <a:srgbClr val="5A5A5A"/>
                </a:solidFill>
                <a:latin typeface="楷体" panose="02010609060101010101" pitchFamily="49" charset="-122"/>
                <a:ea typeface="楷体" panose="02010609060101010101" pitchFamily="49" charset="-122"/>
              </a:rPr>
              <a:t>面前，不能动摇基本的政治立场，不能被错误的言论所左右</a:t>
            </a:r>
            <a:r>
              <a:rPr lang="zh-CN" altLang="en-US" sz="2400" b="1" dirty="0" smtClean="0">
                <a:solidFill>
                  <a:srgbClr val="5A5A5A"/>
                </a:solidFill>
                <a:latin typeface="楷体" panose="02010609060101010101" pitchFamily="49" charset="-122"/>
                <a:ea typeface="楷体" panose="02010609060101010101" pitchFamily="49" charset="-122"/>
              </a:rPr>
              <a:t>。</a:t>
            </a:r>
            <a:r>
              <a:rPr lang="zh-CN" altLang="en-US" sz="2400" dirty="0" smtClean="0">
                <a:solidFill>
                  <a:srgbClr val="5A5A5A"/>
                </a:solidFill>
                <a:latin typeface="楷体" panose="02010609060101010101" pitchFamily="49" charset="-122"/>
                <a:ea typeface="楷体" panose="02010609060101010101" pitchFamily="49" charset="-122"/>
              </a:rPr>
              <a:t>当人民的利益</a:t>
            </a:r>
            <a:r>
              <a:rPr lang="zh-CN" altLang="en-US" sz="2400" dirty="0">
                <a:solidFill>
                  <a:srgbClr val="5A5A5A"/>
                </a:solidFill>
                <a:latin typeface="楷体" panose="02010609060101010101" pitchFamily="49" charset="-122"/>
                <a:ea typeface="楷体" panose="02010609060101010101" pitchFamily="49" charset="-122"/>
              </a:rPr>
              <a:t>受到</a:t>
            </a:r>
            <a:r>
              <a:rPr lang="zh-CN" altLang="en-US" sz="2400" dirty="0" smtClean="0">
                <a:solidFill>
                  <a:srgbClr val="5A5A5A"/>
                </a:solidFill>
                <a:latin typeface="楷体" panose="02010609060101010101" pitchFamily="49" charset="-122"/>
                <a:ea typeface="楷体" panose="02010609060101010101" pitchFamily="49" charset="-122"/>
              </a:rPr>
              <a:t>损害</a:t>
            </a:r>
            <a:r>
              <a:rPr lang="zh-CN" altLang="en-US" sz="2400" dirty="0">
                <a:solidFill>
                  <a:srgbClr val="5A5A5A"/>
                </a:solidFill>
                <a:latin typeface="楷体" panose="02010609060101010101" pitchFamily="49" charset="-122"/>
                <a:ea typeface="楷体" panose="02010609060101010101" pitchFamily="49" charset="-122"/>
              </a:rPr>
              <a:t>的时候</a:t>
            </a:r>
            <a:r>
              <a:rPr lang="zh-CN" altLang="en-US" sz="2400" dirty="0" smtClean="0">
                <a:solidFill>
                  <a:srgbClr val="5A5A5A"/>
                </a:solidFill>
                <a:latin typeface="楷体" panose="02010609060101010101" pitchFamily="49" charset="-122"/>
                <a:ea typeface="楷体" panose="02010609060101010101" pitchFamily="49" charset="-122"/>
              </a:rPr>
              <a:t>，当党</a:t>
            </a:r>
            <a:r>
              <a:rPr lang="zh-CN" altLang="en-US" sz="2400" dirty="0">
                <a:solidFill>
                  <a:srgbClr val="5A5A5A"/>
                </a:solidFill>
                <a:latin typeface="楷体" panose="02010609060101010101" pitchFamily="49" charset="-122"/>
                <a:ea typeface="楷体" panose="02010609060101010101" pitchFamily="49" charset="-122"/>
              </a:rPr>
              <a:t>和国家形象受到</a:t>
            </a:r>
            <a:r>
              <a:rPr lang="zh-CN" altLang="en-US" sz="2400" dirty="0" smtClean="0">
                <a:solidFill>
                  <a:srgbClr val="5A5A5A"/>
                </a:solidFill>
                <a:latin typeface="楷体" panose="02010609060101010101" pitchFamily="49" charset="-122"/>
                <a:ea typeface="楷体" panose="02010609060101010101" pitchFamily="49" charset="-122"/>
              </a:rPr>
              <a:t>损害</a:t>
            </a:r>
            <a:r>
              <a:rPr lang="zh-CN" altLang="en-US" sz="2400" dirty="0">
                <a:solidFill>
                  <a:srgbClr val="5A5A5A"/>
                </a:solidFill>
                <a:latin typeface="楷体" panose="02010609060101010101" pitchFamily="49" charset="-122"/>
                <a:ea typeface="楷体" panose="02010609060101010101" pitchFamily="49" charset="-122"/>
              </a:rPr>
              <a:t>的时候</a:t>
            </a:r>
            <a:r>
              <a:rPr lang="zh-CN" altLang="en-US" sz="2400" dirty="0" smtClean="0">
                <a:solidFill>
                  <a:srgbClr val="5A5A5A"/>
                </a:solidFill>
                <a:latin typeface="楷体" panose="02010609060101010101" pitchFamily="49" charset="-122"/>
                <a:ea typeface="楷体" panose="02010609060101010101" pitchFamily="49" charset="-122"/>
              </a:rPr>
              <a:t>，当党</a:t>
            </a:r>
            <a:r>
              <a:rPr lang="zh-CN" altLang="en-US" sz="2400" dirty="0">
                <a:solidFill>
                  <a:srgbClr val="5A5A5A"/>
                </a:solidFill>
                <a:latin typeface="楷体" panose="02010609060101010101" pitchFamily="49" charset="-122"/>
                <a:ea typeface="楷体" panose="02010609060101010101" pitchFamily="49" charset="-122"/>
              </a:rPr>
              <a:t>的执政地位受到危害的时候，要挺身而出，坚决</a:t>
            </a:r>
            <a:r>
              <a:rPr lang="zh-CN" altLang="en-US" sz="2400" dirty="0" smtClean="0">
                <a:solidFill>
                  <a:srgbClr val="5A5A5A"/>
                </a:solidFill>
                <a:latin typeface="楷体" panose="02010609060101010101" pitchFamily="49" charset="-122"/>
                <a:ea typeface="楷体" panose="02010609060101010101" pitchFamily="49" charset="-122"/>
              </a:rPr>
              <a:t>地开展</a:t>
            </a:r>
            <a:r>
              <a:rPr lang="zh-CN" altLang="en-US" sz="2400" dirty="0">
                <a:solidFill>
                  <a:srgbClr val="5A5A5A"/>
                </a:solidFill>
                <a:latin typeface="楷体" panose="02010609060101010101" pitchFamily="49" charset="-122"/>
                <a:ea typeface="楷体" panose="02010609060101010101" pitchFamily="49" charset="-122"/>
              </a:rPr>
              <a:t>斗争。</a:t>
            </a:r>
          </a:p>
        </p:txBody>
      </p:sp>
      <p:sp>
        <p:nvSpPr>
          <p:cNvPr id="12"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2" name="组合 12"/>
          <p:cNvGrpSpPr/>
          <p:nvPr/>
        </p:nvGrpSpPr>
        <p:grpSpPr>
          <a:xfrm>
            <a:off x="381758" y="313246"/>
            <a:ext cx="1491552" cy="479578"/>
            <a:chOff x="430365" y="153582"/>
            <a:chExt cx="1491552" cy="479578"/>
          </a:xfrm>
        </p:grpSpPr>
        <p:sp>
          <p:nvSpPr>
            <p:cNvPr id="14"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5"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1153936367"/>
      </p:ext>
    </p:extLst>
  </p:cSld>
  <p:clrMapOvr>
    <a:masterClrMapping/>
  </p:clrMapOvr>
  <p:transition spd="slow" advTm="110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42"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9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1"/>
                                        </p:tgtEl>
                                        <p:attrNameLst>
                                          <p:attrName>style.visibility</p:attrName>
                                        </p:attrNameLst>
                                      </p:cBhvr>
                                      <p:to>
                                        <p:strVal val="visible"/>
                                      </p:to>
                                    </p:set>
                                    <p:anim by="(-#ppt_w*2)" calcmode="lin" valueType="num">
                                      <p:cBhvr rctx="PPT">
                                        <p:cTn id="20" dur="300" autoRev="1" fill="hold">
                                          <p:stCondLst>
                                            <p:cond delay="0"/>
                                          </p:stCondLst>
                                        </p:cTn>
                                        <p:tgtEl>
                                          <p:spTgt spid="41"/>
                                        </p:tgtEl>
                                        <p:attrNameLst>
                                          <p:attrName>ppt_w</p:attrName>
                                        </p:attrNameLst>
                                      </p:cBhvr>
                                    </p:anim>
                                    <p:anim by="(#ppt_w*0.50)" calcmode="lin" valueType="num">
                                      <p:cBhvr>
                                        <p:cTn id="21" dur="300" decel="50000" autoRev="1" fill="hold">
                                          <p:stCondLst>
                                            <p:cond delay="0"/>
                                          </p:stCondLst>
                                        </p:cTn>
                                        <p:tgtEl>
                                          <p:spTgt spid="41"/>
                                        </p:tgtEl>
                                        <p:attrNameLst>
                                          <p:attrName>ppt_x</p:attrName>
                                        </p:attrNameLst>
                                      </p:cBhvr>
                                    </p:anim>
                                    <p:anim from="(-#ppt_h/2)" to="(#ppt_y)" calcmode="lin" valueType="num">
                                      <p:cBhvr>
                                        <p:cTn id="22" dur="600" fill="hold">
                                          <p:stCondLst>
                                            <p:cond delay="0"/>
                                          </p:stCondLst>
                                        </p:cTn>
                                        <p:tgtEl>
                                          <p:spTgt spid="41"/>
                                        </p:tgtEl>
                                        <p:attrNameLst>
                                          <p:attrName>ppt_y</p:attrName>
                                        </p:attrNameLst>
                                      </p:cBhvr>
                                    </p:anim>
                                    <p:animRot by="21600000">
                                      <p:cBhvr>
                                        <p:cTn id="23" dur="600" fill="hold">
                                          <p:stCondLst>
                                            <p:cond delay="0"/>
                                          </p:stCondLst>
                                        </p:cTn>
                                        <p:tgtEl>
                                          <p:spTgt spid="41"/>
                                        </p:tgtEl>
                                        <p:attrNameLst>
                                          <p:attrName>r</p:attrName>
                                        </p:attrNameLst>
                                      </p:cBhvr>
                                    </p:animRot>
                                  </p:childTnLst>
                                </p:cTn>
                              </p:par>
                            </p:childTnLst>
                          </p:cTn>
                        </p:par>
                        <p:par>
                          <p:cTn id="24" fill="hold">
                            <p:stCondLst>
                              <p:cond delay="192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600"/>
                                        <p:tgtEl>
                                          <p:spTgt spid="44"/>
                                        </p:tgtEl>
                                      </p:cBhvr>
                                    </p:animEffect>
                                  </p:childTnLst>
                                </p:cTn>
                              </p:par>
                            </p:childTnLst>
                          </p:cTn>
                        </p:par>
                        <p:par>
                          <p:cTn id="28" fill="hold">
                            <p:stCondLst>
                              <p:cond delay="2520"/>
                            </p:stCondLst>
                            <p:childTnLst>
                              <p:par>
                                <p:cTn id="29" presetID="42"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352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41" grpId="0"/>
      <p:bldP spid="43" grpId="0"/>
      <p:bldP spid="44" grpId="0"/>
      <p:bldP spid="4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a:spLocks noEditPoints="1"/>
          </p:cNvSpPr>
          <p:nvPr/>
        </p:nvSpPr>
        <p:spPr bwMode="auto">
          <a:xfrm>
            <a:off x="1315520" y="1787891"/>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3" name="文本框 2"/>
          <p:cNvSpPr txBox="1"/>
          <p:nvPr/>
        </p:nvSpPr>
        <p:spPr>
          <a:xfrm>
            <a:off x="2637931" y="1862345"/>
            <a:ext cx="6378669" cy="461665"/>
          </a:xfrm>
          <a:prstGeom prst="rect">
            <a:avLst/>
          </a:prstGeom>
          <a:noFill/>
        </p:spPr>
        <p:txBody>
          <a:bodyPr wrap="none" rtlCol="0">
            <a:spAutoFit/>
          </a:bodyPr>
          <a:lstStyle>
            <a:defPPr>
              <a:defRPr lang="zh-CN"/>
            </a:defPPr>
            <a:lvl1pPr>
              <a:defRPr sz="2400" b="1"/>
            </a:lvl1pPr>
          </a:lstStyle>
          <a:p>
            <a:pPr marL="342900" indent="-342900">
              <a:buFont typeface="Wingdings" panose="05000000000000000000" pitchFamily="2" charset="2"/>
              <a:buChar char="l"/>
            </a:pPr>
            <a:r>
              <a:rPr lang="en-US" altLang="zh-CN" dirty="0">
                <a:solidFill>
                  <a:srgbClr val="C00000"/>
                </a:solidFill>
                <a:latin typeface="Arial"/>
                <a:ea typeface="微软雅黑"/>
                <a:cs typeface="+mn-ea"/>
                <a:sym typeface="+mn-lt"/>
              </a:rPr>
              <a:t>《</a:t>
            </a:r>
            <a:r>
              <a:rPr lang="zh-CN" altLang="en-US" dirty="0">
                <a:solidFill>
                  <a:srgbClr val="C00000"/>
                </a:solidFill>
                <a:latin typeface="Arial"/>
                <a:ea typeface="微软雅黑"/>
                <a:cs typeface="+mn-ea"/>
                <a:sym typeface="+mn-lt"/>
              </a:rPr>
              <a:t>关于新形势下党内政治生活的若干准则</a:t>
            </a:r>
            <a:r>
              <a:rPr lang="en-US" altLang="zh-CN" dirty="0">
                <a:solidFill>
                  <a:srgbClr val="C00000"/>
                </a:solidFill>
                <a:latin typeface="Arial"/>
                <a:ea typeface="微软雅黑"/>
                <a:cs typeface="+mn-ea"/>
                <a:sym typeface="+mn-lt"/>
              </a:rPr>
              <a:t>》</a:t>
            </a:r>
          </a:p>
        </p:txBody>
      </p:sp>
      <p:sp>
        <p:nvSpPr>
          <p:cNvPr id="7" name="矩形 6"/>
          <p:cNvSpPr/>
          <p:nvPr/>
        </p:nvSpPr>
        <p:spPr>
          <a:xfrm>
            <a:off x="2641997" y="2523390"/>
            <a:ext cx="8352928" cy="2345770"/>
          </a:xfrm>
          <a:prstGeom prst="rect">
            <a:avLst/>
          </a:prstGeom>
        </p:spPr>
        <p:txBody>
          <a:bodyPr wrap="square">
            <a:spAutoFit/>
          </a:bodyPr>
          <a:lstStyle/>
          <a:p>
            <a:pPr marL="285750" indent="-285750" algn="just" eaLnBrk="1">
              <a:lnSpc>
                <a:spcPct val="150000"/>
              </a:lnSpc>
              <a:buFont typeface="Wingdings" panose="05000000000000000000" pitchFamily="2" charset="2"/>
              <a:buChar char="p"/>
            </a:pPr>
            <a:r>
              <a:rPr lang="zh-CN" altLang="en-US" sz="2000" dirty="0">
                <a:solidFill>
                  <a:srgbClr val="404040"/>
                </a:solidFill>
                <a:latin typeface="Arial"/>
                <a:ea typeface="微软雅黑"/>
                <a:cs typeface="+mn-ea"/>
                <a:sym typeface="+mn-lt"/>
              </a:rPr>
              <a:t>全党必须坚决捍卫党的基本路线，对否定党的领导、否定我国社会主义制度、否定改革开放的言行，对歪曲、丑化、否定中国特色社会主义的言行，对歪曲、丑化、否定党的历史、中华人民共和国历史、人民军队历史的言行，对歪曲、丑化、否定党的领袖和英雄模范的言行，对一切违背、歪曲、否定党的基本路线的言行，必须旗帜鲜明反对和抵制</a:t>
            </a:r>
            <a:r>
              <a:rPr lang="zh-CN" altLang="en-US" sz="2000" dirty="0" smtClean="0">
                <a:solidFill>
                  <a:srgbClr val="404040"/>
                </a:solidFill>
                <a:latin typeface="Arial"/>
                <a:ea typeface="微软雅黑"/>
                <a:cs typeface="+mn-ea"/>
                <a:sym typeface="+mn-lt"/>
              </a:rPr>
              <a:t>。</a:t>
            </a:r>
            <a:endParaRPr lang="en-US" altLang="zh-CN" sz="2000" dirty="0" smtClean="0">
              <a:solidFill>
                <a:srgbClr val="404040"/>
              </a:solidFill>
              <a:latin typeface="Arial"/>
              <a:ea typeface="微软雅黑"/>
              <a:cs typeface="+mn-ea"/>
              <a:sym typeface="+mn-lt"/>
            </a:endParaRPr>
          </a:p>
        </p:txBody>
      </p:sp>
      <p:sp>
        <p:nvSpPr>
          <p:cNvPr id="8"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2" name="组合 8"/>
          <p:cNvGrpSpPr/>
          <p:nvPr/>
        </p:nvGrpSpPr>
        <p:grpSpPr>
          <a:xfrm>
            <a:off x="381758" y="313246"/>
            <a:ext cx="1491552" cy="479578"/>
            <a:chOff x="430365" y="153582"/>
            <a:chExt cx="1491552" cy="479578"/>
          </a:xfrm>
        </p:grpSpPr>
        <p:sp>
          <p:nvSpPr>
            <p:cNvPr id="10"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11"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888877993"/>
      </p:ext>
    </p:extLst>
  </p:cSld>
  <p:clrMapOvr>
    <a:masterClrMapping/>
  </p:clrMapOvr>
  <p:transition spd="slow" advTm="845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childTnLst>
                          </p:cTn>
                        </p:par>
                        <p:par>
                          <p:cTn id="17" fill="hold">
                            <p:stCondLst>
                              <p:cond delay="8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6"/>
          <p:cNvSpPr>
            <a:spLocks noChangeShapeType="1"/>
          </p:cNvSpPr>
          <p:nvPr/>
        </p:nvSpPr>
        <p:spPr bwMode="auto">
          <a:xfrm>
            <a:off x="2067970" y="1687435"/>
            <a:ext cx="0" cy="5053933"/>
          </a:xfrm>
          <a:prstGeom prst="line">
            <a:avLst/>
          </a:prstGeom>
          <a:noFill/>
          <a:ln w="38100" cap="flat">
            <a:solidFill>
              <a:srgbClr val="716F6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1" name="圆角矩形 25"/>
          <p:cNvSpPr/>
          <p:nvPr/>
        </p:nvSpPr>
        <p:spPr bwMode="auto">
          <a:xfrm>
            <a:off x="625773" y="1252802"/>
            <a:ext cx="2880320" cy="691413"/>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endParaRPr>
          </a:p>
        </p:txBody>
      </p:sp>
      <p:sp>
        <p:nvSpPr>
          <p:cNvPr id="20" name="矩形 19"/>
          <p:cNvSpPr/>
          <p:nvPr/>
        </p:nvSpPr>
        <p:spPr>
          <a:xfrm>
            <a:off x="2286701" y="2232247"/>
            <a:ext cx="6115936" cy="2646365"/>
          </a:xfrm>
          <a:prstGeom prst="rect">
            <a:avLst/>
          </a:prstGeom>
        </p:spPr>
        <p:txBody>
          <a:bodyPr wrap="square">
            <a:spAutoFit/>
          </a:bodyPr>
          <a:lstStyle/>
          <a:p>
            <a:pPr marL="285750" indent="-285750" algn="just">
              <a:lnSpc>
                <a:spcPct val="120000"/>
              </a:lnSpc>
              <a:buFont typeface="Wingdings" panose="05000000000000000000" pitchFamily="2" charset="2"/>
              <a:buChar char="l"/>
            </a:pPr>
            <a:r>
              <a:rPr lang="zh-CN" altLang="en-US" sz="2000" dirty="0" smtClean="0">
                <a:solidFill>
                  <a:srgbClr val="5A5A5A"/>
                </a:solidFill>
                <a:latin typeface="微软雅黑"/>
                <a:ea typeface="微软雅黑"/>
              </a:rPr>
              <a:t>提出</a:t>
            </a:r>
            <a:r>
              <a:rPr lang="zh-CN" altLang="en-US" sz="2000" dirty="0">
                <a:solidFill>
                  <a:srgbClr val="5A5A5A"/>
                </a:solidFill>
                <a:latin typeface="微软雅黑"/>
                <a:ea typeface="微软雅黑"/>
              </a:rPr>
              <a:t>否定革命、“告别革命”的主张，认为革命只起破坏性作用，没有任何建设性</a:t>
            </a:r>
            <a:r>
              <a:rPr lang="zh-CN" altLang="en-US" sz="2000" dirty="0" smtClean="0">
                <a:solidFill>
                  <a:srgbClr val="5A5A5A"/>
                </a:solidFill>
                <a:latin typeface="微软雅黑"/>
                <a:ea typeface="微软雅黑"/>
              </a:rPr>
              <a:t>意义；</a:t>
            </a:r>
            <a:endParaRPr lang="en-US" altLang="zh-CN" sz="2000" dirty="0" smtClean="0">
              <a:solidFill>
                <a:srgbClr val="5A5A5A"/>
              </a:solidFill>
              <a:latin typeface="微软雅黑"/>
              <a:ea typeface="微软雅黑"/>
            </a:endParaRPr>
          </a:p>
          <a:p>
            <a:pPr marL="285750" indent="-285750" algn="just">
              <a:lnSpc>
                <a:spcPct val="120000"/>
              </a:lnSpc>
              <a:buFont typeface="Wingdings" panose="05000000000000000000" pitchFamily="2" charset="2"/>
              <a:buChar char="l"/>
            </a:pPr>
            <a:r>
              <a:rPr lang="zh-CN" altLang="en-US" sz="2000" dirty="0" smtClean="0">
                <a:solidFill>
                  <a:srgbClr val="5A5A5A"/>
                </a:solidFill>
                <a:latin typeface="微软雅黑"/>
                <a:ea typeface="微软雅黑"/>
              </a:rPr>
              <a:t>把</a:t>
            </a:r>
            <a:r>
              <a:rPr lang="zh-CN" altLang="en-US" sz="2000" dirty="0">
                <a:solidFill>
                  <a:srgbClr val="5A5A5A"/>
                </a:solidFill>
                <a:latin typeface="微软雅黑"/>
                <a:ea typeface="微软雅黑"/>
              </a:rPr>
              <a:t>“五四”以来中国选择社会主义发展方向视为离开所谓的“以英美为师”的“近代文明的主流”而误入了</a:t>
            </a:r>
            <a:r>
              <a:rPr lang="zh-CN" altLang="en-US" sz="2000" dirty="0" smtClean="0">
                <a:solidFill>
                  <a:srgbClr val="5A5A5A"/>
                </a:solidFill>
                <a:latin typeface="微软雅黑"/>
                <a:ea typeface="微软雅黑"/>
              </a:rPr>
              <a:t>歧路；</a:t>
            </a:r>
            <a:endParaRPr lang="en-US" altLang="zh-CN" sz="2000" dirty="0" smtClean="0">
              <a:solidFill>
                <a:srgbClr val="5A5A5A"/>
              </a:solidFill>
              <a:latin typeface="微软雅黑"/>
              <a:ea typeface="微软雅黑"/>
            </a:endParaRPr>
          </a:p>
          <a:p>
            <a:pPr marL="285750" indent="-285750" algn="just">
              <a:lnSpc>
                <a:spcPct val="120000"/>
              </a:lnSpc>
              <a:buFont typeface="Wingdings" panose="05000000000000000000" pitchFamily="2" charset="2"/>
              <a:buChar char="l"/>
            </a:pPr>
            <a:r>
              <a:rPr lang="zh-CN" altLang="en-US" sz="2000" dirty="0" smtClean="0">
                <a:solidFill>
                  <a:srgbClr val="5A5A5A"/>
                </a:solidFill>
                <a:latin typeface="微软雅黑"/>
                <a:ea typeface="微软雅黑"/>
              </a:rPr>
              <a:t>歪曲</a:t>
            </a:r>
            <a:r>
              <a:rPr lang="zh-CN" altLang="en-US" sz="2000" dirty="0">
                <a:solidFill>
                  <a:srgbClr val="5A5A5A"/>
                </a:solidFill>
                <a:latin typeface="微软雅黑"/>
                <a:ea typeface="微软雅黑"/>
              </a:rPr>
              <a:t>中国共产党的历史，否定或掩盖它的本质和主流，把它说成是一系列错误的延续 。</a:t>
            </a:r>
          </a:p>
        </p:txBody>
      </p:sp>
      <p:sp>
        <p:nvSpPr>
          <p:cNvPr id="23" name="矩形 22"/>
          <p:cNvSpPr/>
          <p:nvPr/>
        </p:nvSpPr>
        <p:spPr>
          <a:xfrm>
            <a:off x="950967" y="1336898"/>
            <a:ext cx="2339102" cy="523220"/>
          </a:xfrm>
          <a:prstGeom prst="rect">
            <a:avLst/>
          </a:prstGeom>
          <a:noFill/>
        </p:spPr>
        <p:txBody>
          <a:bodyPr wrap="none">
            <a:spAutoFit/>
          </a:bodyPr>
          <a:lstStyle/>
          <a:p>
            <a:r>
              <a:rPr lang="zh-CN" altLang="en-US" sz="2800" b="1" dirty="0" smtClean="0">
                <a:solidFill>
                  <a:srgbClr val="FFFFFF"/>
                </a:solidFill>
                <a:latin typeface="微软雅黑"/>
                <a:ea typeface="微软雅黑"/>
              </a:rPr>
              <a:t>历史虚无主义</a:t>
            </a:r>
            <a:endParaRPr lang="zh-CN" altLang="en-US" sz="2800" b="1" dirty="0">
              <a:solidFill>
                <a:srgbClr val="FFFFFF"/>
              </a:solidFill>
              <a:latin typeface="微软雅黑"/>
              <a:ea typeface="微软雅黑"/>
            </a:endParaRPr>
          </a:p>
        </p:txBody>
      </p:sp>
      <p:grpSp>
        <p:nvGrpSpPr>
          <p:cNvPr id="2" name="组合 24"/>
          <p:cNvGrpSpPr/>
          <p:nvPr/>
        </p:nvGrpSpPr>
        <p:grpSpPr>
          <a:xfrm>
            <a:off x="1918175" y="2297265"/>
            <a:ext cx="288925" cy="288925"/>
            <a:chOff x="957263" y="3209925"/>
            <a:chExt cx="288925" cy="288925"/>
          </a:xfrm>
        </p:grpSpPr>
        <p:sp>
          <p:nvSpPr>
            <p:cNvPr id="27"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28"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0" name="矩形 29"/>
          <p:cNvSpPr/>
          <p:nvPr/>
        </p:nvSpPr>
        <p:spPr>
          <a:xfrm>
            <a:off x="443010" y="2232247"/>
            <a:ext cx="1483673" cy="461665"/>
          </a:xfrm>
          <a:prstGeom prst="rect">
            <a:avLst/>
          </a:prstGeom>
        </p:spPr>
        <p:txBody>
          <a:bodyPr wrap="square">
            <a:spAutoFit/>
          </a:bodyPr>
          <a:lstStyle/>
          <a:p>
            <a:pPr algn="r"/>
            <a:r>
              <a:rPr lang="zh-CN" altLang="en-US" sz="2400" b="1" dirty="0" smtClean="0">
                <a:solidFill>
                  <a:srgbClr val="C00000"/>
                </a:solidFill>
                <a:latin typeface="微软雅黑"/>
                <a:ea typeface="微软雅黑"/>
              </a:rPr>
              <a:t>表现</a:t>
            </a:r>
            <a:endParaRPr lang="zh-CN" altLang="en-US" sz="2400" b="1" dirty="0">
              <a:solidFill>
                <a:srgbClr val="C00000"/>
              </a:solidFill>
              <a:latin typeface="微软雅黑"/>
              <a:ea typeface="微软雅黑"/>
            </a:endParaRPr>
          </a:p>
        </p:txBody>
      </p:sp>
      <p:sp>
        <p:nvSpPr>
          <p:cNvPr id="31" name="矩形 30"/>
          <p:cNvSpPr/>
          <p:nvPr/>
        </p:nvSpPr>
        <p:spPr>
          <a:xfrm>
            <a:off x="2288859" y="4980745"/>
            <a:ext cx="5029923"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b="1" dirty="0" smtClean="0">
                <a:solidFill>
                  <a:srgbClr val="5A5A5A"/>
                </a:solidFill>
                <a:latin typeface="微软雅黑"/>
                <a:ea typeface="微软雅黑"/>
              </a:rPr>
              <a:t>一</a:t>
            </a:r>
            <a:r>
              <a:rPr lang="zh-CN" altLang="en-US" sz="2000" b="1" dirty="0">
                <a:solidFill>
                  <a:srgbClr val="5A5A5A"/>
                </a:solidFill>
                <a:latin typeface="微软雅黑"/>
                <a:ea typeface="微软雅黑"/>
              </a:rPr>
              <a:t>种错误的社会思潮</a:t>
            </a:r>
          </a:p>
        </p:txBody>
      </p:sp>
      <p:grpSp>
        <p:nvGrpSpPr>
          <p:cNvPr id="3" name="组合 31"/>
          <p:cNvGrpSpPr/>
          <p:nvPr/>
        </p:nvGrpSpPr>
        <p:grpSpPr>
          <a:xfrm>
            <a:off x="1918175" y="5045763"/>
            <a:ext cx="288925" cy="288925"/>
            <a:chOff x="957263" y="3209925"/>
            <a:chExt cx="288925" cy="288925"/>
          </a:xfrm>
        </p:grpSpPr>
        <p:sp>
          <p:nvSpPr>
            <p:cNvPr id="33"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34"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36" name="矩形 35"/>
          <p:cNvSpPr/>
          <p:nvPr/>
        </p:nvSpPr>
        <p:spPr>
          <a:xfrm>
            <a:off x="193725" y="4968551"/>
            <a:ext cx="1726608" cy="461665"/>
          </a:xfrm>
          <a:prstGeom prst="rect">
            <a:avLst/>
          </a:prstGeom>
        </p:spPr>
        <p:txBody>
          <a:bodyPr wrap="square">
            <a:spAutoFit/>
          </a:bodyPr>
          <a:lstStyle/>
          <a:p>
            <a:pPr algn="r"/>
            <a:r>
              <a:rPr lang="zh-CN" altLang="en-US" sz="2400" b="1" dirty="0" smtClean="0">
                <a:solidFill>
                  <a:srgbClr val="C00000"/>
                </a:solidFill>
                <a:latin typeface="微软雅黑"/>
                <a:ea typeface="微软雅黑"/>
              </a:rPr>
              <a:t>性质</a:t>
            </a:r>
            <a:endParaRPr lang="zh-CN" altLang="en-US" sz="2400" b="1" dirty="0">
              <a:solidFill>
                <a:srgbClr val="C00000"/>
              </a:solidFill>
              <a:latin typeface="微软雅黑"/>
              <a:ea typeface="微软雅黑"/>
            </a:endParaRPr>
          </a:p>
        </p:txBody>
      </p:sp>
      <p:sp>
        <p:nvSpPr>
          <p:cNvPr id="26" name="Freeform 12"/>
          <p:cNvSpPr>
            <a:spLocks noEditPoints="1"/>
          </p:cNvSpPr>
          <p:nvPr/>
        </p:nvSpPr>
        <p:spPr bwMode="auto">
          <a:xfrm>
            <a:off x="9842797" y="2901303"/>
            <a:ext cx="1060646" cy="143715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7" name="Freeform 5"/>
          <p:cNvSpPr>
            <a:spLocks noEditPoints="1"/>
          </p:cNvSpPr>
          <p:nvPr/>
        </p:nvSpPr>
        <p:spPr bwMode="auto">
          <a:xfrm>
            <a:off x="8402637" y="2515704"/>
            <a:ext cx="3238468" cy="3100919"/>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22" name="矩形 21"/>
          <p:cNvSpPr/>
          <p:nvPr/>
        </p:nvSpPr>
        <p:spPr>
          <a:xfrm>
            <a:off x="2286701" y="5628817"/>
            <a:ext cx="5841598" cy="707886"/>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a:solidFill>
                  <a:srgbClr val="5A5A5A"/>
                </a:solidFill>
                <a:latin typeface="微软雅黑"/>
                <a:ea typeface="微软雅黑"/>
              </a:rPr>
              <a:t>否定革命，否定中国共产党，否定共产党历史</a:t>
            </a:r>
            <a:r>
              <a:rPr lang="zh-CN" altLang="en-US" sz="2000" dirty="0" smtClean="0">
                <a:solidFill>
                  <a:srgbClr val="5A5A5A"/>
                </a:solidFill>
                <a:latin typeface="微软雅黑"/>
                <a:ea typeface="微软雅黑"/>
              </a:rPr>
              <a:t>，把共产党历史</a:t>
            </a:r>
            <a:r>
              <a:rPr lang="zh-CN" altLang="en-US" sz="2000" dirty="0">
                <a:solidFill>
                  <a:srgbClr val="5A5A5A"/>
                </a:solidFill>
                <a:latin typeface="微软雅黑"/>
                <a:ea typeface="微软雅黑"/>
              </a:rPr>
              <a:t>说成是一系列错误的</a:t>
            </a:r>
            <a:r>
              <a:rPr lang="zh-CN" altLang="en-US" sz="2000" dirty="0" smtClean="0">
                <a:solidFill>
                  <a:srgbClr val="5A5A5A"/>
                </a:solidFill>
                <a:latin typeface="微软雅黑"/>
                <a:ea typeface="微软雅黑"/>
              </a:rPr>
              <a:t>延续。</a:t>
            </a:r>
            <a:endParaRPr lang="zh-CN" altLang="en-US" sz="2000" dirty="0">
              <a:solidFill>
                <a:srgbClr val="5A5A5A"/>
              </a:solidFill>
              <a:latin typeface="微软雅黑"/>
              <a:ea typeface="微软雅黑"/>
            </a:endParaRPr>
          </a:p>
        </p:txBody>
      </p:sp>
      <p:grpSp>
        <p:nvGrpSpPr>
          <p:cNvPr id="4" name="组合 36"/>
          <p:cNvGrpSpPr/>
          <p:nvPr/>
        </p:nvGrpSpPr>
        <p:grpSpPr>
          <a:xfrm>
            <a:off x="1916017" y="5693835"/>
            <a:ext cx="288925" cy="288925"/>
            <a:chOff x="957263" y="3209925"/>
            <a:chExt cx="288925" cy="288925"/>
          </a:xfrm>
        </p:grpSpPr>
        <p:sp>
          <p:nvSpPr>
            <p:cNvPr id="38" name="Oval 15"/>
            <p:cNvSpPr>
              <a:spLocks noChangeArrowheads="1"/>
            </p:cNvSpPr>
            <p:nvPr/>
          </p:nvSpPr>
          <p:spPr bwMode="auto">
            <a:xfrm>
              <a:off x="957263" y="3209925"/>
              <a:ext cx="288925" cy="288925"/>
            </a:xfrm>
            <a:prstGeom prst="ellipse">
              <a:avLst/>
            </a:prstGeom>
            <a:solidFill>
              <a:schemeClr val="tx1"/>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39" name="Freeform 16"/>
            <p:cNvSpPr>
              <a:spLocks/>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grpSp>
      <p:sp>
        <p:nvSpPr>
          <p:cNvPr id="40" name="矩形 39"/>
          <p:cNvSpPr/>
          <p:nvPr/>
        </p:nvSpPr>
        <p:spPr>
          <a:xfrm>
            <a:off x="191567" y="5616623"/>
            <a:ext cx="1726608" cy="461665"/>
          </a:xfrm>
          <a:prstGeom prst="rect">
            <a:avLst/>
          </a:prstGeom>
        </p:spPr>
        <p:txBody>
          <a:bodyPr wrap="square">
            <a:spAutoFit/>
          </a:bodyPr>
          <a:lstStyle/>
          <a:p>
            <a:pPr algn="r"/>
            <a:r>
              <a:rPr lang="zh-CN" altLang="en-US" sz="2400" b="1" dirty="0">
                <a:solidFill>
                  <a:srgbClr val="C00000"/>
                </a:solidFill>
                <a:latin typeface="微软雅黑"/>
                <a:ea typeface="微软雅黑"/>
              </a:rPr>
              <a:t>目的</a:t>
            </a:r>
          </a:p>
        </p:txBody>
      </p:sp>
      <p:sp>
        <p:nvSpPr>
          <p:cNvPr id="42" name="TextBox 3"/>
          <p:cNvSpPr txBox="1"/>
          <p:nvPr/>
        </p:nvSpPr>
        <p:spPr>
          <a:xfrm>
            <a:off x="2065933" y="260648"/>
            <a:ext cx="7560840" cy="584775"/>
          </a:xfrm>
          <a:prstGeom prst="rect">
            <a:avLst/>
          </a:prstGeom>
          <a:noFill/>
        </p:spPr>
        <p:txBody>
          <a:bodyPr wrap="square" rtlCol="0">
            <a:spAutoFit/>
          </a:bodyPr>
          <a:lstStyle>
            <a:defPPr>
              <a:defRPr lang="zh-CN"/>
            </a:defPPr>
            <a:lvl1pPr>
              <a:defRPr sz="3200" b="1">
                <a:latin typeface="+mn-lt"/>
                <a:ea typeface="+mn-ea"/>
                <a:cs typeface="+mn-ea"/>
              </a:defRPr>
            </a:lvl1pPr>
          </a:lstStyle>
          <a:p>
            <a:r>
              <a:rPr lang="zh-CN" altLang="en-US" dirty="0" smtClean="0">
                <a:solidFill>
                  <a:srgbClr val="C00000"/>
                </a:solidFill>
                <a:sym typeface="+mn-lt"/>
              </a:rPr>
              <a:t>坚持</a:t>
            </a:r>
            <a:r>
              <a:rPr lang="zh-CN" altLang="en-US" dirty="0">
                <a:solidFill>
                  <a:srgbClr val="C00000"/>
                </a:solidFill>
                <a:sym typeface="+mn-lt"/>
              </a:rPr>
              <a:t>基本路线，以伟大工程推动伟大</a:t>
            </a:r>
            <a:r>
              <a:rPr lang="zh-CN" altLang="en-US" dirty="0" smtClean="0">
                <a:solidFill>
                  <a:srgbClr val="C00000"/>
                </a:solidFill>
                <a:sym typeface="+mn-lt"/>
              </a:rPr>
              <a:t>事业</a:t>
            </a:r>
            <a:endParaRPr lang="zh-CN" altLang="en-US" dirty="0">
              <a:solidFill>
                <a:srgbClr val="C00000"/>
              </a:solidFill>
              <a:sym typeface="+mn-lt"/>
            </a:endParaRPr>
          </a:p>
        </p:txBody>
      </p:sp>
      <p:grpSp>
        <p:nvGrpSpPr>
          <p:cNvPr id="5" name="组合 42"/>
          <p:cNvGrpSpPr/>
          <p:nvPr/>
        </p:nvGrpSpPr>
        <p:grpSpPr>
          <a:xfrm>
            <a:off x="381758" y="313246"/>
            <a:ext cx="1491552" cy="479578"/>
            <a:chOff x="430365" y="153582"/>
            <a:chExt cx="1491552" cy="479578"/>
          </a:xfrm>
        </p:grpSpPr>
        <p:sp>
          <p:nvSpPr>
            <p:cNvPr id="44" name="圆角矩形 4"/>
            <p:cNvSpPr/>
            <p:nvPr/>
          </p:nvSpPr>
          <p:spPr bwMode="auto">
            <a:xfrm>
              <a:off x="430365" y="153582"/>
              <a:ext cx="1491552" cy="479578"/>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FFFFFF"/>
                </a:solidFill>
                <a:latin typeface="Arial"/>
                <a:ea typeface="微软雅黑"/>
                <a:cs typeface="+mn-ea"/>
                <a:sym typeface="+mn-lt"/>
              </a:endParaRPr>
            </a:p>
          </p:txBody>
        </p:sp>
        <p:sp>
          <p:nvSpPr>
            <p:cNvPr id="45" name="TextBox 5"/>
            <p:cNvSpPr txBox="1"/>
            <p:nvPr/>
          </p:nvSpPr>
          <p:spPr>
            <a:xfrm>
              <a:off x="547109" y="162188"/>
              <a:ext cx="1302800" cy="461665"/>
            </a:xfrm>
            <a:prstGeom prst="rect">
              <a:avLst/>
            </a:prstGeom>
            <a:noFill/>
          </p:spPr>
          <p:txBody>
            <a:bodyPr wrap="square" rtlCol="0">
              <a:spAutoFit/>
            </a:bodyPr>
            <a:lstStyle/>
            <a:p>
              <a:pPr algn="ctr"/>
              <a:r>
                <a:rPr lang="zh-CN" altLang="en-US" sz="2400" b="1" dirty="0" smtClean="0">
                  <a:solidFill>
                    <a:srgbClr val="FFFFFF"/>
                  </a:solidFill>
                  <a:latin typeface="Arial"/>
                  <a:ea typeface="微软雅黑"/>
                  <a:cs typeface="+mn-ea"/>
                  <a:sym typeface="+mn-lt"/>
                </a:rPr>
                <a:t>着力点</a:t>
              </a:r>
              <a:r>
                <a:rPr lang="en-US" altLang="zh-CN" sz="2400" b="1" dirty="0" smtClean="0">
                  <a:solidFill>
                    <a:srgbClr val="FFFFFF"/>
                  </a:solidFill>
                  <a:latin typeface="Arial"/>
                  <a:ea typeface="微软雅黑"/>
                  <a:cs typeface="+mn-ea"/>
                  <a:sym typeface="+mn-lt"/>
                </a:rPr>
                <a:t>4</a:t>
              </a:r>
              <a:endParaRPr lang="zh-CN" altLang="en-US" sz="2400" b="1" dirty="0">
                <a:solidFill>
                  <a:srgbClr val="FFFFFF"/>
                </a:solidFill>
                <a:latin typeface="Arial"/>
                <a:ea typeface="微软雅黑"/>
                <a:cs typeface="+mn-ea"/>
                <a:sym typeface="+mn-lt"/>
              </a:endParaRPr>
            </a:p>
          </p:txBody>
        </p:sp>
      </p:grpSp>
    </p:spTree>
    <p:extLst>
      <p:ext uri="{BB962C8B-B14F-4D97-AF65-F5344CB8AC3E}">
        <p14:creationId xmlns="" xmlns:p14="http://schemas.microsoft.com/office/powerpoint/2010/main" val="1913706418"/>
      </p:ext>
    </p:extLst>
  </p:cSld>
  <p:clrMapOvr>
    <a:masterClrMapping/>
  </p:clrMapOvr>
  <p:transition spd="slow" advTm="110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 calcmode="lin" valueType="num">
                                      <p:cBhvr>
                                        <p:cTn id="9" dur="400" fill="hold"/>
                                        <p:tgtEl>
                                          <p:spTgt spid="7"/>
                                        </p:tgtEl>
                                        <p:attrNameLst>
                                          <p:attrName>style.rotation</p:attrName>
                                        </p:attrNameLst>
                                      </p:cBhvr>
                                      <p:tavLst>
                                        <p:tav tm="0">
                                          <p:val>
                                            <p:fltVal val="90"/>
                                          </p:val>
                                        </p:tav>
                                        <p:tav tm="100000">
                                          <p:val>
                                            <p:fltVal val="0"/>
                                          </p:val>
                                        </p:tav>
                                      </p:tavLst>
                                    </p:anim>
                                    <p:animEffect transition="in" filter="fade">
                                      <p:cBhvr>
                                        <p:cTn id="10" dur="400"/>
                                        <p:tgtEl>
                                          <p:spTgt spid="7"/>
                                        </p:tgtEl>
                                      </p:cBhvr>
                                    </p:animEffect>
                                  </p:childTnLst>
                                </p:cTn>
                              </p:par>
                            </p:childTnLst>
                          </p:cTn>
                        </p:par>
                        <p:par>
                          <p:cTn id="11" fill="hold">
                            <p:stCondLst>
                              <p:cond delay="4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14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1900"/>
                            </p:stCondLst>
                            <p:childTnLst>
                              <p:par>
                                <p:cTn id="25" presetID="3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 calcmode="lin" valueType="num">
                                      <p:cBhvr>
                                        <p:cTn id="29" dur="500" fill="hold"/>
                                        <p:tgtEl>
                                          <p:spTgt spid="30"/>
                                        </p:tgtEl>
                                        <p:attrNameLst>
                                          <p:attrName>style.rotation</p:attrName>
                                        </p:attrNameLst>
                                      </p:cBhvr>
                                      <p:tavLst>
                                        <p:tav tm="0">
                                          <p:val>
                                            <p:fltVal val="90"/>
                                          </p:val>
                                        </p:tav>
                                        <p:tav tm="100000">
                                          <p:val>
                                            <p:fltVal val="0"/>
                                          </p:val>
                                        </p:tav>
                                      </p:tavLst>
                                    </p:anim>
                                    <p:animEffect transition="in" filter="fade">
                                      <p:cBhvr>
                                        <p:cTn id="30" dur="500"/>
                                        <p:tgtEl>
                                          <p:spTgt spid="30"/>
                                        </p:tgtEl>
                                      </p:cBhvr>
                                    </p:animEffect>
                                  </p:childTnLst>
                                </p:cTn>
                              </p:par>
                            </p:childTnLst>
                          </p:cTn>
                        </p:par>
                        <p:par>
                          <p:cTn id="31" fill="hold">
                            <p:stCondLst>
                              <p:cond delay="2400"/>
                            </p:stCondLst>
                            <p:childTnLst>
                              <p:par>
                                <p:cTn id="32" presetID="3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400" fill="hold"/>
                                        <p:tgtEl>
                                          <p:spTgt spid="2"/>
                                        </p:tgtEl>
                                        <p:attrNameLst>
                                          <p:attrName>ppt_w</p:attrName>
                                        </p:attrNameLst>
                                      </p:cBhvr>
                                      <p:tavLst>
                                        <p:tav tm="0">
                                          <p:val>
                                            <p:fltVal val="0"/>
                                          </p:val>
                                        </p:tav>
                                        <p:tav tm="100000">
                                          <p:val>
                                            <p:strVal val="#ppt_w"/>
                                          </p:val>
                                        </p:tav>
                                      </p:tavLst>
                                    </p:anim>
                                    <p:anim calcmode="lin" valueType="num">
                                      <p:cBhvr>
                                        <p:cTn id="35" dur="400" fill="hold"/>
                                        <p:tgtEl>
                                          <p:spTgt spid="2"/>
                                        </p:tgtEl>
                                        <p:attrNameLst>
                                          <p:attrName>ppt_h</p:attrName>
                                        </p:attrNameLst>
                                      </p:cBhvr>
                                      <p:tavLst>
                                        <p:tav tm="0">
                                          <p:val>
                                            <p:fltVal val="0"/>
                                          </p:val>
                                        </p:tav>
                                        <p:tav tm="100000">
                                          <p:val>
                                            <p:strVal val="#ppt_h"/>
                                          </p:val>
                                        </p:tav>
                                      </p:tavLst>
                                    </p:anim>
                                    <p:anim calcmode="lin" valueType="num">
                                      <p:cBhvr>
                                        <p:cTn id="36" dur="400" fill="hold"/>
                                        <p:tgtEl>
                                          <p:spTgt spid="2"/>
                                        </p:tgtEl>
                                        <p:attrNameLst>
                                          <p:attrName>style.rotation</p:attrName>
                                        </p:attrNameLst>
                                      </p:cBhvr>
                                      <p:tavLst>
                                        <p:tav tm="0">
                                          <p:val>
                                            <p:fltVal val="90"/>
                                          </p:val>
                                        </p:tav>
                                        <p:tav tm="100000">
                                          <p:val>
                                            <p:fltVal val="0"/>
                                          </p:val>
                                        </p:tav>
                                      </p:tavLst>
                                    </p:anim>
                                    <p:animEffect transition="in" filter="fade">
                                      <p:cBhvr>
                                        <p:cTn id="37" dur="400"/>
                                        <p:tgtEl>
                                          <p:spTgt spid="2"/>
                                        </p:tgtEl>
                                      </p:cBhvr>
                                    </p:animEffect>
                                  </p:childTnLst>
                                </p:cTn>
                              </p:par>
                              <p:par>
                                <p:cTn id="38" presetID="8" presetClass="emph" presetSubtype="0" fill="hold" nodeType="withEffect">
                                  <p:stCondLst>
                                    <p:cond delay="0"/>
                                  </p:stCondLst>
                                  <p:childTnLst>
                                    <p:animRot by="-21600000">
                                      <p:cBhvr>
                                        <p:cTn id="39" dur="400" fill="hold"/>
                                        <p:tgtEl>
                                          <p:spTgt spid="2"/>
                                        </p:tgtEl>
                                        <p:attrNameLst>
                                          <p:attrName>r</p:attrName>
                                        </p:attrNameLst>
                                      </p:cBhvr>
                                    </p:animRot>
                                  </p:childTnLst>
                                </p:cTn>
                              </p:par>
                            </p:childTnLst>
                          </p:cTn>
                        </p:par>
                        <p:par>
                          <p:cTn id="40" fill="hold">
                            <p:stCondLst>
                              <p:cond delay="28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3800"/>
                            </p:stCondLst>
                            <p:childTnLst>
                              <p:par>
                                <p:cTn id="47" presetID="31"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 calcmode="lin" valueType="num">
                                      <p:cBhvr>
                                        <p:cTn id="51" dur="500" fill="hold"/>
                                        <p:tgtEl>
                                          <p:spTgt spid="36"/>
                                        </p:tgtEl>
                                        <p:attrNameLst>
                                          <p:attrName>style.rotation</p:attrName>
                                        </p:attrNameLst>
                                      </p:cBhvr>
                                      <p:tavLst>
                                        <p:tav tm="0">
                                          <p:val>
                                            <p:fltVal val="90"/>
                                          </p:val>
                                        </p:tav>
                                        <p:tav tm="100000">
                                          <p:val>
                                            <p:fltVal val="0"/>
                                          </p:val>
                                        </p:tav>
                                      </p:tavLst>
                                    </p:anim>
                                    <p:animEffect transition="in" filter="fade">
                                      <p:cBhvr>
                                        <p:cTn id="52" dur="500"/>
                                        <p:tgtEl>
                                          <p:spTgt spid="36"/>
                                        </p:tgtEl>
                                      </p:cBhvr>
                                    </p:animEffect>
                                  </p:childTnLst>
                                </p:cTn>
                              </p:par>
                            </p:childTnLst>
                          </p:cTn>
                        </p:par>
                        <p:par>
                          <p:cTn id="53" fill="hold">
                            <p:stCondLst>
                              <p:cond delay="4300"/>
                            </p:stCondLst>
                            <p:childTnLst>
                              <p:par>
                                <p:cTn id="54" presetID="31"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400" fill="hold"/>
                                        <p:tgtEl>
                                          <p:spTgt spid="3"/>
                                        </p:tgtEl>
                                        <p:attrNameLst>
                                          <p:attrName>ppt_w</p:attrName>
                                        </p:attrNameLst>
                                      </p:cBhvr>
                                      <p:tavLst>
                                        <p:tav tm="0">
                                          <p:val>
                                            <p:fltVal val="0"/>
                                          </p:val>
                                        </p:tav>
                                        <p:tav tm="100000">
                                          <p:val>
                                            <p:strVal val="#ppt_w"/>
                                          </p:val>
                                        </p:tav>
                                      </p:tavLst>
                                    </p:anim>
                                    <p:anim calcmode="lin" valueType="num">
                                      <p:cBhvr>
                                        <p:cTn id="57" dur="400" fill="hold"/>
                                        <p:tgtEl>
                                          <p:spTgt spid="3"/>
                                        </p:tgtEl>
                                        <p:attrNameLst>
                                          <p:attrName>ppt_h</p:attrName>
                                        </p:attrNameLst>
                                      </p:cBhvr>
                                      <p:tavLst>
                                        <p:tav tm="0">
                                          <p:val>
                                            <p:fltVal val="0"/>
                                          </p:val>
                                        </p:tav>
                                        <p:tav tm="100000">
                                          <p:val>
                                            <p:strVal val="#ppt_h"/>
                                          </p:val>
                                        </p:tav>
                                      </p:tavLst>
                                    </p:anim>
                                    <p:anim calcmode="lin" valueType="num">
                                      <p:cBhvr>
                                        <p:cTn id="58" dur="400" fill="hold"/>
                                        <p:tgtEl>
                                          <p:spTgt spid="3"/>
                                        </p:tgtEl>
                                        <p:attrNameLst>
                                          <p:attrName>style.rotation</p:attrName>
                                        </p:attrNameLst>
                                      </p:cBhvr>
                                      <p:tavLst>
                                        <p:tav tm="0">
                                          <p:val>
                                            <p:fltVal val="90"/>
                                          </p:val>
                                        </p:tav>
                                        <p:tav tm="100000">
                                          <p:val>
                                            <p:fltVal val="0"/>
                                          </p:val>
                                        </p:tav>
                                      </p:tavLst>
                                    </p:anim>
                                    <p:animEffect transition="in" filter="fade">
                                      <p:cBhvr>
                                        <p:cTn id="59" dur="400"/>
                                        <p:tgtEl>
                                          <p:spTgt spid="3"/>
                                        </p:tgtEl>
                                      </p:cBhvr>
                                    </p:animEffect>
                                  </p:childTnLst>
                                </p:cTn>
                              </p:par>
                              <p:par>
                                <p:cTn id="60" presetID="8" presetClass="emph" presetSubtype="0" fill="hold" nodeType="withEffect">
                                  <p:stCondLst>
                                    <p:cond delay="0"/>
                                  </p:stCondLst>
                                  <p:childTnLst>
                                    <p:animRot by="-21600000">
                                      <p:cBhvr>
                                        <p:cTn id="61" dur="400" fill="hold"/>
                                        <p:tgtEl>
                                          <p:spTgt spid="3"/>
                                        </p:tgtEl>
                                        <p:attrNameLst>
                                          <p:attrName>r</p:attrName>
                                        </p:attrNameLst>
                                      </p:cBhvr>
                                    </p:animRot>
                                  </p:childTnLst>
                                </p:cTn>
                              </p:par>
                            </p:childTnLst>
                          </p:cTn>
                        </p:par>
                        <p:par>
                          <p:cTn id="62" fill="hold">
                            <p:stCondLst>
                              <p:cond delay="47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57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6200"/>
                            </p:stCondLst>
                            <p:childTnLst>
                              <p:par>
                                <p:cTn id="75" presetID="31"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 calcmode="lin" valueType="num">
                                      <p:cBhvr>
                                        <p:cTn id="79" dur="500" fill="hold"/>
                                        <p:tgtEl>
                                          <p:spTgt spid="40"/>
                                        </p:tgtEl>
                                        <p:attrNameLst>
                                          <p:attrName>style.rotation</p:attrName>
                                        </p:attrNameLst>
                                      </p:cBhvr>
                                      <p:tavLst>
                                        <p:tav tm="0">
                                          <p:val>
                                            <p:fltVal val="90"/>
                                          </p:val>
                                        </p:tav>
                                        <p:tav tm="100000">
                                          <p:val>
                                            <p:fltVal val="0"/>
                                          </p:val>
                                        </p:tav>
                                      </p:tavLst>
                                    </p:anim>
                                    <p:animEffect transition="in" filter="fade">
                                      <p:cBhvr>
                                        <p:cTn id="80" dur="500"/>
                                        <p:tgtEl>
                                          <p:spTgt spid="40"/>
                                        </p:tgtEl>
                                      </p:cBhvr>
                                    </p:animEffect>
                                  </p:childTnLst>
                                </p:cTn>
                              </p:par>
                            </p:childTnLst>
                          </p:cTn>
                        </p:par>
                        <p:par>
                          <p:cTn id="81" fill="hold">
                            <p:stCondLst>
                              <p:cond delay="6700"/>
                            </p:stCondLst>
                            <p:childTnLst>
                              <p:par>
                                <p:cTn id="82" presetID="31"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400" fill="hold"/>
                                        <p:tgtEl>
                                          <p:spTgt spid="4"/>
                                        </p:tgtEl>
                                        <p:attrNameLst>
                                          <p:attrName>ppt_w</p:attrName>
                                        </p:attrNameLst>
                                      </p:cBhvr>
                                      <p:tavLst>
                                        <p:tav tm="0">
                                          <p:val>
                                            <p:fltVal val="0"/>
                                          </p:val>
                                        </p:tav>
                                        <p:tav tm="100000">
                                          <p:val>
                                            <p:strVal val="#ppt_w"/>
                                          </p:val>
                                        </p:tav>
                                      </p:tavLst>
                                    </p:anim>
                                    <p:anim calcmode="lin" valueType="num">
                                      <p:cBhvr>
                                        <p:cTn id="85" dur="400" fill="hold"/>
                                        <p:tgtEl>
                                          <p:spTgt spid="4"/>
                                        </p:tgtEl>
                                        <p:attrNameLst>
                                          <p:attrName>ppt_h</p:attrName>
                                        </p:attrNameLst>
                                      </p:cBhvr>
                                      <p:tavLst>
                                        <p:tav tm="0">
                                          <p:val>
                                            <p:fltVal val="0"/>
                                          </p:val>
                                        </p:tav>
                                        <p:tav tm="100000">
                                          <p:val>
                                            <p:strVal val="#ppt_h"/>
                                          </p:val>
                                        </p:tav>
                                      </p:tavLst>
                                    </p:anim>
                                    <p:anim calcmode="lin" valueType="num">
                                      <p:cBhvr>
                                        <p:cTn id="86" dur="400" fill="hold"/>
                                        <p:tgtEl>
                                          <p:spTgt spid="4"/>
                                        </p:tgtEl>
                                        <p:attrNameLst>
                                          <p:attrName>style.rotation</p:attrName>
                                        </p:attrNameLst>
                                      </p:cBhvr>
                                      <p:tavLst>
                                        <p:tav tm="0">
                                          <p:val>
                                            <p:fltVal val="90"/>
                                          </p:val>
                                        </p:tav>
                                        <p:tav tm="100000">
                                          <p:val>
                                            <p:fltVal val="0"/>
                                          </p:val>
                                        </p:tav>
                                      </p:tavLst>
                                    </p:anim>
                                    <p:animEffect transition="in" filter="fade">
                                      <p:cBhvr>
                                        <p:cTn id="87" dur="400"/>
                                        <p:tgtEl>
                                          <p:spTgt spid="4"/>
                                        </p:tgtEl>
                                      </p:cBhvr>
                                    </p:animEffect>
                                  </p:childTnLst>
                                </p:cTn>
                              </p:par>
                              <p:par>
                                <p:cTn id="88" presetID="8" presetClass="emph" presetSubtype="0" fill="hold" nodeType="withEffect">
                                  <p:stCondLst>
                                    <p:cond delay="0"/>
                                  </p:stCondLst>
                                  <p:childTnLst>
                                    <p:animRot by="-21600000">
                                      <p:cBhvr>
                                        <p:cTn id="89" dur="400" fill="hold"/>
                                        <p:tgtEl>
                                          <p:spTgt spid="4"/>
                                        </p:tgtEl>
                                        <p:attrNameLst>
                                          <p:attrName>r</p:attrName>
                                        </p:attrNameLst>
                                      </p:cBhvr>
                                    </p:animRot>
                                  </p:childTnLst>
                                </p:cTn>
                              </p:par>
                            </p:childTnLst>
                          </p:cTn>
                        </p:par>
                        <p:par>
                          <p:cTn id="90" fill="hold">
                            <p:stCondLst>
                              <p:cond delay="7100"/>
                            </p:stCondLst>
                            <p:childTnLst>
                              <p:par>
                                <p:cTn id="91" presetID="42"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0" grpId="0"/>
      <p:bldP spid="23" grpId="0"/>
      <p:bldP spid="30" grpId="0"/>
      <p:bldP spid="31" grpId="0"/>
      <p:bldP spid="36" grpId="0"/>
      <p:bldP spid="26" grpId="0" animBg="1"/>
      <p:bldP spid="7" grpId="0" animBg="1"/>
      <p:bldP spid="22"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
          <p:cNvSpPr txBox="1"/>
          <p:nvPr/>
        </p:nvSpPr>
        <p:spPr>
          <a:xfrm>
            <a:off x="1046892" y="1484784"/>
            <a:ext cx="10042656" cy="523220"/>
          </a:xfrm>
          <a:prstGeom prst="rect">
            <a:avLst/>
          </a:prstGeom>
          <a:solidFill>
            <a:schemeClr val="tx1"/>
          </a:solid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tabLst/>
              <a:defRPr kumimoji="0" sz="2800" b="1" i="0" u="none" strike="noStrike" kern="0" cap="none" spc="0" normalizeH="0" baseline="0">
                <a:ln>
                  <a:noFill/>
                </a:ln>
                <a:effectLst/>
                <a:uLnTx/>
                <a:uFillTx/>
                <a:latin typeface="+mn-lt"/>
                <a:ea typeface="+mn-ea"/>
                <a:cs typeface="+mn-ea"/>
              </a:defRPr>
            </a:lvl1pPr>
          </a:lstStyle>
          <a:p>
            <a:r>
              <a:rPr lang="zh-CN" altLang="en-US" dirty="0" smtClean="0">
                <a:solidFill>
                  <a:schemeClr val="bg2"/>
                </a:solidFill>
                <a:latin typeface="方正黑体简体" panose="02010601030101010101" pitchFamily="2" charset="-122"/>
                <a:ea typeface="方正黑体简体" panose="02010601030101010101" pitchFamily="2" charset="-122"/>
              </a:rPr>
              <a:t>习近平总书记关于</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准则</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和</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条例</a:t>
            </a:r>
            <a:r>
              <a:rPr lang="en-US" altLang="zh-CN" dirty="0">
                <a:solidFill>
                  <a:schemeClr val="bg2"/>
                </a:solidFill>
                <a:latin typeface="方正黑体简体" panose="02010601030101010101" pitchFamily="2" charset="-122"/>
                <a:ea typeface="方正黑体简体" panose="02010601030101010101" pitchFamily="2" charset="-122"/>
              </a:rPr>
              <a:t>》</a:t>
            </a:r>
            <a:r>
              <a:rPr lang="zh-CN" altLang="en-US" dirty="0">
                <a:solidFill>
                  <a:schemeClr val="bg2"/>
                </a:solidFill>
                <a:latin typeface="方正黑体简体" panose="02010601030101010101" pitchFamily="2" charset="-122"/>
                <a:ea typeface="方正黑体简体" panose="02010601030101010101" pitchFamily="2" charset="-122"/>
              </a:rPr>
              <a:t>的</a:t>
            </a:r>
            <a:r>
              <a:rPr lang="zh-CN" altLang="en-US" dirty="0" smtClean="0">
                <a:solidFill>
                  <a:schemeClr val="bg2"/>
                </a:solidFill>
                <a:latin typeface="方正黑体简体" panose="02010601030101010101" pitchFamily="2" charset="-122"/>
                <a:ea typeface="方正黑体简体" panose="02010601030101010101" pitchFamily="2" charset="-122"/>
              </a:rPr>
              <a:t>说明</a:t>
            </a:r>
            <a:endParaRPr lang="zh-CN" altLang="en-US" dirty="0">
              <a:solidFill>
                <a:schemeClr val="bg2"/>
              </a:solidFill>
              <a:latin typeface="方正黑体简体" panose="02010601030101010101" pitchFamily="2" charset="-122"/>
              <a:ea typeface="方正黑体简体" panose="02010601030101010101" pitchFamily="2" charset="-122"/>
            </a:endParaRPr>
          </a:p>
        </p:txBody>
      </p:sp>
      <p:pic>
        <p:nvPicPr>
          <p:cNvPr id="36" name="图片 3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88430" y="2753923"/>
            <a:ext cx="3206495" cy="2520280"/>
          </a:xfrm>
          <a:prstGeom prst="rect">
            <a:avLst/>
          </a:prstGeom>
        </p:spPr>
      </p:pic>
      <p:sp>
        <p:nvSpPr>
          <p:cNvPr id="37" name="文本框 2"/>
          <p:cNvSpPr txBox="1">
            <a:spLocks noChangeArrowheads="1"/>
          </p:cNvSpPr>
          <p:nvPr/>
        </p:nvSpPr>
        <p:spPr bwMode="auto">
          <a:xfrm>
            <a:off x="1129829" y="2582902"/>
            <a:ext cx="633670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 typeface="Arial" panose="020B0604020202020204" pitchFamily="34" charset="0"/>
              <a:buNone/>
            </a:pPr>
            <a:r>
              <a:rPr lang="zh-CN" altLang="en-US" sz="2000" b="1" dirty="0">
                <a:solidFill>
                  <a:schemeClr val="bg1">
                    <a:lumMod val="75000"/>
                  </a:schemeClr>
                </a:solidFill>
                <a:latin typeface="+mn-lt"/>
                <a:ea typeface="+mn-ea"/>
                <a:cs typeface="+mn-ea"/>
              </a:rPr>
              <a:t>几年来，党的十八届三中、四中、五中全会相继就全面深化改革、全面依法治国、全面建成小康社会进行了专题研究，这次六中全会再以制定修订两个文件稿为重点专题研究</a:t>
            </a:r>
            <a:r>
              <a:rPr lang="zh-CN" altLang="en-US" sz="2000" b="1" dirty="0">
                <a:solidFill>
                  <a:schemeClr val="tx1">
                    <a:lumMod val="60000"/>
                    <a:lumOff val="40000"/>
                  </a:schemeClr>
                </a:solidFill>
                <a:latin typeface="+mn-lt"/>
                <a:ea typeface="+mn-ea"/>
                <a:cs typeface="+mn-ea"/>
              </a:rPr>
              <a:t>全面从严治党</a:t>
            </a:r>
            <a:r>
              <a:rPr lang="zh-CN" altLang="en-US" sz="2000" b="1" dirty="0">
                <a:solidFill>
                  <a:schemeClr val="bg1">
                    <a:lumMod val="75000"/>
                  </a:schemeClr>
                </a:solidFill>
                <a:latin typeface="+mn-lt"/>
                <a:ea typeface="+mn-ea"/>
                <a:cs typeface="+mn-ea"/>
              </a:rPr>
              <a:t>，“四个全面”战略布局就都分别通过一次中央全会进行了研究和部署。这是党中央根据“四个全面”战略布局对全会议题的一个整体设计。</a:t>
            </a:r>
            <a:endParaRPr lang="en-US" altLang="zh-CN" sz="2000" b="1" dirty="0">
              <a:solidFill>
                <a:schemeClr val="bg1">
                  <a:lumMod val="75000"/>
                </a:schemeClr>
              </a:solidFill>
              <a:latin typeface="+mn-lt"/>
              <a:ea typeface="+mn-ea"/>
              <a:cs typeface="+mn-ea"/>
            </a:endParaRPr>
          </a:p>
        </p:txBody>
      </p:sp>
      <p:sp>
        <p:nvSpPr>
          <p:cNvPr id="11" name="TextBox 3"/>
          <p:cNvSpPr txBox="1"/>
          <p:nvPr/>
        </p:nvSpPr>
        <p:spPr>
          <a:xfrm>
            <a:off x="913805" y="260648"/>
            <a:ext cx="7632848"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党的十八届六中全会主题：全面从严治党</a:t>
            </a:r>
            <a:endParaRPr lang="zh-CN" altLang="en-US" sz="3200" dirty="0">
              <a:solidFill>
                <a:schemeClr val="tx1"/>
              </a:solidFill>
              <a:latin typeface="+mn-lt"/>
              <a:ea typeface="+mn-ea"/>
              <a:cs typeface="+mn-ea"/>
              <a:sym typeface="+mn-lt"/>
            </a:endParaRPr>
          </a:p>
        </p:txBody>
      </p:sp>
      <p:sp>
        <p:nvSpPr>
          <p:cNvPr id="12"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Tree>
    <p:extLst>
      <p:ext uri="{BB962C8B-B14F-4D97-AF65-F5344CB8AC3E}">
        <p14:creationId xmlns="" xmlns:p14="http://schemas.microsoft.com/office/powerpoint/2010/main" val="1864444564"/>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 name="Line 6"/>
          <p:cNvSpPr>
            <a:spLocks noChangeShapeType="1"/>
          </p:cNvSpPr>
          <p:nvPr/>
        </p:nvSpPr>
        <p:spPr bwMode="auto">
          <a:xfrm>
            <a:off x="5139164" y="2969427"/>
            <a:ext cx="0" cy="3888573"/>
          </a:xfrm>
          <a:prstGeom prst="line">
            <a:avLst/>
          </a:prstGeom>
          <a:noFill/>
          <a:ln w="38100" cap="flat">
            <a:solidFill>
              <a:srgbClr val="716F6E"/>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rgbClr val="C00000"/>
              </a:solidFill>
              <a:latin typeface="Arial"/>
              <a:ea typeface="微软雅黑"/>
              <a:cs typeface="+mn-ea"/>
              <a:sym typeface="+mn-lt"/>
            </a:endParaRPr>
          </a:p>
        </p:txBody>
      </p:sp>
      <p:sp>
        <p:nvSpPr>
          <p:cNvPr id="39" name="矩形 38"/>
          <p:cNvSpPr/>
          <p:nvPr/>
        </p:nvSpPr>
        <p:spPr bwMode="auto">
          <a:xfrm>
            <a:off x="0" y="6806821"/>
            <a:ext cx="12196763" cy="102357"/>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pic>
        <p:nvPicPr>
          <p:cNvPr id="7" name="图片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94" y="912870"/>
            <a:ext cx="4443591" cy="5996308"/>
          </a:xfrm>
          <a:prstGeom prst="rect">
            <a:avLst/>
          </a:prstGeom>
        </p:spPr>
      </p:pic>
      <p:sp>
        <p:nvSpPr>
          <p:cNvPr id="4" name="文本框 3"/>
          <p:cNvSpPr txBox="1"/>
          <p:nvPr/>
        </p:nvSpPr>
        <p:spPr>
          <a:xfrm>
            <a:off x="4730229" y="1596697"/>
            <a:ext cx="1491263" cy="599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marL="0" marR="0" lvl="0" indent="0" algn="ctr" defTabSz="914400" eaLnBrk="1" latinLnBrk="0" hangingPunct="1">
              <a:lnSpc>
                <a:spcPct val="100000"/>
              </a:lnSpc>
              <a:buClrTx/>
              <a:buSzTx/>
              <a:buFontTx/>
              <a:buNone/>
              <a:tabLst/>
              <a:defRPr kumimoji="0" sz="7000" b="0" i="0" u="none" strike="noStrike" kern="0" cap="none" spc="0" normalizeH="0" baseline="0">
                <a:ln>
                  <a:noFill/>
                </a:ln>
                <a:effectLst/>
                <a:uLnTx/>
                <a:uFillTx/>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itchFamily="34" charset="-122"/>
              </a:defRPr>
            </a:lvl2pPr>
            <a:lvl3pPr>
              <a:defRPr sz="2400">
                <a:solidFill>
                  <a:schemeClr val="tx2"/>
                </a:solidFill>
                <a:ea typeface="微软雅黑" pitchFamily="34" charset="-122"/>
              </a:defRPr>
            </a:lvl3pPr>
            <a:lvl4pPr>
              <a:defRPr sz="2400">
                <a:solidFill>
                  <a:schemeClr val="tx2"/>
                </a:solidFill>
                <a:ea typeface="微软雅黑" pitchFamily="34" charset="-122"/>
              </a:defRPr>
            </a:lvl4pPr>
            <a:lvl5pPr>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algn="l"/>
            <a:r>
              <a:rPr lang="zh-CN" altLang="en-US" sz="4000" dirty="0">
                <a:solidFill>
                  <a:srgbClr val="C00000"/>
                </a:solidFill>
              </a:rPr>
              <a:t>后记</a:t>
            </a:r>
          </a:p>
        </p:txBody>
      </p:sp>
      <p:sp>
        <p:nvSpPr>
          <p:cNvPr id="9" name="矩形 8"/>
          <p:cNvSpPr/>
          <p:nvPr/>
        </p:nvSpPr>
        <p:spPr>
          <a:xfrm>
            <a:off x="8978701" y="2396886"/>
            <a:ext cx="2016224" cy="2862322"/>
          </a:xfrm>
          <a:prstGeom prst="rect">
            <a:avLst/>
          </a:prstGeom>
          <a:noFill/>
        </p:spPr>
        <p:txBody>
          <a:bodyPr wrap="square" rtlCol="0">
            <a:spAutoFit/>
          </a:bodyPr>
          <a:lstStyle/>
          <a:p>
            <a:pPr marL="342900" indent="-342900" algn="just" eaLnBrk="1">
              <a:lnSpc>
                <a:spcPct val="300000"/>
              </a:lnSpc>
              <a:buFont typeface="Wingdings" panose="05000000000000000000" pitchFamily="2" charset="2"/>
              <a:buChar char="n"/>
            </a:pPr>
            <a:r>
              <a:rPr lang="zh-CN" altLang="en-US" sz="2000" dirty="0">
                <a:solidFill>
                  <a:srgbClr val="5A5A5A"/>
                </a:solidFill>
                <a:latin typeface="微软雅黑"/>
                <a:ea typeface="微软雅黑"/>
              </a:rPr>
              <a:t>倍加珍惜</a:t>
            </a:r>
            <a:endParaRPr lang="en-US" altLang="zh-CN" sz="2000" dirty="0">
              <a:solidFill>
                <a:srgbClr val="5A5A5A"/>
              </a:solidFill>
              <a:latin typeface="微软雅黑"/>
              <a:ea typeface="微软雅黑"/>
            </a:endParaRPr>
          </a:p>
          <a:p>
            <a:pPr marL="342900" indent="-342900" algn="just" eaLnBrk="1">
              <a:lnSpc>
                <a:spcPct val="300000"/>
              </a:lnSpc>
              <a:buFont typeface="Wingdings" panose="05000000000000000000" pitchFamily="2" charset="2"/>
              <a:buChar char="n"/>
            </a:pPr>
            <a:r>
              <a:rPr lang="zh-CN" altLang="en-US" sz="2000" dirty="0">
                <a:solidFill>
                  <a:srgbClr val="5A5A5A"/>
                </a:solidFill>
                <a:latin typeface="微软雅黑"/>
                <a:ea typeface="微软雅黑"/>
              </a:rPr>
              <a:t>始终坚持</a:t>
            </a:r>
          </a:p>
          <a:p>
            <a:pPr marL="342900" indent="-342900" algn="just" eaLnBrk="1">
              <a:lnSpc>
                <a:spcPct val="300000"/>
              </a:lnSpc>
              <a:buFont typeface="Wingdings" panose="05000000000000000000" pitchFamily="2" charset="2"/>
              <a:buChar char="n"/>
            </a:pPr>
            <a:r>
              <a:rPr lang="zh-CN" altLang="en-US" sz="2000" dirty="0">
                <a:solidFill>
                  <a:srgbClr val="5A5A5A"/>
                </a:solidFill>
                <a:latin typeface="微软雅黑"/>
                <a:ea typeface="微软雅黑"/>
              </a:rPr>
              <a:t>不断</a:t>
            </a:r>
            <a:r>
              <a:rPr lang="zh-CN" altLang="en-US" sz="2000" dirty="0" smtClean="0">
                <a:solidFill>
                  <a:srgbClr val="5A5A5A"/>
                </a:solidFill>
                <a:latin typeface="微软雅黑"/>
                <a:ea typeface="微软雅黑"/>
              </a:rPr>
              <a:t>发展</a:t>
            </a:r>
            <a:endParaRPr lang="zh-CN" altLang="en-US" sz="2000" dirty="0">
              <a:solidFill>
                <a:srgbClr val="5A5A5A"/>
              </a:solidFill>
              <a:latin typeface="微软雅黑"/>
              <a:ea typeface="微软雅黑"/>
            </a:endParaRPr>
          </a:p>
        </p:txBody>
      </p:sp>
      <p:sp>
        <p:nvSpPr>
          <p:cNvPr id="10" name="矩形 9"/>
          <p:cNvSpPr/>
          <p:nvPr/>
        </p:nvSpPr>
        <p:spPr>
          <a:xfrm>
            <a:off x="5597266" y="2385798"/>
            <a:ext cx="3024336" cy="2683427"/>
          </a:xfrm>
          <a:prstGeom prst="rect">
            <a:avLst/>
          </a:prstGeom>
        </p:spPr>
        <p:txBody>
          <a:bodyPr wrap="square">
            <a:spAutoFit/>
          </a:bodyPr>
          <a:lstStyle/>
          <a:p>
            <a:pPr>
              <a:lnSpc>
                <a:spcPct val="250000"/>
              </a:lnSpc>
            </a:pPr>
            <a:r>
              <a:rPr lang="zh-CN" altLang="en-US" sz="2400" b="1" dirty="0" smtClean="0">
                <a:solidFill>
                  <a:srgbClr val="5A5A5A"/>
                </a:solidFill>
                <a:latin typeface="楷体" panose="02010609060101010101" pitchFamily="49" charset="-122"/>
                <a:ea typeface="楷体" panose="02010609060101010101" pitchFamily="49" charset="-122"/>
              </a:rPr>
              <a:t>“</a:t>
            </a:r>
            <a:r>
              <a:rPr lang="zh-CN" altLang="en-US" sz="2400" b="1" dirty="0">
                <a:solidFill>
                  <a:srgbClr val="5A5A5A"/>
                </a:solidFill>
                <a:latin typeface="楷体" panose="02010609060101010101" pitchFamily="49" charset="-122"/>
                <a:ea typeface="楷体" panose="02010609060101010101" pitchFamily="49" charset="-122"/>
              </a:rPr>
              <a:t>雄关漫道真如铁</a:t>
            </a:r>
            <a:r>
              <a:rPr lang="zh-CN" altLang="en-US" sz="2400" b="1" dirty="0" smtClean="0">
                <a:solidFill>
                  <a:srgbClr val="5A5A5A"/>
                </a:solidFill>
                <a:latin typeface="楷体" panose="02010609060101010101" pitchFamily="49" charset="-122"/>
                <a:ea typeface="楷体" panose="02010609060101010101" pitchFamily="49" charset="-122"/>
              </a:rPr>
              <a:t>”</a:t>
            </a:r>
            <a:endParaRPr lang="en-US" altLang="zh-CN" sz="2400" b="1" dirty="0" smtClean="0">
              <a:solidFill>
                <a:srgbClr val="5A5A5A"/>
              </a:solidFill>
              <a:latin typeface="楷体" panose="02010609060101010101" pitchFamily="49" charset="-122"/>
              <a:ea typeface="楷体" panose="02010609060101010101" pitchFamily="49" charset="-122"/>
            </a:endParaRPr>
          </a:p>
          <a:p>
            <a:pPr>
              <a:lnSpc>
                <a:spcPct val="250000"/>
              </a:lnSpc>
            </a:pPr>
            <a:r>
              <a:rPr lang="zh-CN" altLang="en-US" sz="2400" b="1" dirty="0">
                <a:solidFill>
                  <a:srgbClr val="5A5A5A"/>
                </a:solidFill>
                <a:latin typeface="楷体" panose="02010609060101010101" pitchFamily="49" charset="-122"/>
                <a:ea typeface="楷体" panose="02010609060101010101" pitchFamily="49" charset="-122"/>
              </a:rPr>
              <a:t>“人间正道是沧桑”</a:t>
            </a:r>
          </a:p>
          <a:p>
            <a:pPr>
              <a:lnSpc>
                <a:spcPct val="250000"/>
              </a:lnSpc>
            </a:pPr>
            <a:r>
              <a:rPr lang="zh-CN" altLang="en-US" sz="2400" b="1" dirty="0" smtClean="0">
                <a:solidFill>
                  <a:srgbClr val="5A5A5A"/>
                </a:solidFill>
                <a:latin typeface="楷体" panose="02010609060101010101" pitchFamily="49" charset="-122"/>
                <a:ea typeface="楷体" panose="02010609060101010101" pitchFamily="49" charset="-122"/>
              </a:rPr>
              <a:t>“长风破浪会有时”</a:t>
            </a:r>
            <a:endParaRPr lang="zh-CN" altLang="en-US" sz="2400" b="1" dirty="0">
              <a:solidFill>
                <a:srgbClr val="5A5A5A"/>
              </a:solidFill>
              <a:latin typeface="楷体" panose="02010609060101010101" pitchFamily="49" charset="-122"/>
              <a:ea typeface="楷体" panose="02010609060101010101" pitchFamily="49" charset="-122"/>
            </a:endParaRPr>
          </a:p>
        </p:txBody>
      </p:sp>
      <p:sp>
        <p:nvSpPr>
          <p:cNvPr id="17" name="等腰三角形 16"/>
          <p:cNvSpPr/>
          <p:nvPr/>
        </p:nvSpPr>
        <p:spPr bwMode="auto">
          <a:xfrm rot="5400000">
            <a:off x="5432446" y="2878681"/>
            <a:ext cx="199785" cy="129855"/>
          </a:xfrm>
          <a:prstGeom prs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grpSp>
        <p:nvGrpSpPr>
          <p:cNvPr id="2" name="组合 17"/>
          <p:cNvGrpSpPr/>
          <p:nvPr/>
        </p:nvGrpSpPr>
        <p:grpSpPr>
          <a:xfrm>
            <a:off x="4874245" y="2722738"/>
            <a:ext cx="512418" cy="441740"/>
            <a:chOff x="1286375" y="2576519"/>
            <a:chExt cx="512418" cy="441740"/>
          </a:xfrm>
        </p:grpSpPr>
        <p:sp>
          <p:nvSpPr>
            <p:cNvPr id="19" name="六边形 18"/>
            <p:cNvSpPr/>
            <p:nvPr/>
          </p:nvSpPr>
          <p:spPr bwMode="auto">
            <a:xfrm>
              <a:off x="1286375" y="2576519"/>
              <a:ext cx="512418" cy="441740"/>
            </a:xfrm>
            <a:prstGeom prst="hexagon">
              <a:avLst/>
            </a:prstGeom>
            <a:solidFill>
              <a:schemeClr val="tx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0" name="TextBox 17"/>
            <p:cNvSpPr txBox="1"/>
            <p:nvPr/>
          </p:nvSpPr>
          <p:spPr>
            <a:xfrm>
              <a:off x="1373297" y="2594234"/>
              <a:ext cx="327334" cy="400110"/>
            </a:xfrm>
            <a:prstGeom prst="rect">
              <a:avLst/>
            </a:prstGeom>
            <a:noFill/>
          </p:spPr>
          <p:txBody>
            <a:bodyPr wrap="none" rtlCol="0">
              <a:spAutoFit/>
            </a:bodyPr>
            <a:lstStyle/>
            <a:p>
              <a:r>
                <a:rPr lang="en-US" altLang="zh-CN" sz="2000" b="1" dirty="0">
                  <a:solidFill>
                    <a:srgbClr val="FFFFFF"/>
                  </a:solidFill>
                  <a:latin typeface="Arial"/>
                  <a:ea typeface="微软雅黑"/>
                  <a:cs typeface="+mn-ea"/>
                  <a:sym typeface="+mn-lt"/>
                </a:rPr>
                <a:t>1</a:t>
              </a:r>
            </a:p>
          </p:txBody>
        </p:sp>
      </p:grpSp>
      <p:sp>
        <p:nvSpPr>
          <p:cNvPr id="21" name="等腰三角形 20"/>
          <p:cNvSpPr/>
          <p:nvPr/>
        </p:nvSpPr>
        <p:spPr bwMode="auto">
          <a:xfrm rot="5400000">
            <a:off x="5432446" y="3800967"/>
            <a:ext cx="199785" cy="129855"/>
          </a:xfrm>
          <a:prstGeom prs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grpSp>
        <p:nvGrpSpPr>
          <p:cNvPr id="3" name="组合 21"/>
          <p:cNvGrpSpPr/>
          <p:nvPr/>
        </p:nvGrpSpPr>
        <p:grpSpPr>
          <a:xfrm>
            <a:off x="4874245" y="3645024"/>
            <a:ext cx="512418" cy="441740"/>
            <a:chOff x="1286375" y="3176154"/>
            <a:chExt cx="512418" cy="441740"/>
          </a:xfrm>
        </p:grpSpPr>
        <p:sp>
          <p:nvSpPr>
            <p:cNvPr id="23" name="六边形 22"/>
            <p:cNvSpPr/>
            <p:nvPr/>
          </p:nvSpPr>
          <p:spPr bwMode="auto">
            <a:xfrm>
              <a:off x="1286375" y="3176154"/>
              <a:ext cx="512418" cy="441740"/>
            </a:xfrm>
            <a:prstGeom prst="hexagon">
              <a:avLst/>
            </a:prstGeom>
            <a:solidFill>
              <a:schemeClr val="tx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4" name="TextBox 22"/>
            <p:cNvSpPr txBox="1"/>
            <p:nvPr/>
          </p:nvSpPr>
          <p:spPr>
            <a:xfrm>
              <a:off x="1373297" y="3193869"/>
              <a:ext cx="327334" cy="400110"/>
            </a:xfrm>
            <a:prstGeom prst="rect">
              <a:avLst/>
            </a:prstGeom>
            <a:noFill/>
          </p:spPr>
          <p:txBody>
            <a:bodyPr wrap="none" rtlCol="0">
              <a:spAutoFit/>
            </a:bodyPr>
            <a:lstStyle/>
            <a:p>
              <a:r>
                <a:rPr lang="en-US" altLang="zh-CN" sz="2000" b="1" dirty="0">
                  <a:solidFill>
                    <a:srgbClr val="FFFFFF"/>
                  </a:solidFill>
                  <a:latin typeface="Arial"/>
                  <a:ea typeface="微软雅黑"/>
                  <a:cs typeface="+mn-ea"/>
                  <a:sym typeface="+mn-lt"/>
                </a:rPr>
                <a:t>2</a:t>
              </a:r>
            </a:p>
          </p:txBody>
        </p:sp>
      </p:grpSp>
      <p:sp>
        <p:nvSpPr>
          <p:cNvPr id="25" name="等腰三角形 24"/>
          <p:cNvSpPr/>
          <p:nvPr/>
        </p:nvSpPr>
        <p:spPr bwMode="auto">
          <a:xfrm rot="5400000">
            <a:off x="5432446" y="4737071"/>
            <a:ext cx="199785" cy="129855"/>
          </a:xfrm>
          <a:prstGeom prs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grpSp>
        <p:nvGrpSpPr>
          <p:cNvPr id="5" name="组合 26"/>
          <p:cNvGrpSpPr/>
          <p:nvPr/>
        </p:nvGrpSpPr>
        <p:grpSpPr>
          <a:xfrm>
            <a:off x="4874245" y="4581128"/>
            <a:ext cx="512418" cy="441740"/>
            <a:chOff x="1286375" y="3763105"/>
            <a:chExt cx="512418" cy="441740"/>
          </a:xfrm>
        </p:grpSpPr>
        <p:sp>
          <p:nvSpPr>
            <p:cNvPr id="28" name="六边形 27"/>
            <p:cNvSpPr/>
            <p:nvPr/>
          </p:nvSpPr>
          <p:spPr bwMode="auto">
            <a:xfrm>
              <a:off x="1286375" y="3763105"/>
              <a:ext cx="512418" cy="441740"/>
            </a:xfrm>
            <a:prstGeom prst="hexagon">
              <a:avLst/>
            </a:prstGeom>
            <a:solidFill>
              <a:schemeClr val="tx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a:solidFill>
                  <a:srgbClr val="C00000"/>
                </a:solidFill>
                <a:latin typeface="Arial"/>
                <a:ea typeface="微软雅黑"/>
                <a:cs typeface="+mn-ea"/>
                <a:sym typeface="+mn-lt"/>
              </a:endParaRPr>
            </a:p>
          </p:txBody>
        </p:sp>
        <p:sp>
          <p:nvSpPr>
            <p:cNvPr id="29" name="TextBox 26"/>
            <p:cNvSpPr txBox="1"/>
            <p:nvPr/>
          </p:nvSpPr>
          <p:spPr>
            <a:xfrm>
              <a:off x="1373297" y="3780820"/>
              <a:ext cx="327334" cy="400110"/>
            </a:xfrm>
            <a:prstGeom prst="rect">
              <a:avLst/>
            </a:prstGeom>
            <a:noFill/>
          </p:spPr>
          <p:txBody>
            <a:bodyPr wrap="none" rtlCol="0">
              <a:spAutoFit/>
            </a:bodyPr>
            <a:lstStyle/>
            <a:p>
              <a:r>
                <a:rPr lang="en-US" altLang="zh-CN" sz="2000" b="1" dirty="0">
                  <a:solidFill>
                    <a:srgbClr val="FFFFFF"/>
                  </a:solidFill>
                  <a:latin typeface="Arial"/>
                  <a:ea typeface="微软雅黑"/>
                  <a:cs typeface="+mn-ea"/>
                  <a:sym typeface="+mn-lt"/>
                </a:rPr>
                <a:t>3</a:t>
              </a:r>
            </a:p>
          </p:txBody>
        </p:sp>
      </p:grpSp>
    </p:spTree>
    <p:extLst>
      <p:ext uri="{BB962C8B-B14F-4D97-AF65-F5344CB8AC3E}">
        <p14:creationId xmlns="" xmlns:p14="http://schemas.microsoft.com/office/powerpoint/2010/main" val="35416104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6891">
        <p15:prstTrans prst="drape"/>
      </p:transition>
    </mc:Choice>
    <mc:Fallback>
      <p:transition spd="slow" advTm="68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200" autoRev="1" fill="hold">
                                          <p:stCondLst>
                                            <p:cond delay="0"/>
                                          </p:stCondLst>
                                        </p:cTn>
                                        <p:tgtEl>
                                          <p:spTgt spid="4"/>
                                        </p:tgtEl>
                                        <p:attrNameLst>
                                          <p:attrName>ppt_w</p:attrName>
                                        </p:attrNameLst>
                                      </p:cBhvr>
                                    </p:anim>
                                    <p:anim by="(#ppt_w*0.50)" calcmode="lin" valueType="num">
                                      <p:cBhvr>
                                        <p:cTn id="18" dur="200" decel="50000" autoRev="1" fill="hold">
                                          <p:stCondLst>
                                            <p:cond delay="0"/>
                                          </p:stCondLst>
                                        </p:cTn>
                                        <p:tgtEl>
                                          <p:spTgt spid="4"/>
                                        </p:tgtEl>
                                        <p:attrNameLst>
                                          <p:attrName>ppt_x</p:attrName>
                                        </p:attrNameLst>
                                      </p:cBhvr>
                                    </p:anim>
                                    <p:anim from="(-#ppt_h/2)" to="(#ppt_y)" calcmode="lin" valueType="num">
                                      <p:cBhvr>
                                        <p:cTn id="19" dur="400" fill="hold">
                                          <p:stCondLst>
                                            <p:cond delay="0"/>
                                          </p:stCondLst>
                                        </p:cTn>
                                        <p:tgtEl>
                                          <p:spTgt spid="4"/>
                                        </p:tgtEl>
                                        <p:attrNameLst>
                                          <p:attrName>ppt_y</p:attrName>
                                        </p:attrNameLst>
                                      </p:cBhvr>
                                    </p:anim>
                                    <p:animRot by="21600000">
                                      <p:cBhvr>
                                        <p:cTn id="20" dur="400" fill="hold">
                                          <p:stCondLst>
                                            <p:cond delay="0"/>
                                          </p:stCondLst>
                                        </p:cTn>
                                        <p:tgtEl>
                                          <p:spTgt spid="4"/>
                                        </p:tgtEl>
                                        <p:attrNameLst>
                                          <p:attrName>r</p:attrName>
                                        </p:attrNameLst>
                                      </p:cBhvr>
                                    </p:animRot>
                                  </p:childTnLst>
                                </p:cTn>
                              </p:par>
                            </p:childTnLst>
                          </p:cTn>
                        </p:par>
                        <p:par>
                          <p:cTn id="21" fill="hold">
                            <p:stCondLst>
                              <p:cond delay="194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94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44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3940"/>
                            </p:stCondLst>
                            <p:childTnLst>
                              <p:par>
                                <p:cTn id="36" presetID="2" presetClass="entr" presetSubtype="4"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20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4640"/>
                            </p:stCondLst>
                            <p:childTnLst>
                              <p:par>
                                <p:cTn id="49" presetID="1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300"/>
                                        <p:tgtEl>
                                          <p:spTgt spid="17"/>
                                        </p:tgtEl>
                                        <p:attrNameLst>
                                          <p:attrName>ppt_x</p:attrName>
                                        </p:attrNameLst>
                                      </p:cBhvr>
                                      <p:tavLst>
                                        <p:tav tm="0">
                                          <p:val>
                                            <p:strVal val="#ppt_x-#ppt_w*1.125000"/>
                                          </p:val>
                                        </p:tav>
                                        <p:tav tm="100000">
                                          <p:val>
                                            <p:strVal val="#ppt_x"/>
                                          </p:val>
                                        </p:tav>
                                      </p:tavLst>
                                    </p:anim>
                                    <p:animEffect transition="in" filter="wipe(right)">
                                      <p:cBhvr>
                                        <p:cTn id="52" dur="300"/>
                                        <p:tgtEl>
                                          <p:spTgt spid="17"/>
                                        </p:tgtEl>
                                      </p:cBhvr>
                                    </p:animEffect>
                                  </p:childTnLst>
                                </p:cTn>
                              </p:par>
                              <p:par>
                                <p:cTn id="53" presetID="12" presetClass="entr" presetSubtype="8" fill="hold" grpId="0" nodeType="withEffect">
                                  <p:stCondLst>
                                    <p:cond delay="1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300"/>
                                        <p:tgtEl>
                                          <p:spTgt spid="21"/>
                                        </p:tgtEl>
                                        <p:attrNameLst>
                                          <p:attrName>ppt_x</p:attrName>
                                        </p:attrNameLst>
                                      </p:cBhvr>
                                      <p:tavLst>
                                        <p:tav tm="0">
                                          <p:val>
                                            <p:strVal val="#ppt_x-#ppt_w*1.125000"/>
                                          </p:val>
                                        </p:tav>
                                        <p:tav tm="100000">
                                          <p:val>
                                            <p:strVal val="#ppt_x"/>
                                          </p:val>
                                        </p:tav>
                                      </p:tavLst>
                                    </p:anim>
                                    <p:animEffect transition="in" filter="wipe(right)">
                                      <p:cBhvr>
                                        <p:cTn id="56" dur="300"/>
                                        <p:tgtEl>
                                          <p:spTgt spid="21"/>
                                        </p:tgtEl>
                                      </p:cBhvr>
                                    </p:animEffect>
                                  </p:childTnLst>
                                </p:cTn>
                              </p:par>
                              <p:par>
                                <p:cTn id="57" presetID="12" presetClass="entr" presetSubtype="8" fill="hold" grpId="0" nodeType="withEffect">
                                  <p:stCondLst>
                                    <p:cond delay="2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300"/>
                                        <p:tgtEl>
                                          <p:spTgt spid="25"/>
                                        </p:tgtEl>
                                        <p:attrNameLst>
                                          <p:attrName>ppt_x</p:attrName>
                                        </p:attrNameLst>
                                      </p:cBhvr>
                                      <p:tavLst>
                                        <p:tav tm="0">
                                          <p:val>
                                            <p:strVal val="#ppt_x-#ppt_w*1.125000"/>
                                          </p:val>
                                        </p:tav>
                                        <p:tav tm="100000">
                                          <p:val>
                                            <p:strVal val="#ppt_x"/>
                                          </p:val>
                                        </p:tav>
                                      </p:tavLst>
                                    </p:anim>
                                    <p:animEffect transition="in" filter="wipe(right)">
                                      <p:cBhvr>
                                        <p:cTn id="60"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animBg="1"/>
      <p:bldP spid="4" grpId="0"/>
      <p:bldP spid="9" grpId="0"/>
      <p:bldP spid="10" grpId="0"/>
      <p:bldP spid="17" grpId="0" animBg="1"/>
      <p:bldP spid="21"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947462"/>
            <a:ext cx="2811420" cy="1721530"/>
          </a:xfrm>
          <a:prstGeom prst="rect">
            <a:avLst/>
          </a:prstGeom>
        </p:spPr>
      </p:pic>
      <p:pic>
        <p:nvPicPr>
          <p:cNvPr id="16" name="图片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52094" y="-1"/>
            <a:ext cx="6062511" cy="3251091"/>
          </a:xfrm>
          <a:prstGeom prst="rect">
            <a:avLst/>
          </a:prstGeom>
        </p:spPr>
      </p:pic>
      <p:pic>
        <p:nvPicPr>
          <p:cNvPr id="17" name="图片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11549" y="87224"/>
            <a:ext cx="2192164" cy="4241899"/>
          </a:xfrm>
          <a:prstGeom prst="rect">
            <a:avLst/>
          </a:prstGeom>
        </p:spPr>
      </p:pic>
      <p:pic>
        <p:nvPicPr>
          <p:cNvPr id="18" name="图片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70926" y="0"/>
            <a:ext cx="11035134" cy="3616454"/>
          </a:xfrm>
          <a:prstGeom prst="rect">
            <a:avLst/>
          </a:prstGeom>
        </p:spPr>
      </p:pic>
      <p:pic>
        <p:nvPicPr>
          <p:cNvPr id="19" name="图片 1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932286" y="764703"/>
            <a:ext cx="1743766" cy="1743766"/>
          </a:xfrm>
          <a:prstGeom prst="rect">
            <a:avLst/>
          </a:prstGeom>
        </p:spPr>
      </p:pic>
      <p:sp>
        <p:nvSpPr>
          <p:cNvPr id="20" name="矩形 19"/>
          <p:cNvSpPr/>
          <p:nvPr/>
        </p:nvSpPr>
        <p:spPr bwMode="auto">
          <a:xfrm>
            <a:off x="0" y="6755643"/>
            <a:ext cx="12196763" cy="102357"/>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chemeClr val="tx1"/>
              </a:solidFill>
              <a:effectLst/>
              <a:uLnTx/>
              <a:uFillTx/>
              <a:latin typeface="+mn-lt"/>
              <a:ea typeface="+mn-ea"/>
              <a:cs typeface="+mn-ea"/>
              <a:sym typeface="+mn-lt"/>
            </a:endParaRPr>
          </a:p>
        </p:txBody>
      </p:sp>
      <p:sp>
        <p:nvSpPr>
          <p:cNvPr id="21" name="矩形 20"/>
          <p:cNvSpPr/>
          <p:nvPr/>
        </p:nvSpPr>
        <p:spPr>
          <a:xfrm>
            <a:off x="5296718" y="4991164"/>
            <a:ext cx="1603324"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chemeClr val="accent1"/>
                </a:solidFill>
                <a:effectLst/>
                <a:uLnTx/>
                <a:uFillTx/>
                <a:latin typeface="+mn-ea"/>
                <a:ea typeface="+mn-ea"/>
                <a:cs typeface="+mn-ea"/>
                <a:sym typeface="+mn-lt"/>
              </a:rPr>
              <a:t>www.71.cn</a:t>
            </a:r>
            <a:endParaRPr kumimoji="0" lang="zh-CN" altLang="en-US" sz="2000" b="1" i="0" u="none" strike="noStrike" kern="0" cap="none" spc="0" normalizeH="0" baseline="0" noProof="0" dirty="0">
              <a:ln>
                <a:noFill/>
              </a:ln>
              <a:solidFill>
                <a:schemeClr val="accent1"/>
              </a:solidFill>
              <a:effectLst/>
              <a:uLnTx/>
              <a:uFillTx/>
              <a:latin typeface="+mn-ea"/>
              <a:ea typeface="+mn-ea"/>
              <a:cs typeface="+mn-ea"/>
              <a:sym typeface="+mn-lt"/>
            </a:endParaRPr>
          </a:p>
        </p:txBody>
      </p:sp>
      <p:sp>
        <p:nvSpPr>
          <p:cNvPr id="22" name="Rectangle 3"/>
          <p:cNvSpPr txBox="1">
            <a:spLocks noChangeArrowheads="1"/>
          </p:cNvSpPr>
          <p:nvPr/>
        </p:nvSpPr>
        <p:spPr bwMode="auto">
          <a:xfrm>
            <a:off x="3771503" y="3981551"/>
            <a:ext cx="4653755" cy="8214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0" b="0" i="0" u="none" strike="noStrike" kern="0" cap="none" spc="0" normalizeH="0" noProof="0" dirty="0" smtClean="0">
                <a:ln>
                  <a:noFill/>
                </a:ln>
                <a:solidFill>
                  <a:schemeClr val="tx1"/>
                </a:solidFill>
                <a:effectLst/>
                <a:uLnTx/>
                <a:uFillTx/>
                <a:latin typeface="方正特雅宋_GBK" panose="02000000000000000000" pitchFamily="2" charset="-122"/>
                <a:ea typeface="方正特雅宋_GBK" panose="02000000000000000000" pitchFamily="2" charset="-122"/>
                <a:cs typeface="+mn-ea"/>
                <a:sym typeface="+mn-lt"/>
              </a:rPr>
              <a:t>感谢观赏</a:t>
            </a:r>
            <a:endParaRPr kumimoji="0" lang="zh-CN" altLang="zh-CN" sz="7000" b="0" i="0" u="none" strike="noStrike" kern="0" cap="none" spc="0" normalizeH="0" baseline="0" noProof="0" dirty="0">
              <a:ln>
                <a:noFill/>
              </a:ln>
              <a:solidFill>
                <a:schemeClr val="tx1"/>
              </a:solidFill>
              <a:effectLst/>
              <a:uLnTx/>
              <a:uFillTx/>
              <a:latin typeface="方正特雅宋_GBK" panose="02000000000000000000" pitchFamily="2" charset="-122"/>
              <a:ea typeface="方正特雅宋_GBK" panose="02000000000000000000" pitchFamily="2" charset="-122"/>
              <a:cs typeface="+mn-ea"/>
              <a:sym typeface="+mn-lt"/>
            </a:endParaRPr>
          </a:p>
        </p:txBody>
      </p:sp>
      <p:pic>
        <p:nvPicPr>
          <p:cNvPr id="2" name="图片 1"/>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853386" y="5569118"/>
            <a:ext cx="2346177" cy="821162"/>
          </a:xfrm>
          <a:prstGeom prst="rect">
            <a:avLst/>
          </a:prstGeom>
        </p:spPr>
      </p:pic>
      <p:pic>
        <p:nvPicPr>
          <p:cNvPr id="3" name="图片 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490869" y="5136228"/>
            <a:ext cx="1412776" cy="1412776"/>
          </a:xfrm>
          <a:prstGeom prst="rect">
            <a:avLst/>
          </a:prstGeom>
        </p:spPr>
      </p:pic>
    </p:spTree>
    <p:extLst>
      <p:ext uri="{BB962C8B-B14F-4D97-AF65-F5344CB8AC3E}">
        <p14:creationId xmlns="" xmlns:p14="http://schemas.microsoft.com/office/powerpoint/2010/main" val="364272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8216">
        <p15:prstTrans prst="wind"/>
      </p:transition>
    </mc:Choice>
    <mc:Fallback>
      <p:transition spd="slow" advTm="8216">
        <p:fade/>
      </p:transition>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五边形 44"/>
          <p:cNvSpPr/>
          <p:nvPr/>
        </p:nvSpPr>
        <p:spPr bwMode="auto">
          <a:xfrm>
            <a:off x="2353965" y="2463279"/>
            <a:ext cx="2617281" cy="511334"/>
          </a:xfrm>
          <a:prstGeom prst="homePlat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6" name="TextBox 3"/>
          <p:cNvSpPr txBox="1"/>
          <p:nvPr/>
        </p:nvSpPr>
        <p:spPr>
          <a:xfrm>
            <a:off x="913805" y="260648"/>
            <a:ext cx="7632848"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为什么在新形势下如此重视全面从严治党</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9" name="Freeform 15"/>
          <p:cNvSpPr>
            <a:spLocks/>
          </p:cNvSpPr>
          <p:nvPr/>
        </p:nvSpPr>
        <p:spPr bwMode="auto">
          <a:xfrm>
            <a:off x="1" y="4264493"/>
            <a:ext cx="1512167" cy="1453911"/>
          </a:xfrm>
          <a:custGeom>
            <a:avLst/>
            <a:gdLst>
              <a:gd name="T0" fmla="*/ 0 w 2860"/>
              <a:gd name="T1" fmla="*/ 1448 h 2860"/>
              <a:gd name="T2" fmla="*/ 1430 w 2860"/>
              <a:gd name="T3" fmla="*/ 2860 h 2860"/>
              <a:gd name="T4" fmla="*/ 2860 w 2860"/>
              <a:gd name="T5" fmla="*/ 1430 h 2860"/>
              <a:gd name="T6" fmla="*/ 1449 w 2860"/>
              <a:gd name="T7" fmla="*/ 0 h 2860"/>
              <a:gd name="T8" fmla="*/ 1449 w 2860"/>
              <a:gd name="T9" fmla="*/ 0 h 2860"/>
              <a:gd name="T10" fmla="*/ 1430 w 2860"/>
              <a:gd name="T11" fmla="*/ 0 h 2860"/>
              <a:gd name="T12" fmla="*/ 0 w 2860"/>
              <a:gd name="T13" fmla="*/ 0 h 2860"/>
              <a:gd name="T14" fmla="*/ 0 w 2860"/>
              <a:gd name="T15" fmla="*/ 1430 h 2860"/>
              <a:gd name="T16" fmla="*/ 0 w 2860"/>
              <a:gd name="T17" fmla="*/ 1448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0" h="2860">
                <a:moveTo>
                  <a:pt x="0" y="1448"/>
                </a:moveTo>
                <a:cubicBezTo>
                  <a:pt x="10" y="2230"/>
                  <a:pt x="647" y="2860"/>
                  <a:pt x="1430" y="2860"/>
                </a:cubicBezTo>
                <a:cubicBezTo>
                  <a:pt x="2220" y="2860"/>
                  <a:pt x="2860" y="2220"/>
                  <a:pt x="2860" y="1430"/>
                </a:cubicBezTo>
                <a:cubicBezTo>
                  <a:pt x="2860" y="646"/>
                  <a:pt x="2230" y="10"/>
                  <a:pt x="1449" y="0"/>
                </a:cubicBezTo>
                <a:lnTo>
                  <a:pt x="1449" y="0"/>
                </a:lnTo>
                <a:lnTo>
                  <a:pt x="1430" y="0"/>
                </a:lnTo>
                <a:lnTo>
                  <a:pt x="0" y="0"/>
                </a:lnTo>
                <a:lnTo>
                  <a:pt x="0" y="1430"/>
                </a:lnTo>
                <a:lnTo>
                  <a:pt x="0" y="14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mn-lt"/>
              <a:ea typeface="+mn-ea"/>
              <a:cs typeface="+mn-ea"/>
              <a:sym typeface="+mn-lt"/>
            </a:endParaRPr>
          </a:p>
        </p:txBody>
      </p:sp>
      <p:sp>
        <p:nvSpPr>
          <p:cNvPr id="10" name="Freeform 17"/>
          <p:cNvSpPr>
            <a:spLocks/>
          </p:cNvSpPr>
          <p:nvPr/>
        </p:nvSpPr>
        <p:spPr bwMode="auto">
          <a:xfrm>
            <a:off x="0" y="2371554"/>
            <a:ext cx="2016224" cy="1892939"/>
          </a:xfrm>
          <a:custGeom>
            <a:avLst/>
            <a:gdLst>
              <a:gd name="T0" fmla="*/ 0 w 3228"/>
              <a:gd name="T1" fmla="*/ 1593 h 3227"/>
              <a:gd name="T2" fmla="*/ 1614 w 3228"/>
              <a:gd name="T3" fmla="*/ 0 h 3227"/>
              <a:gd name="T4" fmla="*/ 3228 w 3228"/>
              <a:gd name="T5" fmla="*/ 1613 h 3227"/>
              <a:gd name="T6" fmla="*/ 1634 w 3228"/>
              <a:gd name="T7" fmla="*/ 3227 h 3227"/>
              <a:gd name="T8" fmla="*/ 1634 w 3228"/>
              <a:gd name="T9" fmla="*/ 3227 h 3227"/>
              <a:gd name="T10" fmla="*/ 1614 w 3228"/>
              <a:gd name="T11" fmla="*/ 3227 h 3227"/>
              <a:gd name="T12" fmla="*/ 0 w 3228"/>
              <a:gd name="T13" fmla="*/ 3227 h 3227"/>
              <a:gd name="T14" fmla="*/ 0 w 3228"/>
              <a:gd name="T15" fmla="*/ 1613 h 3227"/>
              <a:gd name="T16" fmla="*/ 0 w 3228"/>
              <a:gd name="T17" fmla="*/ 1593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8" h="3227">
                <a:moveTo>
                  <a:pt x="0" y="1593"/>
                </a:moveTo>
                <a:cubicBezTo>
                  <a:pt x="11" y="711"/>
                  <a:pt x="730" y="0"/>
                  <a:pt x="1614" y="0"/>
                </a:cubicBezTo>
                <a:cubicBezTo>
                  <a:pt x="2505" y="0"/>
                  <a:pt x="3228" y="722"/>
                  <a:pt x="3228" y="1613"/>
                </a:cubicBezTo>
                <a:cubicBezTo>
                  <a:pt x="3228" y="2497"/>
                  <a:pt x="2516" y="3216"/>
                  <a:pt x="1634" y="3227"/>
                </a:cubicBezTo>
                <a:lnTo>
                  <a:pt x="1634" y="3227"/>
                </a:lnTo>
                <a:lnTo>
                  <a:pt x="1614" y="3227"/>
                </a:lnTo>
                <a:lnTo>
                  <a:pt x="0" y="3227"/>
                </a:lnTo>
                <a:lnTo>
                  <a:pt x="0" y="1613"/>
                </a:lnTo>
                <a:lnTo>
                  <a:pt x="0" y="15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3"/>
              </a:solidFill>
              <a:latin typeface="+mn-lt"/>
              <a:ea typeface="+mn-ea"/>
              <a:cs typeface="+mn-ea"/>
              <a:sym typeface="+mn-lt"/>
            </a:endParaRPr>
          </a:p>
        </p:txBody>
      </p:sp>
      <p:sp>
        <p:nvSpPr>
          <p:cNvPr id="14" name="TextBox 32"/>
          <p:cNvSpPr txBox="1"/>
          <p:nvPr/>
        </p:nvSpPr>
        <p:spPr>
          <a:xfrm>
            <a:off x="176360" y="3056413"/>
            <a:ext cx="1663503" cy="523220"/>
          </a:xfrm>
          <a:prstGeom prst="rect">
            <a:avLst/>
          </a:prstGeom>
          <a:noFill/>
        </p:spPr>
        <p:txBody>
          <a:bodyPr wrap="square" rtlCol="0">
            <a:spAutoFit/>
          </a:bodyPr>
          <a:lstStyle>
            <a:defPPr>
              <a:defRPr lang="zh-CN"/>
            </a:defPPr>
            <a:lvl1pPr algn="ctr">
              <a:defRPr sz="2200" b="1">
                <a:solidFill>
                  <a:schemeClr val="accent3"/>
                </a:solidFill>
                <a:latin typeface="+mn-ea"/>
                <a:ea typeface="+mn-ea"/>
              </a:defRPr>
            </a:lvl1pPr>
          </a:lstStyle>
          <a:p>
            <a:r>
              <a:rPr lang="zh-CN" altLang="en-US" sz="2800" dirty="0" smtClean="0">
                <a:latin typeface="+mn-lt"/>
                <a:cs typeface="+mn-ea"/>
              </a:rPr>
              <a:t>历史角度</a:t>
            </a:r>
            <a:endParaRPr lang="zh-CN" altLang="en-US" sz="2800" dirty="0">
              <a:latin typeface="+mn-lt"/>
              <a:cs typeface="+mn-ea"/>
              <a:sym typeface="+mn-lt"/>
            </a:endParaRPr>
          </a:p>
        </p:txBody>
      </p:sp>
      <p:sp>
        <p:nvSpPr>
          <p:cNvPr id="21" name="TextBox 32"/>
          <p:cNvSpPr txBox="1"/>
          <p:nvPr/>
        </p:nvSpPr>
        <p:spPr>
          <a:xfrm>
            <a:off x="144991" y="4510449"/>
            <a:ext cx="1152128" cy="954107"/>
          </a:xfrm>
          <a:prstGeom prst="rect">
            <a:avLst/>
          </a:prstGeom>
          <a:noFill/>
        </p:spPr>
        <p:txBody>
          <a:bodyPr wrap="square" rtlCol="0">
            <a:spAutoFit/>
          </a:bodyPr>
          <a:lstStyle>
            <a:defPPr>
              <a:defRPr lang="zh-CN"/>
            </a:defPPr>
            <a:lvl1pPr algn="ctr">
              <a:defRPr sz="2200" b="1">
                <a:solidFill>
                  <a:schemeClr val="accent3"/>
                </a:solidFill>
                <a:latin typeface="+mn-ea"/>
                <a:ea typeface="+mn-ea"/>
              </a:defRPr>
            </a:lvl1pPr>
          </a:lstStyle>
          <a:p>
            <a:r>
              <a:rPr lang="zh-CN" altLang="en-US" sz="2800" dirty="0" smtClean="0">
                <a:latin typeface="+mn-lt"/>
                <a:cs typeface="+mn-ea"/>
              </a:rPr>
              <a:t>现实</a:t>
            </a:r>
            <a:endParaRPr lang="en-US" altLang="zh-CN" sz="2800" dirty="0" smtClean="0">
              <a:latin typeface="+mn-lt"/>
              <a:cs typeface="+mn-ea"/>
            </a:endParaRPr>
          </a:p>
          <a:p>
            <a:r>
              <a:rPr lang="zh-CN" altLang="en-US" sz="2800" dirty="0" smtClean="0">
                <a:latin typeface="+mn-lt"/>
                <a:cs typeface="+mn-ea"/>
              </a:rPr>
              <a:t>角度</a:t>
            </a:r>
            <a:endParaRPr lang="zh-CN" altLang="en-US" sz="2800" dirty="0">
              <a:latin typeface="+mn-lt"/>
              <a:cs typeface="+mn-ea"/>
              <a:sym typeface="+mn-lt"/>
            </a:endParaRPr>
          </a:p>
        </p:txBody>
      </p:sp>
      <p:sp>
        <p:nvSpPr>
          <p:cNvPr id="5" name="矩形 4"/>
          <p:cNvSpPr/>
          <p:nvPr/>
        </p:nvSpPr>
        <p:spPr>
          <a:xfrm>
            <a:off x="2353965" y="2518891"/>
            <a:ext cx="2376263" cy="400110"/>
          </a:xfrm>
          <a:prstGeom prst="rect">
            <a:avLst/>
          </a:prstGeom>
        </p:spPr>
        <p:txBody>
          <a:bodyPr wrap="square">
            <a:spAutoFit/>
          </a:bodyPr>
          <a:lstStyle/>
          <a:p>
            <a:pPr eaLnBrk="1" hangingPunct="1"/>
            <a:r>
              <a:rPr lang="zh-CN" altLang="en-US" sz="2000" b="1" dirty="0" smtClean="0">
                <a:solidFill>
                  <a:srgbClr val="F8F8F8"/>
                </a:solidFill>
                <a:latin typeface="+mn-ea"/>
                <a:ea typeface="+mn-ea"/>
              </a:rPr>
              <a:t>邓小平曾明确讲到：</a:t>
            </a:r>
            <a:endParaRPr lang="zh-CN" altLang="en-US" sz="2000" b="1" dirty="0">
              <a:solidFill>
                <a:schemeClr val="bg1">
                  <a:lumMod val="75000"/>
                </a:schemeClr>
              </a:solidFill>
              <a:latin typeface="+mn-ea"/>
              <a:ea typeface="+mn-ea"/>
            </a:endParaRPr>
          </a:p>
        </p:txBody>
      </p:sp>
      <p:sp>
        <p:nvSpPr>
          <p:cNvPr id="31" name="矩形 30"/>
          <p:cNvSpPr/>
          <p:nvPr/>
        </p:nvSpPr>
        <p:spPr>
          <a:xfrm>
            <a:off x="1258101" y="1569566"/>
            <a:ext cx="9725739" cy="461665"/>
          </a:xfrm>
          <a:prstGeom prst="rect">
            <a:avLst/>
          </a:prstGeom>
        </p:spPr>
        <p:txBody>
          <a:bodyPr wrap="none">
            <a:spAutoFit/>
          </a:bodyPr>
          <a:lstStyle/>
          <a:p>
            <a:r>
              <a:rPr lang="zh-CN" altLang="en-US" sz="2400" b="1" dirty="0">
                <a:solidFill>
                  <a:schemeClr val="bg1">
                    <a:lumMod val="75000"/>
                  </a:schemeClr>
                </a:solidFill>
                <a:latin typeface="+mn-ea"/>
                <a:ea typeface="+mn-ea"/>
              </a:rPr>
              <a:t>党的建设是一以贯之</a:t>
            </a:r>
            <a:r>
              <a:rPr lang="zh-CN" altLang="en-US" sz="2400" b="1" dirty="0" smtClean="0">
                <a:solidFill>
                  <a:schemeClr val="bg1">
                    <a:lumMod val="75000"/>
                  </a:schemeClr>
                </a:solidFill>
                <a:latin typeface="+mn-ea"/>
                <a:ea typeface="+mn-ea"/>
              </a:rPr>
              <a:t>的，它随着</a:t>
            </a:r>
            <a:r>
              <a:rPr lang="zh-CN" altLang="en-US" sz="2400" b="1" dirty="0">
                <a:solidFill>
                  <a:schemeClr val="bg1">
                    <a:lumMod val="75000"/>
                  </a:schemeClr>
                </a:solidFill>
                <a:latin typeface="+mn-ea"/>
                <a:ea typeface="+mn-ea"/>
              </a:rPr>
              <a:t>全面深化改革的不断深入而</a:t>
            </a:r>
            <a:r>
              <a:rPr lang="zh-CN" altLang="en-US" sz="2400" b="1" dirty="0" smtClean="0">
                <a:solidFill>
                  <a:schemeClr val="bg1">
                    <a:lumMod val="75000"/>
                  </a:schemeClr>
                </a:solidFill>
                <a:latin typeface="+mn-ea"/>
                <a:ea typeface="+mn-ea"/>
              </a:rPr>
              <a:t>不断加强。</a:t>
            </a:r>
            <a:endParaRPr lang="zh-CN" altLang="en-US" sz="2400" b="1" dirty="0">
              <a:solidFill>
                <a:schemeClr val="bg1">
                  <a:lumMod val="75000"/>
                </a:schemeClr>
              </a:solidFill>
              <a:latin typeface="+mn-ea"/>
              <a:ea typeface="+mn-ea"/>
            </a:endParaRPr>
          </a:p>
        </p:txBody>
      </p:sp>
      <p:sp>
        <p:nvSpPr>
          <p:cNvPr id="35" name="矩形 34"/>
          <p:cNvSpPr/>
          <p:nvPr/>
        </p:nvSpPr>
        <p:spPr>
          <a:xfrm>
            <a:off x="2445635" y="4571824"/>
            <a:ext cx="2880320" cy="553998"/>
          </a:xfrm>
          <a:prstGeom prst="rect">
            <a:avLst/>
          </a:prstGeom>
        </p:spPr>
        <p:txBody>
          <a:bodyPr wrap="square">
            <a:spAutoFit/>
          </a:bodyPr>
          <a:lstStyle/>
          <a:p>
            <a:pPr marL="0" indent="0" eaLnBrk="1" hangingPunct="1">
              <a:lnSpc>
                <a:spcPct val="150000"/>
              </a:lnSpc>
              <a:buNone/>
            </a:pPr>
            <a:r>
              <a:rPr lang="zh-CN" altLang="en-US" sz="2000" b="1" dirty="0">
                <a:solidFill>
                  <a:srgbClr val="F8F8F8"/>
                </a:solidFill>
                <a:latin typeface="+mn-ea"/>
                <a:ea typeface="+mn-ea"/>
              </a:rPr>
              <a:t>邓小平的“政治交代”</a:t>
            </a:r>
            <a:r>
              <a:rPr lang="zh-CN" altLang="en-US" sz="2000" b="1" dirty="0" smtClean="0">
                <a:solidFill>
                  <a:srgbClr val="F8F8F8"/>
                </a:solidFill>
                <a:latin typeface="+mn-ea"/>
                <a:ea typeface="+mn-ea"/>
              </a:rPr>
              <a:t>：</a:t>
            </a:r>
            <a:endParaRPr lang="zh-CN" altLang="en-US" sz="2000" b="1" dirty="0">
              <a:solidFill>
                <a:schemeClr val="bg1">
                  <a:lumMod val="75000"/>
                </a:schemeClr>
              </a:solidFill>
              <a:latin typeface="+mn-ea"/>
              <a:ea typeface="+mn-ea"/>
            </a:endParaRPr>
          </a:p>
        </p:txBody>
      </p:sp>
      <p:pic>
        <p:nvPicPr>
          <p:cNvPr id="47" name="图片 4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025" y="2350278"/>
            <a:ext cx="1937985" cy="1872207"/>
          </a:xfrm>
          <a:prstGeom prst="rect">
            <a:avLst/>
          </a:prstGeom>
        </p:spPr>
      </p:pic>
      <p:sp>
        <p:nvSpPr>
          <p:cNvPr id="2" name="矩形 1"/>
          <p:cNvSpPr/>
          <p:nvPr/>
        </p:nvSpPr>
        <p:spPr>
          <a:xfrm>
            <a:off x="2353965" y="3009383"/>
            <a:ext cx="7144352" cy="553998"/>
          </a:xfrm>
          <a:prstGeom prst="rect">
            <a:avLst/>
          </a:prstGeom>
        </p:spPr>
        <p:txBody>
          <a:bodyPr wrap="square">
            <a:spAutoFit/>
          </a:bodyPr>
          <a:lstStyle/>
          <a:p>
            <a:pPr marL="342900" indent="-342900" eaLnBrk="1" hangingPunct="1">
              <a:lnSpc>
                <a:spcPct val="150000"/>
              </a:lnSpc>
              <a:buFont typeface="Wingdings" panose="05000000000000000000" pitchFamily="2" charset="2"/>
              <a:buChar char="u"/>
            </a:pPr>
            <a:r>
              <a:rPr lang="zh-CN" altLang="en-US" sz="2000" b="1" dirty="0">
                <a:solidFill>
                  <a:schemeClr val="bg1">
                    <a:lumMod val="75000"/>
                  </a:schemeClr>
                </a:solidFill>
                <a:latin typeface="+mn-ea"/>
                <a:ea typeface="+mn-ea"/>
              </a:rPr>
              <a:t>“要聚精会神地抓党的建设，</a:t>
            </a:r>
            <a:r>
              <a:rPr lang="zh-CN" altLang="en-US" sz="2000" b="1" dirty="0">
                <a:solidFill>
                  <a:schemeClr val="tx1">
                    <a:lumMod val="60000"/>
                    <a:lumOff val="40000"/>
                  </a:schemeClr>
                </a:solidFill>
                <a:latin typeface="+mn-ea"/>
                <a:ea typeface="+mn-ea"/>
              </a:rPr>
              <a:t>这个党该抓了，不抓不行了</a:t>
            </a:r>
            <a:r>
              <a:rPr lang="zh-CN" altLang="en-US" sz="2000" b="1" dirty="0">
                <a:solidFill>
                  <a:schemeClr val="bg1">
                    <a:lumMod val="75000"/>
                  </a:schemeClr>
                </a:solidFill>
                <a:latin typeface="+mn-ea"/>
                <a:ea typeface="+mn-ea"/>
              </a:rPr>
              <a:t>。” </a:t>
            </a:r>
          </a:p>
        </p:txBody>
      </p:sp>
      <p:sp>
        <p:nvSpPr>
          <p:cNvPr id="18" name="五边形 17"/>
          <p:cNvSpPr/>
          <p:nvPr/>
        </p:nvSpPr>
        <p:spPr bwMode="auto">
          <a:xfrm>
            <a:off x="2353965" y="3824780"/>
            <a:ext cx="3154880" cy="511334"/>
          </a:xfrm>
          <a:prstGeom prst="homePlat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2353965" y="3880392"/>
            <a:ext cx="2864356" cy="400110"/>
          </a:xfrm>
          <a:prstGeom prst="rect">
            <a:avLst/>
          </a:prstGeom>
        </p:spPr>
        <p:txBody>
          <a:bodyPr wrap="square">
            <a:spAutoFit/>
          </a:bodyPr>
          <a:lstStyle/>
          <a:p>
            <a:pPr eaLnBrk="1" hangingPunct="1"/>
            <a:r>
              <a:rPr lang="zh-CN" altLang="en-US" sz="2000" b="1" dirty="0">
                <a:solidFill>
                  <a:srgbClr val="F8F8F8"/>
                </a:solidFill>
                <a:latin typeface="+mn-ea"/>
                <a:ea typeface="+mn-ea"/>
              </a:rPr>
              <a:t>邓小平的“政治交代”：</a:t>
            </a:r>
          </a:p>
        </p:txBody>
      </p:sp>
      <p:sp>
        <p:nvSpPr>
          <p:cNvPr id="3" name="矩形 2"/>
          <p:cNvSpPr/>
          <p:nvPr/>
        </p:nvSpPr>
        <p:spPr>
          <a:xfrm>
            <a:off x="2353965" y="4364811"/>
            <a:ext cx="8753731" cy="1477328"/>
          </a:xfrm>
          <a:prstGeom prst="rect">
            <a:avLst/>
          </a:prstGeom>
        </p:spPr>
        <p:txBody>
          <a:bodyPr wrap="square">
            <a:spAutoFit/>
          </a:bodyPr>
          <a:lstStyle/>
          <a:p>
            <a:pPr marL="342900" indent="-342900" eaLnBrk="1" hangingPunct="1">
              <a:lnSpc>
                <a:spcPct val="150000"/>
              </a:lnSpc>
              <a:buFont typeface="Wingdings" panose="05000000000000000000" pitchFamily="2" charset="2"/>
              <a:buChar char="u"/>
            </a:pPr>
            <a:r>
              <a:rPr lang="zh-CN" altLang="en-US" sz="2000" b="1" dirty="0">
                <a:solidFill>
                  <a:schemeClr val="bg1">
                    <a:lumMod val="75000"/>
                  </a:schemeClr>
                </a:solidFill>
                <a:latin typeface="+mn-ea"/>
                <a:ea typeface="+mn-ea"/>
              </a:rPr>
              <a:t>“主要是两个方面，一个是更大胆地改革开放，另一个是</a:t>
            </a:r>
            <a:r>
              <a:rPr lang="zh-CN" altLang="en-US" sz="2000" b="1" dirty="0">
                <a:solidFill>
                  <a:schemeClr val="tx1">
                    <a:lumMod val="60000"/>
                    <a:lumOff val="40000"/>
                  </a:schemeClr>
                </a:solidFill>
                <a:latin typeface="+mn-ea"/>
                <a:ea typeface="+mn-ea"/>
              </a:rPr>
              <a:t>抓紧惩治腐败</a:t>
            </a:r>
            <a:r>
              <a:rPr lang="zh-CN" altLang="en-US" sz="2000" b="1" dirty="0">
                <a:solidFill>
                  <a:schemeClr val="bg1">
                    <a:lumMod val="75000"/>
                  </a:schemeClr>
                </a:solidFill>
                <a:latin typeface="+mn-ea"/>
                <a:ea typeface="+mn-ea"/>
              </a:rPr>
              <a:t>。”</a:t>
            </a:r>
            <a:endParaRPr lang="en-US" altLang="zh-CN" sz="2000" b="1" dirty="0">
              <a:solidFill>
                <a:schemeClr val="bg1">
                  <a:lumMod val="75000"/>
                </a:schemeClr>
              </a:solidFill>
              <a:latin typeface="+mn-ea"/>
              <a:ea typeface="+mn-ea"/>
            </a:endParaRPr>
          </a:p>
          <a:p>
            <a:pPr marL="342900" indent="-342900" eaLnBrk="1" hangingPunct="1">
              <a:lnSpc>
                <a:spcPct val="150000"/>
              </a:lnSpc>
              <a:buFont typeface="Wingdings" panose="05000000000000000000" pitchFamily="2" charset="2"/>
              <a:buChar char="u"/>
            </a:pPr>
            <a:r>
              <a:rPr lang="zh-CN" altLang="en-US" sz="2000" b="1" dirty="0">
                <a:solidFill>
                  <a:schemeClr val="bg1">
                    <a:lumMod val="75000"/>
                  </a:schemeClr>
                </a:solidFill>
                <a:latin typeface="+mn-ea"/>
                <a:ea typeface="+mn-ea"/>
              </a:rPr>
              <a:t>“我请你们把我的话带给将要在新的领导机构里面工作的每一个同志。这就算是我的</a:t>
            </a:r>
            <a:r>
              <a:rPr lang="zh-CN" altLang="en-US" sz="2000" b="1" dirty="0">
                <a:solidFill>
                  <a:schemeClr val="tx1">
                    <a:lumMod val="60000"/>
                    <a:lumOff val="40000"/>
                  </a:schemeClr>
                </a:solidFill>
                <a:latin typeface="+mn-ea"/>
                <a:ea typeface="+mn-ea"/>
              </a:rPr>
              <a:t>政治交代</a:t>
            </a:r>
            <a:r>
              <a:rPr lang="zh-CN" altLang="en-US" sz="2000" b="1" dirty="0">
                <a:solidFill>
                  <a:schemeClr val="bg1">
                    <a:lumMod val="75000"/>
                  </a:schemeClr>
                </a:solidFill>
                <a:latin typeface="+mn-ea"/>
                <a:ea typeface="+mn-ea"/>
              </a:rPr>
              <a:t>。”</a:t>
            </a:r>
          </a:p>
        </p:txBody>
      </p:sp>
    </p:spTree>
    <p:extLst>
      <p:ext uri="{BB962C8B-B14F-4D97-AF65-F5344CB8AC3E}">
        <p14:creationId xmlns="" xmlns:p14="http://schemas.microsoft.com/office/powerpoint/2010/main" val="1682395980"/>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8446840" y="2704588"/>
            <a:ext cx="2908125" cy="2717577"/>
            <a:chOff x="8546653" y="3072292"/>
            <a:chExt cx="2908125" cy="2473360"/>
          </a:xfrm>
        </p:grpSpPr>
        <p:sp>
          <p:nvSpPr>
            <p:cNvPr id="22" name="矩形: 圆角 18"/>
            <p:cNvSpPr/>
            <p:nvPr/>
          </p:nvSpPr>
          <p:spPr bwMode="auto">
            <a:xfrm>
              <a:off x="8546653" y="3072292"/>
              <a:ext cx="2908125" cy="2473360"/>
            </a:xfrm>
            <a:prstGeom prst="roundRect">
              <a:avLst>
                <a:gd name="adj" fmla="val 5301"/>
              </a:avLst>
            </a:prstGeom>
            <a:solidFill>
              <a:schemeClr val="bg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23" name="文本框 22"/>
            <p:cNvSpPr txBox="1"/>
            <p:nvPr/>
          </p:nvSpPr>
          <p:spPr>
            <a:xfrm>
              <a:off x="8673218" y="3400217"/>
              <a:ext cx="2651338" cy="2100885"/>
            </a:xfrm>
            <a:prstGeom prst="rect">
              <a:avLst/>
            </a:prstGeom>
            <a:noFill/>
          </p:spPr>
          <p:txBody>
            <a:bodyPr wrap="square" rtlCol="0">
              <a:spAutoFit/>
            </a:bodyPr>
            <a:lstStyle/>
            <a:p>
              <a:pPr>
                <a:lnSpc>
                  <a:spcPct val="150000"/>
                </a:lnSpc>
              </a:pPr>
              <a:r>
                <a:rPr lang="zh-CN" altLang="en-US" sz="2400" b="1" dirty="0">
                  <a:solidFill>
                    <a:schemeClr val="bg1">
                      <a:lumMod val="75000"/>
                    </a:schemeClr>
                  </a:solidFill>
                  <a:latin typeface="+mn-ea"/>
                  <a:ea typeface="+mn-ea"/>
                </a:rPr>
                <a:t>党的十八届</a:t>
              </a:r>
              <a:r>
                <a:rPr lang="zh-CN" altLang="zh-CN" sz="2400" b="1" dirty="0">
                  <a:solidFill>
                    <a:schemeClr val="bg1">
                      <a:lumMod val="75000"/>
                    </a:schemeClr>
                  </a:solidFill>
                  <a:latin typeface="+mn-ea"/>
                  <a:ea typeface="+mn-ea"/>
                </a:rPr>
                <a:t>六中全会正是基于历史</a:t>
              </a:r>
              <a:r>
                <a:rPr lang="zh-CN" altLang="en-US" sz="2400" b="1" dirty="0">
                  <a:solidFill>
                    <a:schemeClr val="bg1">
                      <a:lumMod val="75000"/>
                    </a:schemeClr>
                  </a:solidFill>
                  <a:latin typeface="+mn-ea"/>
                  <a:ea typeface="+mn-ea"/>
                </a:rPr>
                <a:t>与现实的</a:t>
              </a:r>
              <a:r>
                <a:rPr lang="zh-CN" altLang="zh-CN" sz="2400" b="1" dirty="0">
                  <a:solidFill>
                    <a:schemeClr val="bg1">
                      <a:lumMod val="75000"/>
                    </a:schemeClr>
                  </a:solidFill>
                  <a:latin typeface="+mn-ea"/>
                  <a:ea typeface="+mn-ea"/>
                </a:rPr>
                <a:t>维度，提出了</a:t>
              </a:r>
              <a:r>
                <a:rPr lang="zh-CN" altLang="zh-CN" sz="2400" b="1" dirty="0">
                  <a:solidFill>
                    <a:schemeClr val="tx1">
                      <a:lumMod val="60000"/>
                      <a:lumOff val="40000"/>
                    </a:schemeClr>
                  </a:solidFill>
                  <a:latin typeface="+mn-ea"/>
                  <a:ea typeface="+mn-ea"/>
                </a:rPr>
                <a:t>全面从严治</a:t>
              </a:r>
              <a:r>
                <a:rPr lang="zh-CN" altLang="zh-CN" sz="2400" b="1" dirty="0" smtClean="0">
                  <a:solidFill>
                    <a:schemeClr val="tx1">
                      <a:lumMod val="60000"/>
                      <a:lumOff val="40000"/>
                    </a:schemeClr>
                  </a:solidFill>
                  <a:latin typeface="+mn-ea"/>
                  <a:ea typeface="+mn-ea"/>
                </a:rPr>
                <a:t>党</a:t>
              </a:r>
              <a:r>
                <a:rPr lang="zh-CN" altLang="en-US" sz="2400" b="1" dirty="0">
                  <a:solidFill>
                    <a:schemeClr val="bg1">
                      <a:lumMod val="75000"/>
                    </a:schemeClr>
                  </a:solidFill>
                  <a:latin typeface="+mn-ea"/>
                  <a:ea typeface="+mn-ea"/>
                </a:rPr>
                <a:t>。</a:t>
              </a:r>
              <a:endParaRPr lang="zh-CN" altLang="zh-CN" sz="2400" b="1" dirty="0">
                <a:solidFill>
                  <a:schemeClr val="bg1">
                    <a:lumMod val="75000"/>
                  </a:schemeClr>
                </a:solidFill>
                <a:latin typeface="+mn-ea"/>
                <a:ea typeface="+mn-ea"/>
              </a:endParaRPr>
            </a:p>
          </p:txBody>
        </p:sp>
      </p:grpSp>
      <p:sp>
        <p:nvSpPr>
          <p:cNvPr id="26" name="TextBox 3"/>
          <p:cNvSpPr txBox="1"/>
          <p:nvPr/>
        </p:nvSpPr>
        <p:spPr>
          <a:xfrm>
            <a:off x="913805" y="260648"/>
            <a:ext cx="7659600"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chemeClr val="tx1"/>
                </a:solidFill>
                <a:latin typeface="+mn-lt"/>
                <a:ea typeface="+mn-ea"/>
                <a:cs typeface="+mn-ea"/>
                <a:sym typeface="+mn-lt"/>
              </a:rPr>
              <a:t>为什么在新形势下如此重视全面从严治党</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9" name="Freeform 15"/>
          <p:cNvSpPr>
            <a:spLocks/>
          </p:cNvSpPr>
          <p:nvPr/>
        </p:nvSpPr>
        <p:spPr bwMode="auto">
          <a:xfrm>
            <a:off x="1" y="4222102"/>
            <a:ext cx="1512167" cy="1453911"/>
          </a:xfrm>
          <a:custGeom>
            <a:avLst/>
            <a:gdLst>
              <a:gd name="T0" fmla="*/ 0 w 2860"/>
              <a:gd name="T1" fmla="*/ 1448 h 2860"/>
              <a:gd name="T2" fmla="*/ 1430 w 2860"/>
              <a:gd name="T3" fmla="*/ 2860 h 2860"/>
              <a:gd name="T4" fmla="*/ 2860 w 2860"/>
              <a:gd name="T5" fmla="*/ 1430 h 2860"/>
              <a:gd name="T6" fmla="*/ 1449 w 2860"/>
              <a:gd name="T7" fmla="*/ 0 h 2860"/>
              <a:gd name="T8" fmla="*/ 1449 w 2860"/>
              <a:gd name="T9" fmla="*/ 0 h 2860"/>
              <a:gd name="T10" fmla="*/ 1430 w 2860"/>
              <a:gd name="T11" fmla="*/ 0 h 2860"/>
              <a:gd name="T12" fmla="*/ 0 w 2860"/>
              <a:gd name="T13" fmla="*/ 0 h 2860"/>
              <a:gd name="T14" fmla="*/ 0 w 2860"/>
              <a:gd name="T15" fmla="*/ 1430 h 2860"/>
              <a:gd name="T16" fmla="*/ 0 w 2860"/>
              <a:gd name="T17" fmla="*/ 1448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0" h="2860">
                <a:moveTo>
                  <a:pt x="0" y="1448"/>
                </a:moveTo>
                <a:cubicBezTo>
                  <a:pt x="10" y="2230"/>
                  <a:pt x="647" y="2860"/>
                  <a:pt x="1430" y="2860"/>
                </a:cubicBezTo>
                <a:cubicBezTo>
                  <a:pt x="2220" y="2860"/>
                  <a:pt x="2860" y="2220"/>
                  <a:pt x="2860" y="1430"/>
                </a:cubicBezTo>
                <a:cubicBezTo>
                  <a:pt x="2860" y="646"/>
                  <a:pt x="2230" y="10"/>
                  <a:pt x="1449" y="0"/>
                </a:cubicBezTo>
                <a:lnTo>
                  <a:pt x="1449" y="0"/>
                </a:lnTo>
                <a:lnTo>
                  <a:pt x="1430" y="0"/>
                </a:lnTo>
                <a:lnTo>
                  <a:pt x="0" y="0"/>
                </a:lnTo>
                <a:lnTo>
                  <a:pt x="0" y="1430"/>
                </a:lnTo>
                <a:lnTo>
                  <a:pt x="0" y="14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mn-lt"/>
              <a:ea typeface="+mn-ea"/>
              <a:cs typeface="+mn-ea"/>
              <a:sym typeface="+mn-lt"/>
            </a:endParaRPr>
          </a:p>
        </p:txBody>
      </p:sp>
      <p:sp>
        <p:nvSpPr>
          <p:cNvPr id="10" name="Freeform 17"/>
          <p:cNvSpPr>
            <a:spLocks/>
          </p:cNvSpPr>
          <p:nvPr/>
        </p:nvSpPr>
        <p:spPr bwMode="auto">
          <a:xfrm>
            <a:off x="0" y="2329163"/>
            <a:ext cx="2016224" cy="1892939"/>
          </a:xfrm>
          <a:custGeom>
            <a:avLst/>
            <a:gdLst>
              <a:gd name="T0" fmla="*/ 0 w 3228"/>
              <a:gd name="T1" fmla="*/ 1593 h 3227"/>
              <a:gd name="T2" fmla="*/ 1614 w 3228"/>
              <a:gd name="T3" fmla="*/ 0 h 3227"/>
              <a:gd name="T4" fmla="*/ 3228 w 3228"/>
              <a:gd name="T5" fmla="*/ 1613 h 3227"/>
              <a:gd name="T6" fmla="*/ 1634 w 3228"/>
              <a:gd name="T7" fmla="*/ 3227 h 3227"/>
              <a:gd name="T8" fmla="*/ 1634 w 3228"/>
              <a:gd name="T9" fmla="*/ 3227 h 3227"/>
              <a:gd name="T10" fmla="*/ 1614 w 3228"/>
              <a:gd name="T11" fmla="*/ 3227 h 3227"/>
              <a:gd name="T12" fmla="*/ 0 w 3228"/>
              <a:gd name="T13" fmla="*/ 3227 h 3227"/>
              <a:gd name="T14" fmla="*/ 0 w 3228"/>
              <a:gd name="T15" fmla="*/ 1613 h 3227"/>
              <a:gd name="T16" fmla="*/ 0 w 3228"/>
              <a:gd name="T17" fmla="*/ 1593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8" h="3227">
                <a:moveTo>
                  <a:pt x="0" y="1593"/>
                </a:moveTo>
                <a:cubicBezTo>
                  <a:pt x="11" y="711"/>
                  <a:pt x="730" y="0"/>
                  <a:pt x="1614" y="0"/>
                </a:cubicBezTo>
                <a:cubicBezTo>
                  <a:pt x="2505" y="0"/>
                  <a:pt x="3228" y="722"/>
                  <a:pt x="3228" y="1613"/>
                </a:cubicBezTo>
                <a:cubicBezTo>
                  <a:pt x="3228" y="2497"/>
                  <a:pt x="2516" y="3216"/>
                  <a:pt x="1634" y="3227"/>
                </a:cubicBezTo>
                <a:lnTo>
                  <a:pt x="1634" y="3227"/>
                </a:lnTo>
                <a:lnTo>
                  <a:pt x="1614" y="3227"/>
                </a:lnTo>
                <a:lnTo>
                  <a:pt x="0" y="3227"/>
                </a:lnTo>
                <a:lnTo>
                  <a:pt x="0" y="1613"/>
                </a:lnTo>
                <a:lnTo>
                  <a:pt x="0" y="15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3"/>
              </a:solidFill>
              <a:latin typeface="+mn-lt"/>
              <a:ea typeface="+mn-ea"/>
              <a:cs typeface="+mn-ea"/>
              <a:sym typeface="+mn-lt"/>
            </a:endParaRPr>
          </a:p>
        </p:txBody>
      </p:sp>
      <p:sp>
        <p:nvSpPr>
          <p:cNvPr id="14" name="TextBox 32"/>
          <p:cNvSpPr txBox="1"/>
          <p:nvPr/>
        </p:nvSpPr>
        <p:spPr>
          <a:xfrm>
            <a:off x="176360" y="3014022"/>
            <a:ext cx="1663503" cy="523220"/>
          </a:xfrm>
          <a:prstGeom prst="rect">
            <a:avLst/>
          </a:prstGeom>
          <a:noFill/>
        </p:spPr>
        <p:txBody>
          <a:bodyPr wrap="square" rtlCol="0">
            <a:spAutoFit/>
          </a:bodyPr>
          <a:lstStyle>
            <a:defPPr>
              <a:defRPr lang="zh-CN"/>
            </a:defPPr>
            <a:lvl1pPr algn="ctr">
              <a:defRPr sz="2200" b="1">
                <a:solidFill>
                  <a:schemeClr val="accent3"/>
                </a:solidFill>
                <a:latin typeface="+mn-ea"/>
                <a:ea typeface="+mn-ea"/>
              </a:defRPr>
            </a:lvl1pPr>
          </a:lstStyle>
          <a:p>
            <a:r>
              <a:rPr lang="zh-CN" altLang="en-US" sz="2800" dirty="0">
                <a:cs typeface="+mn-ea"/>
              </a:rPr>
              <a:t>现实角度</a:t>
            </a:r>
            <a:endParaRPr lang="zh-CN" altLang="en-US" sz="2800" dirty="0">
              <a:cs typeface="+mn-ea"/>
              <a:sym typeface="+mn-lt"/>
            </a:endParaRPr>
          </a:p>
        </p:txBody>
      </p:sp>
      <p:sp>
        <p:nvSpPr>
          <p:cNvPr id="21" name="TextBox 32"/>
          <p:cNvSpPr txBox="1"/>
          <p:nvPr/>
        </p:nvSpPr>
        <p:spPr>
          <a:xfrm>
            <a:off x="144991" y="4468058"/>
            <a:ext cx="1152128" cy="954107"/>
          </a:xfrm>
          <a:prstGeom prst="rect">
            <a:avLst/>
          </a:prstGeom>
          <a:noFill/>
        </p:spPr>
        <p:txBody>
          <a:bodyPr wrap="square" rtlCol="0">
            <a:spAutoFit/>
          </a:bodyPr>
          <a:lstStyle>
            <a:defPPr>
              <a:defRPr lang="zh-CN"/>
            </a:defPPr>
            <a:lvl1pPr algn="ctr">
              <a:defRPr sz="2200" b="1">
                <a:solidFill>
                  <a:schemeClr val="accent3"/>
                </a:solidFill>
                <a:latin typeface="+mn-ea"/>
                <a:ea typeface="+mn-ea"/>
              </a:defRPr>
            </a:lvl1pPr>
          </a:lstStyle>
          <a:p>
            <a:r>
              <a:rPr lang="zh-CN" altLang="en-US" sz="2800" dirty="0">
                <a:cs typeface="+mn-ea"/>
              </a:rPr>
              <a:t>历史角度</a:t>
            </a:r>
            <a:endParaRPr lang="zh-CN" altLang="en-US" sz="2800" dirty="0">
              <a:cs typeface="+mn-ea"/>
              <a:sym typeface="+mn-lt"/>
            </a:endParaRPr>
          </a:p>
        </p:txBody>
      </p:sp>
      <p:sp>
        <p:nvSpPr>
          <p:cNvPr id="31" name="矩形 30"/>
          <p:cNvSpPr/>
          <p:nvPr/>
        </p:nvSpPr>
        <p:spPr>
          <a:xfrm>
            <a:off x="1201837" y="1527175"/>
            <a:ext cx="9699205" cy="461665"/>
          </a:xfrm>
          <a:prstGeom prst="rect">
            <a:avLst/>
          </a:prstGeom>
        </p:spPr>
        <p:txBody>
          <a:bodyPr wrap="square">
            <a:spAutoFit/>
          </a:bodyPr>
          <a:lstStyle/>
          <a:p>
            <a:r>
              <a:rPr lang="zh-CN" altLang="en-US" sz="2400" b="1" dirty="0" smtClean="0">
                <a:solidFill>
                  <a:schemeClr val="bg1">
                    <a:lumMod val="75000"/>
                  </a:schemeClr>
                </a:solidFill>
                <a:latin typeface="+mn-ea"/>
                <a:ea typeface="+mn-ea"/>
              </a:rPr>
              <a:t>我们党现在面对的困难与</a:t>
            </a:r>
            <a:r>
              <a:rPr lang="zh-CN" altLang="zh-CN" sz="2400" b="1" dirty="0" smtClean="0">
                <a:solidFill>
                  <a:schemeClr val="bg1">
                    <a:lumMod val="75000"/>
                  </a:schemeClr>
                </a:solidFill>
                <a:latin typeface="+mn-ea"/>
                <a:ea typeface="+mn-ea"/>
              </a:rPr>
              <a:t>问题</a:t>
            </a:r>
            <a:r>
              <a:rPr lang="zh-CN" altLang="zh-CN" sz="2400" b="1" dirty="0">
                <a:solidFill>
                  <a:schemeClr val="bg1">
                    <a:lumMod val="75000"/>
                  </a:schemeClr>
                </a:solidFill>
                <a:latin typeface="+mn-ea"/>
                <a:ea typeface="+mn-ea"/>
              </a:rPr>
              <a:t>，也</a:t>
            </a:r>
            <a:r>
              <a:rPr lang="zh-CN" altLang="zh-CN" sz="2400" b="1" dirty="0" smtClean="0">
                <a:solidFill>
                  <a:schemeClr val="bg1">
                    <a:lumMod val="75000"/>
                  </a:schemeClr>
                </a:solidFill>
                <a:latin typeface="+mn-ea"/>
                <a:ea typeface="+mn-ea"/>
              </a:rPr>
              <a:t>进一步凸显全面</a:t>
            </a:r>
            <a:r>
              <a:rPr lang="zh-CN" altLang="zh-CN" sz="2400" b="1" dirty="0">
                <a:solidFill>
                  <a:schemeClr val="bg1">
                    <a:lumMod val="75000"/>
                  </a:schemeClr>
                </a:solidFill>
                <a:latin typeface="+mn-ea"/>
                <a:ea typeface="+mn-ea"/>
              </a:rPr>
              <a:t>从严治党的必要性。</a:t>
            </a:r>
          </a:p>
        </p:txBody>
      </p:sp>
      <p:sp>
        <p:nvSpPr>
          <p:cNvPr id="18" name="五边形 17"/>
          <p:cNvSpPr/>
          <p:nvPr/>
        </p:nvSpPr>
        <p:spPr bwMode="auto">
          <a:xfrm>
            <a:off x="2353965" y="2330903"/>
            <a:ext cx="4968552" cy="511334"/>
          </a:xfrm>
          <a:prstGeom prst="homePlat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2353965" y="2386515"/>
            <a:ext cx="4680520" cy="400110"/>
          </a:xfrm>
          <a:prstGeom prst="rect">
            <a:avLst/>
          </a:prstGeom>
        </p:spPr>
        <p:txBody>
          <a:bodyPr wrap="square">
            <a:spAutoFit/>
          </a:bodyPr>
          <a:lstStyle/>
          <a:p>
            <a:pPr eaLnBrk="1" hangingPunct="1"/>
            <a:r>
              <a:rPr lang="zh-CN" altLang="zh-CN" sz="2000" b="1" dirty="0" smtClean="0">
                <a:solidFill>
                  <a:srgbClr val="F8F8F8"/>
                </a:solidFill>
                <a:latin typeface="+mn-ea"/>
                <a:ea typeface="+mn-ea"/>
              </a:rPr>
              <a:t>十八</a:t>
            </a:r>
            <a:r>
              <a:rPr lang="zh-CN" altLang="zh-CN" sz="2000" b="1" dirty="0">
                <a:solidFill>
                  <a:srgbClr val="F8F8F8"/>
                </a:solidFill>
                <a:latin typeface="+mn-ea"/>
                <a:ea typeface="+mn-ea"/>
              </a:rPr>
              <a:t>大</a:t>
            </a:r>
            <a:r>
              <a:rPr lang="zh-CN" altLang="zh-CN" sz="2000" b="1" dirty="0" smtClean="0">
                <a:solidFill>
                  <a:srgbClr val="F8F8F8"/>
                </a:solidFill>
                <a:latin typeface="+mn-ea"/>
                <a:ea typeface="+mn-ea"/>
              </a:rPr>
              <a:t>报告</a:t>
            </a:r>
            <a:r>
              <a:rPr lang="zh-CN" altLang="en-US" sz="2000" b="1" dirty="0" smtClean="0">
                <a:solidFill>
                  <a:srgbClr val="F8F8F8"/>
                </a:solidFill>
                <a:latin typeface="+mn-ea"/>
                <a:ea typeface="+mn-ea"/>
              </a:rPr>
              <a:t>：我们党的执政困难与问题：</a:t>
            </a:r>
            <a:endParaRPr lang="zh-CN" altLang="en-US" sz="2000" b="1" dirty="0">
              <a:solidFill>
                <a:srgbClr val="F8F8F8"/>
              </a:solidFill>
              <a:latin typeface="+mn-ea"/>
              <a:ea typeface="+mn-ea"/>
            </a:endParaRPr>
          </a:p>
        </p:txBody>
      </p:sp>
      <p:sp>
        <p:nvSpPr>
          <p:cNvPr id="3" name="矩形 2"/>
          <p:cNvSpPr/>
          <p:nvPr/>
        </p:nvSpPr>
        <p:spPr>
          <a:xfrm>
            <a:off x="2353965" y="2870934"/>
            <a:ext cx="5729396" cy="2862322"/>
          </a:xfrm>
          <a:prstGeom prst="rect">
            <a:avLst/>
          </a:prstGeom>
        </p:spPr>
        <p:txBody>
          <a:bodyPr wrap="square">
            <a:spAutoFit/>
          </a:bodyPr>
          <a:lstStyle/>
          <a:p>
            <a:pPr marL="342900" indent="-342900">
              <a:lnSpc>
                <a:spcPct val="150000"/>
              </a:lnSpc>
              <a:buFont typeface="Wingdings" panose="05000000000000000000" pitchFamily="2" charset="2"/>
              <a:buChar char="u"/>
            </a:pPr>
            <a:r>
              <a:rPr lang="zh-CN" altLang="en-US" sz="2000" b="1" dirty="0">
                <a:solidFill>
                  <a:schemeClr val="bg1">
                    <a:lumMod val="75000"/>
                  </a:schemeClr>
                </a:solidFill>
                <a:latin typeface="+mn-ea"/>
                <a:ea typeface="+mn-ea"/>
              </a:rPr>
              <a:t>发展中不平衡不协调不可持续问题依然突出</a:t>
            </a:r>
            <a:r>
              <a:rPr lang="zh-CN" altLang="en-US" sz="2000" b="1" dirty="0" smtClean="0">
                <a:solidFill>
                  <a:schemeClr val="bg1">
                    <a:lumMod val="75000"/>
                  </a:schemeClr>
                </a:solidFill>
                <a:latin typeface="+mn-ea"/>
                <a:ea typeface="+mn-ea"/>
              </a:rPr>
              <a:t>；</a:t>
            </a:r>
            <a:endParaRPr lang="en-US" altLang="zh-CN" sz="2000" b="1" dirty="0">
              <a:solidFill>
                <a:schemeClr val="bg1">
                  <a:lumMod val="75000"/>
                </a:schemeClr>
              </a:solidFill>
              <a:latin typeface="+mn-ea"/>
              <a:ea typeface="+mn-ea"/>
            </a:endParaRPr>
          </a:p>
          <a:p>
            <a:pPr marL="342900" indent="-342900">
              <a:lnSpc>
                <a:spcPct val="150000"/>
              </a:lnSpc>
              <a:buFont typeface="Wingdings" panose="05000000000000000000" pitchFamily="2" charset="2"/>
              <a:buChar char="u"/>
            </a:pPr>
            <a:r>
              <a:rPr lang="zh-CN" altLang="en-US" sz="2000" b="1" dirty="0" smtClean="0">
                <a:solidFill>
                  <a:schemeClr val="bg1">
                    <a:lumMod val="75000"/>
                  </a:schemeClr>
                </a:solidFill>
                <a:latin typeface="+mn-ea"/>
                <a:ea typeface="+mn-ea"/>
              </a:rPr>
              <a:t>制约</a:t>
            </a:r>
            <a:r>
              <a:rPr lang="zh-CN" altLang="en-US" sz="2000" b="1" dirty="0">
                <a:solidFill>
                  <a:schemeClr val="bg1">
                    <a:lumMod val="75000"/>
                  </a:schemeClr>
                </a:solidFill>
                <a:latin typeface="+mn-ea"/>
                <a:ea typeface="+mn-ea"/>
              </a:rPr>
              <a:t>科学发展的体制机制障碍较多</a:t>
            </a:r>
            <a:r>
              <a:rPr lang="zh-CN" altLang="en-US" sz="2000" b="1" dirty="0" smtClean="0">
                <a:solidFill>
                  <a:schemeClr val="bg1">
                    <a:lumMod val="75000"/>
                  </a:schemeClr>
                </a:solidFill>
                <a:latin typeface="+mn-ea"/>
                <a:ea typeface="+mn-ea"/>
              </a:rPr>
              <a:t>；</a:t>
            </a:r>
            <a:endParaRPr lang="en-US" altLang="zh-CN" sz="2000" b="1" dirty="0">
              <a:solidFill>
                <a:schemeClr val="bg1">
                  <a:lumMod val="75000"/>
                </a:schemeClr>
              </a:solidFill>
              <a:latin typeface="+mn-ea"/>
              <a:ea typeface="+mn-ea"/>
            </a:endParaRPr>
          </a:p>
          <a:p>
            <a:pPr marL="342900" indent="-342900">
              <a:lnSpc>
                <a:spcPct val="150000"/>
              </a:lnSpc>
              <a:buFont typeface="Wingdings" panose="05000000000000000000" pitchFamily="2" charset="2"/>
              <a:buChar char="u"/>
            </a:pPr>
            <a:r>
              <a:rPr lang="zh-CN" altLang="en-US" sz="2000" b="1" dirty="0" smtClean="0">
                <a:solidFill>
                  <a:schemeClr val="bg1">
                    <a:lumMod val="75000"/>
                  </a:schemeClr>
                </a:solidFill>
                <a:latin typeface="+mn-ea"/>
                <a:ea typeface="+mn-ea"/>
              </a:rPr>
              <a:t>城乡</a:t>
            </a:r>
            <a:r>
              <a:rPr lang="zh-CN" altLang="en-US" sz="2000" b="1" dirty="0">
                <a:solidFill>
                  <a:schemeClr val="bg1">
                    <a:lumMod val="75000"/>
                  </a:schemeClr>
                </a:solidFill>
                <a:latin typeface="+mn-ea"/>
                <a:ea typeface="+mn-ea"/>
              </a:rPr>
              <a:t>区域收入分配差距依然较大</a:t>
            </a:r>
            <a:r>
              <a:rPr lang="zh-CN" altLang="en-US" sz="2000" b="1" dirty="0" smtClean="0">
                <a:solidFill>
                  <a:schemeClr val="bg1">
                    <a:lumMod val="75000"/>
                  </a:schemeClr>
                </a:solidFill>
                <a:latin typeface="+mn-ea"/>
                <a:ea typeface="+mn-ea"/>
              </a:rPr>
              <a:t>；</a:t>
            </a:r>
            <a:endParaRPr lang="en-US" altLang="zh-CN" sz="2000" b="1" dirty="0">
              <a:solidFill>
                <a:schemeClr val="bg1">
                  <a:lumMod val="75000"/>
                </a:schemeClr>
              </a:solidFill>
              <a:latin typeface="+mn-ea"/>
              <a:ea typeface="+mn-ea"/>
            </a:endParaRPr>
          </a:p>
          <a:p>
            <a:pPr marL="342900" indent="-342900">
              <a:lnSpc>
                <a:spcPct val="150000"/>
              </a:lnSpc>
              <a:buFont typeface="Wingdings" panose="05000000000000000000" pitchFamily="2" charset="2"/>
              <a:buChar char="u"/>
            </a:pPr>
            <a:r>
              <a:rPr lang="zh-CN" altLang="en-US" sz="2000" b="1" dirty="0" smtClean="0">
                <a:solidFill>
                  <a:schemeClr val="bg1">
                    <a:lumMod val="75000"/>
                  </a:schemeClr>
                </a:solidFill>
                <a:latin typeface="+mn-ea"/>
                <a:ea typeface="+mn-ea"/>
              </a:rPr>
              <a:t>关系</a:t>
            </a:r>
            <a:r>
              <a:rPr lang="zh-CN" altLang="en-US" sz="2000" b="1" dirty="0">
                <a:solidFill>
                  <a:schemeClr val="bg1">
                    <a:lumMod val="75000"/>
                  </a:schemeClr>
                </a:solidFill>
                <a:latin typeface="+mn-ea"/>
                <a:ea typeface="+mn-ea"/>
              </a:rPr>
              <a:t>群众切身利益的问题较多</a:t>
            </a:r>
            <a:r>
              <a:rPr lang="zh-CN" altLang="en-US" sz="2000" b="1" dirty="0" smtClean="0">
                <a:solidFill>
                  <a:schemeClr val="bg1">
                    <a:lumMod val="75000"/>
                  </a:schemeClr>
                </a:solidFill>
                <a:latin typeface="+mn-ea"/>
                <a:ea typeface="+mn-ea"/>
              </a:rPr>
              <a:t>；</a:t>
            </a:r>
            <a:endParaRPr lang="en-US" altLang="zh-CN" sz="2000" b="1" dirty="0">
              <a:solidFill>
                <a:schemeClr val="bg1">
                  <a:lumMod val="75000"/>
                </a:schemeClr>
              </a:solidFill>
              <a:latin typeface="+mn-ea"/>
              <a:ea typeface="+mn-ea"/>
            </a:endParaRPr>
          </a:p>
          <a:p>
            <a:pPr marL="342900" indent="-342900">
              <a:lnSpc>
                <a:spcPct val="150000"/>
              </a:lnSpc>
              <a:buFont typeface="Wingdings" panose="05000000000000000000" pitchFamily="2" charset="2"/>
              <a:buChar char="u"/>
            </a:pPr>
            <a:r>
              <a:rPr lang="zh-CN" altLang="en-US" sz="2000" b="1" dirty="0" smtClean="0">
                <a:solidFill>
                  <a:schemeClr val="tx1">
                    <a:lumMod val="60000"/>
                    <a:lumOff val="40000"/>
                  </a:schemeClr>
                </a:solidFill>
                <a:latin typeface="+mn-ea"/>
                <a:ea typeface="+mn-ea"/>
              </a:rPr>
              <a:t>形式主义等“四风”问题</a:t>
            </a:r>
            <a:r>
              <a:rPr lang="zh-CN" altLang="en-US" sz="2000" b="1" dirty="0">
                <a:solidFill>
                  <a:schemeClr val="tx1">
                    <a:lumMod val="60000"/>
                    <a:lumOff val="40000"/>
                  </a:schemeClr>
                </a:solidFill>
                <a:latin typeface="+mn-ea"/>
                <a:ea typeface="+mn-ea"/>
              </a:rPr>
              <a:t>突出</a:t>
            </a:r>
            <a:r>
              <a:rPr lang="zh-CN" altLang="en-US" sz="2000" b="1" dirty="0" smtClean="0">
                <a:solidFill>
                  <a:schemeClr val="tx1">
                    <a:lumMod val="60000"/>
                    <a:lumOff val="40000"/>
                  </a:schemeClr>
                </a:solidFill>
                <a:latin typeface="+mn-ea"/>
                <a:ea typeface="+mn-ea"/>
              </a:rPr>
              <a:t>；</a:t>
            </a:r>
            <a:endParaRPr lang="en-US" altLang="zh-CN" sz="2000" b="1" dirty="0">
              <a:solidFill>
                <a:schemeClr val="tx1">
                  <a:lumMod val="60000"/>
                  <a:lumOff val="40000"/>
                </a:schemeClr>
              </a:solidFill>
              <a:latin typeface="+mn-ea"/>
              <a:ea typeface="+mn-ea"/>
            </a:endParaRPr>
          </a:p>
          <a:p>
            <a:pPr marL="342900" indent="-342900">
              <a:lnSpc>
                <a:spcPct val="150000"/>
              </a:lnSpc>
              <a:buFont typeface="Wingdings" panose="05000000000000000000" pitchFamily="2" charset="2"/>
              <a:buChar char="u"/>
            </a:pPr>
            <a:r>
              <a:rPr lang="zh-CN" altLang="en-US" sz="2000" b="1" dirty="0" smtClean="0">
                <a:solidFill>
                  <a:schemeClr val="tx1">
                    <a:lumMod val="60000"/>
                    <a:lumOff val="40000"/>
                  </a:schemeClr>
                </a:solidFill>
                <a:latin typeface="+mn-ea"/>
                <a:ea typeface="+mn-ea"/>
              </a:rPr>
              <a:t>反腐败</a:t>
            </a:r>
            <a:r>
              <a:rPr lang="zh-CN" altLang="en-US" sz="2000" b="1" dirty="0">
                <a:solidFill>
                  <a:schemeClr val="tx1">
                    <a:lumMod val="60000"/>
                    <a:lumOff val="40000"/>
                  </a:schemeClr>
                </a:solidFill>
                <a:latin typeface="+mn-ea"/>
                <a:ea typeface="+mn-ea"/>
              </a:rPr>
              <a:t>斗争形势依然</a:t>
            </a:r>
            <a:r>
              <a:rPr lang="zh-CN" altLang="en-US" sz="2000" b="1" dirty="0" smtClean="0">
                <a:solidFill>
                  <a:schemeClr val="tx1">
                    <a:lumMod val="60000"/>
                    <a:lumOff val="40000"/>
                  </a:schemeClr>
                </a:solidFill>
                <a:latin typeface="+mn-ea"/>
                <a:ea typeface="+mn-ea"/>
              </a:rPr>
              <a:t>严峻，</a:t>
            </a:r>
            <a:r>
              <a:rPr lang="zh-CN" altLang="en-US" sz="2000" b="1" dirty="0" smtClean="0">
                <a:solidFill>
                  <a:schemeClr val="bg1">
                    <a:lumMod val="75000"/>
                  </a:schemeClr>
                </a:solidFill>
                <a:latin typeface="+mn-ea"/>
                <a:ea typeface="+mn-ea"/>
              </a:rPr>
              <a:t>等等。</a:t>
            </a:r>
            <a:endParaRPr lang="zh-CN" altLang="en-US" sz="2000" b="1" dirty="0">
              <a:solidFill>
                <a:schemeClr val="bg1">
                  <a:lumMod val="75000"/>
                </a:schemeClr>
              </a:solidFill>
              <a:latin typeface="+mn-ea"/>
              <a:ea typeface="+mn-ea"/>
            </a:endParaRPr>
          </a:p>
        </p:txBody>
      </p:sp>
      <p:sp>
        <p:nvSpPr>
          <p:cNvPr id="20" name="KSO_Shape"/>
          <p:cNvSpPr>
            <a:spLocks/>
          </p:cNvSpPr>
          <p:nvPr/>
        </p:nvSpPr>
        <p:spPr bwMode="auto">
          <a:xfrm>
            <a:off x="6486227" y="5062582"/>
            <a:ext cx="548258" cy="382642"/>
          </a:xfrm>
          <a:custGeom>
            <a:avLst/>
            <a:gdLst>
              <a:gd name="T0" fmla="*/ 2147483646 w 2758"/>
              <a:gd name="T1" fmla="*/ 2147483646 h 1666"/>
              <a:gd name="T2" fmla="*/ 2147483646 w 2758"/>
              <a:gd name="T3" fmla="*/ 2147483646 h 1666"/>
              <a:gd name="T4" fmla="*/ 2147483646 w 2758"/>
              <a:gd name="T5" fmla="*/ 2147483646 h 1666"/>
              <a:gd name="T6" fmla="*/ 2147483646 w 2758"/>
              <a:gd name="T7" fmla="*/ 2147483646 h 1666"/>
              <a:gd name="T8" fmla="*/ 2147483646 w 2758"/>
              <a:gd name="T9" fmla="*/ 2147483646 h 1666"/>
              <a:gd name="T10" fmla="*/ 2147483646 w 2758"/>
              <a:gd name="T11" fmla="*/ 2147483646 h 1666"/>
              <a:gd name="T12" fmla="*/ 2147483646 w 2758"/>
              <a:gd name="T13" fmla="*/ 2147483646 h 1666"/>
              <a:gd name="T14" fmla="*/ 2147483646 w 2758"/>
              <a:gd name="T15" fmla="*/ 2147483646 h 1666"/>
              <a:gd name="T16" fmla="*/ 2147483646 w 2758"/>
              <a:gd name="T17" fmla="*/ 2147483646 h 1666"/>
              <a:gd name="T18" fmla="*/ 2147483646 w 2758"/>
              <a:gd name="T19" fmla="*/ 2147483646 h 1666"/>
              <a:gd name="T20" fmla="*/ 2147483646 w 2758"/>
              <a:gd name="T21" fmla="*/ 2147483646 h 1666"/>
              <a:gd name="T22" fmla="*/ 2147483646 w 2758"/>
              <a:gd name="T23" fmla="*/ 2147483646 h 1666"/>
              <a:gd name="T24" fmla="*/ 2147483646 w 2758"/>
              <a:gd name="T25" fmla="*/ 2147483646 h 1666"/>
              <a:gd name="T26" fmla="*/ 2147483646 w 2758"/>
              <a:gd name="T27" fmla="*/ 2147483646 h 1666"/>
              <a:gd name="T28" fmla="*/ 2147483646 w 2758"/>
              <a:gd name="T29" fmla="*/ 2147483646 h 1666"/>
              <a:gd name="T30" fmla="*/ 2147483646 w 2758"/>
              <a:gd name="T31" fmla="*/ 2147483646 h 1666"/>
              <a:gd name="T32" fmla="*/ 2147483646 w 2758"/>
              <a:gd name="T33" fmla="*/ 2147483646 h 1666"/>
              <a:gd name="T34" fmla="*/ 2147483646 w 2758"/>
              <a:gd name="T35" fmla="*/ 2147483646 h 1666"/>
              <a:gd name="T36" fmla="*/ 2147483646 w 2758"/>
              <a:gd name="T37" fmla="*/ 2147483646 h 1666"/>
              <a:gd name="T38" fmla="*/ 2147483646 w 2758"/>
              <a:gd name="T39" fmla="*/ 2147483646 h 1666"/>
              <a:gd name="T40" fmla="*/ 2147483646 w 2758"/>
              <a:gd name="T41" fmla="*/ 2147483646 h 1666"/>
              <a:gd name="T42" fmla="*/ 2147483646 w 2758"/>
              <a:gd name="T43" fmla="*/ 2147483646 h 1666"/>
              <a:gd name="T44" fmla="*/ 2147483646 w 2758"/>
              <a:gd name="T45" fmla="*/ 2147483646 h 1666"/>
              <a:gd name="T46" fmla="*/ 2147483646 w 2758"/>
              <a:gd name="T47" fmla="*/ 2147483646 h 1666"/>
              <a:gd name="T48" fmla="*/ 2147483646 w 2758"/>
              <a:gd name="T49" fmla="*/ 2147483646 h 1666"/>
              <a:gd name="T50" fmla="*/ 2147483646 w 2758"/>
              <a:gd name="T51" fmla="*/ 2147483646 h 1666"/>
              <a:gd name="T52" fmla="*/ 2147483646 w 2758"/>
              <a:gd name="T53" fmla="*/ 2147483646 h 1666"/>
              <a:gd name="T54" fmla="*/ 2147483646 w 2758"/>
              <a:gd name="T55" fmla="*/ 2147483646 h 1666"/>
              <a:gd name="T56" fmla="*/ 2147483646 w 2758"/>
              <a:gd name="T57" fmla="*/ 2147483646 h 1666"/>
              <a:gd name="T58" fmla="*/ 2147483646 w 2758"/>
              <a:gd name="T59" fmla="*/ 2147483646 h 1666"/>
              <a:gd name="T60" fmla="*/ 2147483646 w 2758"/>
              <a:gd name="T61" fmla="*/ 2147483646 h 1666"/>
              <a:gd name="T62" fmla="*/ 2147483646 w 2758"/>
              <a:gd name="T63" fmla="*/ 2147483646 h 1666"/>
              <a:gd name="T64" fmla="*/ 2147483646 w 2758"/>
              <a:gd name="T65" fmla="*/ 2147483646 h 1666"/>
              <a:gd name="T66" fmla="*/ 2147483646 w 2758"/>
              <a:gd name="T67" fmla="*/ 2147483646 h 1666"/>
              <a:gd name="T68" fmla="*/ 2147483646 w 2758"/>
              <a:gd name="T69" fmla="*/ 2147483646 h 1666"/>
              <a:gd name="T70" fmla="*/ 2147483646 w 2758"/>
              <a:gd name="T71" fmla="*/ 2147483646 h 1666"/>
              <a:gd name="T72" fmla="*/ 2147483646 w 2758"/>
              <a:gd name="T73" fmla="*/ 2147483646 h 1666"/>
              <a:gd name="T74" fmla="*/ 2147483646 w 2758"/>
              <a:gd name="T75" fmla="*/ 2147483646 h 1666"/>
              <a:gd name="T76" fmla="*/ 2147483646 w 2758"/>
              <a:gd name="T77" fmla="*/ 2147483646 h 1666"/>
              <a:gd name="T78" fmla="*/ 2147483646 w 2758"/>
              <a:gd name="T79" fmla="*/ 2147483646 h 1666"/>
              <a:gd name="T80" fmla="*/ 2147483646 w 2758"/>
              <a:gd name="T81" fmla="*/ 2147483646 h 1666"/>
              <a:gd name="T82" fmla="*/ 2147483646 w 2758"/>
              <a:gd name="T83" fmla="*/ 2147483646 h 1666"/>
              <a:gd name="T84" fmla="*/ 2147483646 w 2758"/>
              <a:gd name="T85" fmla="*/ 2147483646 h 1666"/>
              <a:gd name="T86" fmla="*/ 2147483646 w 2758"/>
              <a:gd name="T87" fmla="*/ 2147483646 h 1666"/>
              <a:gd name="T88" fmla="*/ 2147483646 w 2758"/>
              <a:gd name="T89" fmla="*/ 2147483646 h 1666"/>
              <a:gd name="T90" fmla="*/ 2147483646 w 2758"/>
              <a:gd name="T91" fmla="*/ 2147483646 h 1666"/>
              <a:gd name="T92" fmla="*/ 2147483646 w 2758"/>
              <a:gd name="T93" fmla="*/ 2147483646 h 1666"/>
              <a:gd name="T94" fmla="*/ 2147483646 w 2758"/>
              <a:gd name="T95" fmla="*/ 2147483646 h 1666"/>
              <a:gd name="T96" fmla="*/ 2147483646 w 2758"/>
              <a:gd name="T97" fmla="*/ 2147483646 h 1666"/>
              <a:gd name="T98" fmla="*/ 2147483646 w 2758"/>
              <a:gd name="T99" fmla="*/ 2147483646 h 1666"/>
              <a:gd name="T100" fmla="*/ 2147483646 w 2758"/>
              <a:gd name="T101" fmla="*/ 2147483646 h 1666"/>
              <a:gd name="T102" fmla="*/ 2147483646 w 2758"/>
              <a:gd name="T103" fmla="*/ 2147483646 h 1666"/>
              <a:gd name="T104" fmla="*/ 2147483646 w 2758"/>
              <a:gd name="T105" fmla="*/ 2147483646 h 1666"/>
              <a:gd name="T106" fmla="*/ 2147483646 w 2758"/>
              <a:gd name="T107" fmla="*/ 2147483646 h 1666"/>
              <a:gd name="T108" fmla="*/ 2147483646 w 2758"/>
              <a:gd name="T109" fmla="*/ 2147483646 h 1666"/>
              <a:gd name="T110" fmla="*/ 2147483646 w 2758"/>
              <a:gd name="T111" fmla="*/ 2147483646 h 1666"/>
              <a:gd name="T112" fmla="*/ 2147483646 w 2758"/>
              <a:gd name="T113" fmla="*/ 2147483646 h 1666"/>
              <a:gd name="T114" fmla="*/ 2147483646 w 2758"/>
              <a:gd name="T115" fmla="*/ 2147483646 h 1666"/>
              <a:gd name="T116" fmla="*/ 2147483646 w 2758"/>
              <a:gd name="T117" fmla="*/ 2147483646 h 1666"/>
              <a:gd name="T118" fmla="*/ 2147483646 w 2758"/>
              <a:gd name="T119" fmla="*/ 2147483646 h 1666"/>
              <a:gd name="T120" fmla="*/ 2147483646 w 2758"/>
              <a:gd name="T121" fmla="*/ 2147483646 h 1666"/>
              <a:gd name="T122" fmla="*/ 2147483646 w 2758"/>
              <a:gd name="T123" fmla="*/ 2147483646 h 1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58" h="1666">
                <a:moveTo>
                  <a:pt x="931" y="1269"/>
                </a:moveTo>
                <a:lnTo>
                  <a:pt x="895" y="1297"/>
                </a:lnTo>
                <a:lnTo>
                  <a:pt x="864" y="1328"/>
                </a:lnTo>
                <a:lnTo>
                  <a:pt x="839" y="1359"/>
                </a:lnTo>
                <a:lnTo>
                  <a:pt x="816" y="1392"/>
                </a:lnTo>
                <a:lnTo>
                  <a:pt x="1102" y="1555"/>
                </a:lnTo>
                <a:lnTo>
                  <a:pt x="1172" y="1557"/>
                </a:lnTo>
                <a:lnTo>
                  <a:pt x="1210" y="1555"/>
                </a:lnTo>
                <a:lnTo>
                  <a:pt x="1243" y="1547"/>
                </a:lnTo>
                <a:lnTo>
                  <a:pt x="1269" y="1535"/>
                </a:lnTo>
                <a:lnTo>
                  <a:pt x="1293" y="1518"/>
                </a:lnTo>
                <a:lnTo>
                  <a:pt x="1310" y="1495"/>
                </a:lnTo>
                <a:lnTo>
                  <a:pt x="1323" y="1466"/>
                </a:lnTo>
                <a:lnTo>
                  <a:pt x="1331" y="1434"/>
                </a:lnTo>
                <a:lnTo>
                  <a:pt x="1333" y="1397"/>
                </a:lnTo>
                <a:lnTo>
                  <a:pt x="1164" y="1397"/>
                </a:lnTo>
                <a:lnTo>
                  <a:pt x="931" y="1269"/>
                </a:lnTo>
                <a:close/>
                <a:moveTo>
                  <a:pt x="1060" y="975"/>
                </a:moveTo>
                <a:lnTo>
                  <a:pt x="1026" y="983"/>
                </a:lnTo>
                <a:lnTo>
                  <a:pt x="993" y="992"/>
                </a:lnTo>
                <a:lnTo>
                  <a:pt x="964" y="1006"/>
                </a:lnTo>
                <a:lnTo>
                  <a:pt x="937" y="1021"/>
                </a:lnTo>
                <a:lnTo>
                  <a:pt x="912" y="1040"/>
                </a:lnTo>
                <a:lnTo>
                  <a:pt x="891" y="1061"/>
                </a:lnTo>
                <a:lnTo>
                  <a:pt x="872" y="1084"/>
                </a:lnTo>
                <a:lnTo>
                  <a:pt x="855" y="1111"/>
                </a:lnTo>
                <a:lnTo>
                  <a:pt x="1195" y="1292"/>
                </a:lnTo>
                <a:lnTo>
                  <a:pt x="1352" y="1296"/>
                </a:lnTo>
                <a:lnTo>
                  <a:pt x="1392" y="1294"/>
                </a:lnTo>
                <a:lnTo>
                  <a:pt x="1427" y="1288"/>
                </a:lnTo>
                <a:lnTo>
                  <a:pt x="1456" y="1276"/>
                </a:lnTo>
                <a:lnTo>
                  <a:pt x="1481" y="1263"/>
                </a:lnTo>
                <a:lnTo>
                  <a:pt x="1500" y="1244"/>
                </a:lnTo>
                <a:lnTo>
                  <a:pt x="1513" y="1221"/>
                </a:lnTo>
                <a:lnTo>
                  <a:pt x="1521" y="1192"/>
                </a:lnTo>
                <a:lnTo>
                  <a:pt x="1523" y="1161"/>
                </a:lnTo>
                <a:lnTo>
                  <a:pt x="1521" y="1142"/>
                </a:lnTo>
                <a:lnTo>
                  <a:pt x="1517" y="1121"/>
                </a:lnTo>
                <a:lnTo>
                  <a:pt x="1510" y="1096"/>
                </a:lnTo>
                <a:lnTo>
                  <a:pt x="1498" y="1071"/>
                </a:lnTo>
                <a:lnTo>
                  <a:pt x="1241" y="1075"/>
                </a:lnTo>
                <a:lnTo>
                  <a:pt x="1060" y="975"/>
                </a:lnTo>
                <a:close/>
                <a:moveTo>
                  <a:pt x="1137" y="668"/>
                </a:moveTo>
                <a:lnTo>
                  <a:pt x="1104" y="670"/>
                </a:lnTo>
                <a:lnTo>
                  <a:pt x="1074" y="676"/>
                </a:lnTo>
                <a:lnTo>
                  <a:pt x="1047" y="687"/>
                </a:lnTo>
                <a:lnTo>
                  <a:pt x="1020" y="702"/>
                </a:lnTo>
                <a:lnTo>
                  <a:pt x="997" y="722"/>
                </a:lnTo>
                <a:lnTo>
                  <a:pt x="976" y="745"/>
                </a:lnTo>
                <a:lnTo>
                  <a:pt x="954" y="772"/>
                </a:lnTo>
                <a:lnTo>
                  <a:pt x="937" y="804"/>
                </a:lnTo>
                <a:lnTo>
                  <a:pt x="1269" y="969"/>
                </a:lnTo>
                <a:lnTo>
                  <a:pt x="1454" y="971"/>
                </a:lnTo>
                <a:lnTo>
                  <a:pt x="1502" y="969"/>
                </a:lnTo>
                <a:lnTo>
                  <a:pt x="1542" y="962"/>
                </a:lnTo>
                <a:lnTo>
                  <a:pt x="1579" y="952"/>
                </a:lnTo>
                <a:lnTo>
                  <a:pt x="1608" y="937"/>
                </a:lnTo>
                <a:lnTo>
                  <a:pt x="1631" y="916"/>
                </a:lnTo>
                <a:lnTo>
                  <a:pt x="1646" y="893"/>
                </a:lnTo>
                <a:lnTo>
                  <a:pt x="1656" y="864"/>
                </a:lnTo>
                <a:lnTo>
                  <a:pt x="1659" y="833"/>
                </a:lnTo>
                <a:lnTo>
                  <a:pt x="1657" y="810"/>
                </a:lnTo>
                <a:lnTo>
                  <a:pt x="1650" y="789"/>
                </a:lnTo>
                <a:lnTo>
                  <a:pt x="1640" y="772"/>
                </a:lnTo>
                <a:lnTo>
                  <a:pt x="1625" y="758"/>
                </a:lnTo>
                <a:lnTo>
                  <a:pt x="1604" y="749"/>
                </a:lnTo>
                <a:lnTo>
                  <a:pt x="1579" y="741"/>
                </a:lnTo>
                <a:lnTo>
                  <a:pt x="1550" y="735"/>
                </a:lnTo>
                <a:lnTo>
                  <a:pt x="1517" y="733"/>
                </a:lnTo>
                <a:lnTo>
                  <a:pt x="1293" y="733"/>
                </a:lnTo>
                <a:lnTo>
                  <a:pt x="1273" y="718"/>
                </a:lnTo>
                <a:lnTo>
                  <a:pt x="1254" y="704"/>
                </a:lnTo>
                <a:lnTo>
                  <a:pt x="1233" y="693"/>
                </a:lnTo>
                <a:lnTo>
                  <a:pt x="1214" y="683"/>
                </a:lnTo>
                <a:lnTo>
                  <a:pt x="1195" y="678"/>
                </a:lnTo>
                <a:lnTo>
                  <a:pt x="1175" y="672"/>
                </a:lnTo>
                <a:lnTo>
                  <a:pt x="1156" y="668"/>
                </a:lnTo>
                <a:lnTo>
                  <a:pt x="1137" y="668"/>
                </a:lnTo>
                <a:close/>
                <a:moveTo>
                  <a:pt x="1694" y="240"/>
                </a:moveTo>
                <a:lnTo>
                  <a:pt x="1898" y="466"/>
                </a:lnTo>
                <a:lnTo>
                  <a:pt x="1874" y="497"/>
                </a:lnTo>
                <a:lnTo>
                  <a:pt x="1855" y="520"/>
                </a:lnTo>
                <a:lnTo>
                  <a:pt x="2251" y="518"/>
                </a:lnTo>
                <a:lnTo>
                  <a:pt x="2303" y="516"/>
                </a:lnTo>
                <a:lnTo>
                  <a:pt x="2351" y="516"/>
                </a:lnTo>
                <a:lnTo>
                  <a:pt x="2395" y="512"/>
                </a:lnTo>
                <a:lnTo>
                  <a:pt x="2435" y="511"/>
                </a:lnTo>
                <a:lnTo>
                  <a:pt x="2474" y="505"/>
                </a:lnTo>
                <a:lnTo>
                  <a:pt x="2508" y="501"/>
                </a:lnTo>
                <a:lnTo>
                  <a:pt x="2539" y="493"/>
                </a:lnTo>
                <a:lnTo>
                  <a:pt x="2568" y="488"/>
                </a:lnTo>
                <a:lnTo>
                  <a:pt x="2593" y="478"/>
                </a:lnTo>
                <a:lnTo>
                  <a:pt x="2614" y="470"/>
                </a:lnTo>
                <a:lnTo>
                  <a:pt x="2631" y="459"/>
                </a:lnTo>
                <a:lnTo>
                  <a:pt x="2647" y="449"/>
                </a:lnTo>
                <a:lnTo>
                  <a:pt x="2658" y="436"/>
                </a:lnTo>
                <a:lnTo>
                  <a:pt x="2666" y="424"/>
                </a:lnTo>
                <a:lnTo>
                  <a:pt x="2672" y="411"/>
                </a:lnTo>
                <a:lnTo>
                  <a:pt x="2673" y="395"/>
                </a:lnTo>
                <a:lnTo>
                  <a:pt x="2672" y="380"/>
                </a:lnTo>
                <a:lnTo>
                  <a:pt x="2668" y="363"/>
                </a:lnTo>
                <a:lnTo>
                  <a:pt x="2662" y="349"/>
                </a:lnTo>
                <a:lnTo>
                  <a:pt x="2652" y="336"/>
                </a:lnTo>
                <a:lnTo>
                  <a:pt x="2639" y="324"/>
                </a:lnTo>
                <a:lnTo>
                  <a:pt x="2625" y="313"/>
                </a:lnTo>
                <a:lnTo>
                  <a:pt x="2608" y="301"/>
                </a:lnTo>
                <a:lnTo>
                  <a:pt x="2587" y="294"/>
                </a:lnTo>
                <a:lnTo>
                  <a:pt x="2566" y="284"/>
                </a:lnTo>
                <a:lnTo>
                  <a:pt x="2541" y="278"/>
                </a:lnTo>
                <a:lnTo>
                  <a:pt x="2512" y="273"/>
                </a:lnTo>
                <a:lnTo>
                  <a:pt x="2481" y="267"/>
                </a:lnTo>
                <a:lnTo>
                  <a:pt x="2449" y="263"/>
                </a:lnTo>
                <a:lnTo>
                  <a:pt x="2412" y="261"/>
                </a:lnTo>
                <a:lnTo>
                  <a:pt x="2374" y="259"/>
                </a:lnTo>
                <a:lnTo>
                  <a:pt x="2334" y="259"/>
                </a:lnTo>
                <a:lnTo>
                  <a:pt x="1694" y="240"/>
                </a:lnTo>
                <a:close/>
                <a:moveTo>
                  <a:pt x="1060" y="109"/>
                </a:moveTo>
                <a:lnTo>
                  <a:pt x="1039" y="117"/>
                </a:lnTo>
                <a:lnTo>
                  <a:pt x="1018" y="125"/>
                </a:lnTo>
                <a:lnTo>
                  <a:pt x="993" y="134"/>
                </a:lnTo>
                <a:lnTo>
                  <a:pt x="966" y="146"/>
                </a:lnTo>
                <a:lnTo>
                  <a:pt x="937" y="159"/>
                </a:lnTo>
                <a:lnTo>
                  <a:pt x="906" y="173"/>
                </a:lnTo>
                <a:lnTo>
                  <a:pt x="872" y="188"/>
                </a:lnTo>
                <a:lnTo>
                  <a:pt x="835" y="203"/>
                </a:lnTo>
                <a:lnTo>
                  <a:pt x="799" y="221"/>
                </a:lnTo>
                <a:lnTo>
                  <a:pt x="757" y="240"/>
                </a:lnTo>
                <a:lnTo>
                  <a:pt x="714" y="261"/>
                </a:lnTo>
                <a:lnTo>
                  <a:pt x="670" y="282"/>
                </a:lnTo>
                <a:lnTo>
                  <a:pt x="622" y="305"/>
                </a:lnTo>
                <a:lnTo>
                  <a:pt x="572" y="328"/>
                </a:lnTo>
                <a:lnTo>
                  <a:pt x="520" y="353"/>
                </a:lnTo>
                <a:lnTo>
                  <a:pt x="467" y="380"/>
                </a:lnTo>
                <a:lnTo>
                  <a:pt x="150" y="380"/>
                </a:lnTo>
                <a:lnTo>
                  <a:pt x="123" y="480"/>
                </a:lnTo>
                <a:lnTo>
                  <a:pt x="104" y="580"/>
                </a:lnTo>
                <a:lnTo>
                  <a:pt x="92" y="679"/>
                </a:lnTo>
                <a:lnTo>
                  <a:pt x="88" y="779"/>
                </a:lnTo>
                <a:lnTo>
                  <a:pt x="92" y="875"/>
                </a:lnTo>
                <a:lnTo>
                  <a:pt x="102" y="971"/>
                </a:lnTo>
                <a:lnTo>
                  <a:pt x="119" y="1069"/>
                </a:lnTo>
                <a:lnTo>
                  <a:pt x="142" y="1169"/>
                </a:lnTo>
                <a:lnTo>
                  <a:pt x="378" y="1169"/>
                </a:lnTo>
                <a:lnTo>
                  <a:pt x="417" y="1228"/>
                </a:lnTo>
                <a:lnTo>
                  <a:pt x="459" y="1286"/>
                </a:lnTo>
                <a:lnTo>
                  <a:pt x="501" y="1340"/>
                </a:lnTo>
                <a:lnTo>
                  <a:pt x="545" y="1390"/>
                </a:lnTo>
                <a:lnTo>
                  <a:pt x="591" y="1438"/>
                </a:lnTo>
                <a:lnTo>
                  <a:pt x="640" y="1482"/>
                </a:lnTo>
                <a:lnTo>
                  <a:pt x="688" y="1524"/>
                </a:lnTo>
                <a:lnTo>
                  <a:pt x="737" y="1562"/>
                </a:lnTo>
                <a:lnTo>
                  <a:pt x="757" y="1566"/>
                </a:lnTo>
                <a:lnTo>
                  <a:pt x="774" y="1568"/>
                </a:lnTo>
                <a:lnTo>
                  <a:pt x="787" y="1570"/>
                </a:lnTo>
                <a:lnTo>
                  <a:pt x="797" y="1570"/>
                </a:lnTo>
                <a:lnTo>
                  <a:pt x="805" y="1570"/>
                </a:lnTo>
                <a:lnTo>
                  <a:pt x="814" y="1570"/>
                </a:lnTo>
                <a:lnTo>
                  <a:pt x="826" y="1568"/>
                </a:lnTo>
                <a:lnTo>
                  <a:pt x="839" y="1566"/>
                </a:lnTo>
                <a:lnTo>
                  <a:pt x="855" y="1564"/>
                </a:lnTo>
                <a:lnTo>
                  <a:pt x="872" y="1562"/>
                </a:lnTo>
                <a:lnTo>
                  <a:pt x="891" y="1559"/>
                </a:lnTo>
                <a:lnTo>
                  <a:pt x="912" y="1555"/>
                </a:lnTo>
                <a:lnTo>
                  <a:pt x="695" y="1441"/>
                </a:lnTo>
                <a:lnTo>
                  <a:pt x="720" y="1380"/>
                </a:lnTo>
                <a:lnTo>
                  <a:pt x="753" y="1322"/>
                </a:lnTo>
                <a:lnTo>
                  <a:pt x="791" y="1267"/>
                </a:lnTo>
                <a:lnTo>
                  <a:pt x="835" y="1215"/>
                </a:lnTo>
                <a:lnTo>
                  <a:pt x="728" y="1155"/>
                </a:lnTo>
                <a:lnTo>
                  <a:pt x="753" y="1107"/>
                </a:lnTo>
                <a:lnTo>
                  <a:pt x="778" y="1065"/>
                </a:lnTo>
                <a:lnTo>
                  <a:pt x="803" y="1027"/>
                </a:lnTo>
                <a:lnTo>
                  <a:pt x="830" y="994"/>
                </a:lnTo>
                <a:lnTo>
                  <a:pt x="855" y="967"/>
                </a:lnTo>
                <a:lnTo>
                  <a:pt x="883" y="942"/>
                </a:lnTo>
                <a:lnTo>
                  <a:pt x="910" y="925"/>
                </a:lnTo>
                <a:lnTo>
                  <a:pt x="939" y="912"/>
                </a:lnTo>
                <a:lnTo>
                  <a:pt x="816" y="846"/>
                </a:lnTo>
                <a:lnTo>
                  <a:pt x="832" y="812"/>
                </a:lnTo>
                <a:lnTo>
                  <a:pt x="849" y="781"/>
                </a:lnTo>
                <a:lnTo>
                  <a:pt x="864" y="750"/>
                </a:lnTo>
                <a:lnTo>
                  <a:pt x="882" y="724"/>
                </a:lnTo>
                <a:lnTo>
                  <a:pt x="899" y="697"/>
                </a:lnTo>
                <a:lnTo>
                  <a:pt x="918" y="674"/>
                </a:lnTo>
                <a:lnTo>
                  <a:pt x="937" y="653"/>
                </a:lnTo>
                <a:lnTo>
                  <a:pt x="956" y="633"/>
                </a:lnTo>
                <a:lnTo>
                  <a:pt x="976" y="616"/>
                </a:lnTo>
                <a:lnTo>
                  <a:pt x="997" y="603"/>
                </a:lnTo>
                <a:lnTo>
                  <a:pt x="1020" y="591"/>
                </a:lnTo>
                <a:lnTo>
                  <a:pt x="1041" y="580"/>
                </a:lnTo>
                <a:lnTo>
                  <a:pt x="1064" y="572"/>
                </a:lnTo>
                <a:lnTo>
                  <a:pt x="1087" y="566"/>
                </a:lnTo>
                <a:lnTo>
                  <a:pt x="1112" y="564"/>
                </a:lnTo>
                <a:lnTo>
                  <a:pt x="1137" y="562"/>
                </a:lnTo>
                <a:lnTo>
                  <a:pt x="1181" y="566"/>
                </a:lnTo>
                <a:lnTo>
                  <a:pt x="1225" y="578"/>
                </a:lnTo>
                <a:lnTo>
                  <a:pt x="1248" y="585"/>
                </a:lnTo>
                <a:lnTo>
                  <a:pt x="1271" y="597"/>
                </a:lnTo>
                <a:lnTo>
                  <a:pt x="1294" y="610"/>
                </a:lnTo>
                <a:lnTo>
                  <a:pt x="1317" y="624"/>
                </a:lnTo>
                <a:lnTo>
                  <a:pt x="1477" y="622"/>
                </a:lnTo>
                <a:lnTo>
                  <a:pt x="1431" y="599"/>
                </a:lnTo>
                <a:lnTo>
                  <a:pt x="1385" y="568"/>
                </a:lnTo>
                <a:lnTo>
                  <a:pt x="1335" y="530"/>
                </a:lnTo>
                <a:lnTo>
                  <a:pt x="1285" y="484"/>
                </a:lnTo>
                <a:lnTo>
                  <a:pt x="1248" y="505"/>
                </a:lnTo>
                <a:lnTo>
                  <a:pt x="1214" y="524"/>
                </a:lnTo>
                <a:lnTo>
                  <a:pt x="1177" y="539"/>
                </a:lnTo>
                <a:lnTo>
                  <a:pt x="1139" y="553"/>
                </a:lnTo>
                <a:lnTo>
                  <a:pt x="1102" y="562"/>
                </a:lnTo>
                <a:lnTo>
                  <a:pt x="1064" y="570"/>
                </a:lnTo>
                <a:lnTo>
                  <a:pt x="1026" y="574"/>
                </a:lnTo>
                <a:lnTo>
                  <a:pt x="987" y="576"/>
                </a:lnTo>
                <a:lnTo>
                  <a:pt x="947" y="572"/>
                </a:lnTo>
                <a:lnTo>
                  <a:pt x="943" y="466"/>
                </a:lnTo>
                <a:lnTo>
                  <a:pt x="972" y="468"/>
                </a:lnTo>
                <a:lnTo>
                  <a:pt x="1014" y="466"/>
                </a:lnTo>
                <a:lnTo>
                  <a:pt x="1056" y="461"/>
                </a:lnTo>
                <a:lnTo>
                  <a:pt x="1099" y="453"/>
                </a:lnTo>
                <a:lnTo>
                  <a:pt x="1141" y="441"/>
                </a:lnTo>
                <a:lnTo>
                  <a:pt x="1181" y="424"/>
                </a:lnTo>
                <a:lnTo>
                  <a:pt x="1221" y="405"/>
                </a:lnTo>
                <a:lnTo>
                  <a:pt x="1262" y="384"/>
                </a:lnTo>
                <a:lnTo>
                  <a:pt x="1302" y="357"/>
                </a:lnTo>
                <a:lnTo>
                  <a:pt x="1339" y="401"/>
                </a:lnTo>
                <a:lnTo>
                  <a:pt x="1375" y="440"/>
                </a:lnTo>
                <a:lnTo>
                  <a:pt x="1414" y="474"/>
                </a:lnTo>
                <a:lnTo>
                  <a:pt x="1450" y="499"/>
                </a:lnTo>
                <a:lnTo>
                  <a:pt x="1487" y="520"/>
                </a:lnTo>
                <a:lnTo>
                  <a:pt x="1525" y="536"/>
                </a:lnTo>
                <a:lnTo>
                  <a:pt x="1561" y="545"/>
                </a:lnTo>
                <a:lnTo>
                  <a:pt x="1600" y="547"/>
                </a:lnTo>
                <a:lnTo>
                  <a:pt x="1623" y="547"/>
                </a:lnTo>
                <a:lnTo>
                  <a:pt x="1646" y="543"/>
                </a:lnTo>
                <a:lnTo>
                  <a:pt x="1669" y="536"/>
                </a:lnTo>
                <a:lnTo>
                  <a:pt x="1692" y="526"/>
                </a:lnTo>
                <a:lnTo>
                  <a:pt x="1713" y="514"/>
                </a:lnTo>
                <a:lnTo>
                  <a:pt x="1734" y="501"/>
                </a:lnTo>
                <a:lnTo>
                  <a:pt x="1753" y="484"/>
                </a:lnTo>
                <a:lnTo>
                  <a:pt x="1773" y="464"/>
                </a:lnTo>
                <a:lnTo>
                  <a:pt x="1502" y="155"/>
                </a:lnTo>
                <a:lnTo>
                  <a:pt x="1060" y="109"/>
                </a:lnTo>
                <a:close/>
                <a:moveTo>
                  <a:pt x="1054" y="0"/>
                </a:moveTo>
                <a:lnTo>
                  <a:pt x="1536" y="54"/>
                </a:lnTo>
                <a:lnTo>
                  <a:pt x="1608" y="134"/>
                </a:lnTo>
                <a:lnTo>
                  <a:pt x="2318" y="154"/>
                </a:lnTo>
                <a:lnTo>
                  <a:pt x="2378" y="155"/>
                </a:lnTo>
                <a:lnTo>
                  <a:pt x="2431" y="157"/>
                </a:lnTo>
                <a:lnTo>
                  <a:pt x="2481" y="161"/>
                </a:lnTo>
                <a:lnTo>
                  <a:pt x="2528" y="167"/>
                </a:lnTo>
                <a:lnTo>
                  <a:pt x="2568" y="175"/>
                </a:lnTo>
                <a:lnTo>
                  <a:pt x="2602" y="184"/>
                </a:lnTo>
                <a:lnTo>
                  <a:pt x="2635" y="196"/>
                </a:lnTo>
                <a:lnTo>
                  <a:pt x="2662" y="207"/>
                </a:lnTo>
                <a:lnTo>
                  <a:pt x="2683" y="223"/>
                </a:lnTo>
                <a:lnTo>
                  <a:pt x="2704" y="240"/>
                </a:lnTo>
                <a:lnTo>
                  <a:pt x="2720" y="259"/>
                </a:lnTo>
                <a:lnTo>
                  <a:pt x="2735" y="280"/>
                </a:lnTo>
                <a:lnTo>
                  <a:pt x="2745" y="305"/>
                </a:lnTo>
                <a:lnTo>
                  <a:pt x="2752" y="332"/>
                </a:lnTo>
                <a:lnTo>
                  <a:pt x="2756" y="361"/>
                </a:lnTo>
                <a:lnTo>
                  <a:pt x="2758" y="393"/>
                </a:lnTo>
                <a:lnTo>
                  <a:pt x="2756" y="420"/>
                </a:lnTo>
                <a:lnTo>
                  <a:pt x="2752" y="447"/>
                </a:lnTo>
                <a:lnTo>
                  <a:pt x="2745" y="470"/>
                </a:lnTo>
                <a:lnTo>
                  <a:pt x="2733" y="493"/>
                </a:lnTo>
                <a:lnTo>
                  <a:pt x="2720" y="514"/>
                </a:lnTo>
                <a:lnTo>
                  <a:pt x="2700" y="532"/>
                </a:lnTo>
                <a:lnTo>
                  <a:pt x="2681" y="549"/>
                </a:lnTo>
                <a:lnTo>
                  <a:pt x="2656" y="564"/>
                </a:lnTo>
                <a:lnTo>
                  <a:pt x="2629" y="578"/>
                </a:lnTo>
                <a:lnTo>
                  <a:pt x="2599" y="589"/>
                </a:lnTo>
                <a:lnTo>
                  <a:pt x="2566" y="601"/>
                </a:lnTo>
                <a:lnTo>
                  <a:pt x="2529" y="608"/>
                </a:lnTo>
                <a:lnTo>
                  <a:pt x="2489" y="614"/>
                </a:lnTo>
                <a:lnTo>
                  <a:pt x="2447" y="618"/>
                </a:lnTo>
                <a:lnTo>
                  <a:pt x="2401" y="622"/>
                </a:lnTo>
                <a:lnTo>
                  <a:pt x="2353" y="622"/>
                </a:lnTo>
                <a:lnTo>
                  <a:pt x="1725" y="631"/>
                </a:lnTo>
                <a:lnTo>
                  <a:pt x="1661" y="649"/>
                </a:lnTo>
                <a:lnTo>
                  <a:pt x="1682" y="666"/>
                </a:lnTo>
                <a:lnTo>
                  <a:pt x="1700" y="685"/>
                </a:lnTo>
                <a:lnTo>
                  <a:pt x="1715" y="704"/>
                </a:lnTo>
                <a:lnTo>
                  <a:pt x="1727" y="727"/>
                </a:lnTo>
                <a:lnTo>
                  <a:pt x="1736" y="750"/>
                </a:lnTo>
                <a:lnTo>
                  <a:pt x="1744" y="777"/>
                </a:lnTo>
                <a:lnTo>
                  <a:pt x="1748" y="804"/>
                </a:lnTo>
                <a:lnTo>
                  <a:pt x="1748" y="835"/>
                </a:lnTo>
                <a:lnTo>
                  <a:pt x="1746" y="875"/>
                </a:lnTo>
                <a:lnTo>
                  <a:pt x="1738" y="912"/>
                </a:lnTo>
                <a:lnTo>
                  <a:pt x="1727" y="944"/>
                </a:lnTo>
                <a:lnTo>
                  <a:pt x="1709" y="973"/>
                </a:lnTo>
                <a:lnTo>
                  <a:pt x="1688" y="1000"/>
                </a:lnTo>
                <a:lnTo>
                  <a:pt x="1661" y="1021"/>
                </a:lnTo>
                <a:lnTo>
                  <a:pt x="1631" y="1040"/>
                </a:lnTo>
                <a:lnTo>
                  <a:pt x="1596" y="1056"/>
                </a:lnTo>
                <a:lnTo>
                  <a:pt x="1604" y="1084"/>
                </a:lnTo>
                <a:lnTo>
                  <a:pt x="1609" y="1111"/>
                </a:lnTo>
                <a:lnTo>
                  <a:pt x="1613" y="1136"/>
                </a:lnTo>
                <a:lnTo>
                  <a:pt x="1615" y="1159"/>
                </a:lnTo>
                <a:lnTo>
                  <a:pt x="1611" y="1207"/>
                </a:lnTo>
                <a:lnTo>
                  <a:pt x="1602" y="1251"/>
                </a:lnTo>
                <a:lnTo>
                  <a:pt x="1586" y="1290"/>
                </a:lnTo>
                <a:lnTo>
                  <a:pt x="1565" y="1321"/>
                </a:lnTo>
                <a:lnTo>
                  <a:pt x="1538" y="1347"/>
                </a:lnTo>
                <a:lnTo>
                  <a:pt x="1504" y="1370"/>
                </a:lnTo>
                <a:lnTo>
                  <a:pt x="1463" y="1386"/>
                </a:lnTo>
                <a:lnTo>
                  <a:pt x="1417" y="1397"/>
                </a:lnTo>
                <a:lnTo>
                  <a:pt x="1419" y="1416"/>
                </a:lnTo>
                <a:lnTo>
                  <a:pt x="1419" y="1432"/>
                </a:lnTo>
                <a:lnTo>
                  <a:pt x="1417" y="1459"/>
                </a:lnTo>
                <a:lnTo>
                  <a:pt x="1415" y="1486"/>
                </a:lnTo>
                <a:lnTo>
                  <a:pt x="1410" y="1511"/>
                </a:lnTo>
                <a:lnTo>
                  <a:pt x="1402" y="1532"/>
                </a:lnTo>
                <a:lnTo>
                  <a:pt x="1394" y="1553"/>
                </a:lnTo>
                <a:lnTo>
                  <a:pt x="1383" y="1572"/>
                </a:lnTo>
                <a:lnTo>
                  <a:pt x="1369" y="1589"/>
                </a:lnTo>
                <a:lnTo>
                  <a:pt x="1354" y="1605"/>
                </a:lnTo>
                <a:lnTo>
                  <a:pt x="1337" y="1618"/>
                </a:lnTo>
                <a:lnTo>
                  <a:pt x="1317" y="1630"/>
                </a:lnTo>
                <a:lnTo>
                  <a:pt x="1296" y="1639"/>
                </a:lnTo>
                <a:lnTo>
                  <a:pt x="1273" y="1649"/>
                </a:lnTo>
                <a:lnTo>
                  <a:pt x="1246" y="1654"/>
                </a:lnTo>
                <a:lnTo>
                  <a:pt x="1220" y="1658"/>
                </a:lnTo>
                <a:lnTo>
                  <a:pt x="1191" y="1662"/>
                </a:lnTo>
                <a:lnTo>
                  <a:pt x="1158" y="1662"/>
                </a:lnTo>
                <a:lnTo>
                  <a:pt x="1099" y="1658"/>
                </a:lnTo>
                <a:lnTo>
                  <a:pt x="1033" y="1624"/>
                </a:lnTo>
                <a:lnTo>
                  <a:pt x="979" y="1643"/>
                </a:lnTo>
                <a:lnTo>
                  <a:pt x="928" y="1656"/>
                </a:lnTo>
                <a:lnTo>
                  <a:pt x="876" y="1664"/>
                </a:lnTo>
                <a:lnTo>
                  <a:pt x="828" y="1666"/>
                </a:lnTo>
                <a:lnTo>
                  <a:pt x="809" y="1666"/>
                </a:lnTo>
                <a:lnTo>
                  <a:pt x="785" y="1664"/>
                </a:lnTo>
                <a:lnTo>
                  <a:pt x="757" y="1660"/>
                </a:lnTo>
                <a:lnTo>
                  <a:pt x="722" y="1656"/>
                </a:lnTo>
                <a:lnTo>
                  <a:pt x="676" y="1626"/>
                </a:lnTo>
                <a:lnTo>
                  <a:pt x="628" y="1591"/>
                </a:lnTo>
                <a:lnTo>
                  <a:pt x="578" y="1553"/>
                </a:lnTo>
                <a:lnTo>
                  <a:pt x="530" y="1509"/>
                </a:lnTo>
                <a:lnTo>
                  <a:pt x="482" y="1459"/>
                </a:lnTo>
                <a:lnTo>
                  <a:pt x="432" y="1403"/>
                </a:lnTo>
                <a:lnTo>
                  <a:pt x="382" y="1344"/>
                </a:lnTo>
                <a:lnTo>
                  <a:pt x="332" y="1280"/>
                </a:lnTo>
                <a:lnTo>
                  <a:pt x="83" y="1280"/>
                </a:lnTo>
                <a:lnTo>
                  <a:pt x="63" y="1219"/>
                </a:lnTo>
                <a:lnTo>
                  <a:pt x="46" y="1157"/>
                </a:lnTo>
                <a:lnTo>
                  <a:pt x="33" y="1096"/>
                </a:lnTo>
                <a:lnTo>
                  <a:pt x="19" y="1036"/>
                </a:lnTo>
                <a:lnTo>
                  <a:pt x="11" y="975"/>
                </a:lnTo>
                <a:lnTo>
                  <a:pt x="4" y="914"/>
                </a:lnTo>
                <a:lnTo>
                  <a:pt x="0" y="854"/>
                </a:lnTo>
                <a:lnTo>
                  <a:pt x="0" y="793"/>
                </a:lnTo>
                <a:lnTo>
                  <a:pt x="0" y="724"/>
                </a:lnTo>
                <a:lnTo>
                  <a:pt x="6" y="656"/>
                </a:lnTo>
                <a:lnTo>
                  <a:pt x="11" y="591"/>
                </a:lnTo>
                <a:lnTo>
                  <a:pt x="23" y="526"/>
                </a:lnTo>
                <a:lnTo>
                  <a:pt x="34" y="463"/>
                </a:lnTo>
                <a:lnTo>
                  <a:pt x="52" y="399"/>
                </a:lnTo>
                <a:lnTo>
                  <a:pt x="69" y="336"/>
                </a:lnTo>
                <a:lnTo>
                  <a:pt x="92" y="276"/>
                </a:lnTo>
                <a:lnTo>
                  <a:pt x="465" y="276"/>
                </a:lnTo>
                <a:lnTo>
                  <a:pt x="530" y="236"/>
                </a:lnTo>
                <a:lnTo>
                  <a:pt x="599" y="200"/>
                </a:lnTo>
                <a:lnTo>
                  <a:pt x="668" y="163"/>
                </a:lnTo>
                <a:lnTo>
                  <a:pt x="741" y="129"/>
                </a:lnTo>
                <a:lnTo>
                  <a:pt x="816" y="94"/>
                </a:lnTo>
                <a:lnTo>
                  <a:pt x="893" y="61"/>
                </a:lnTo>
                <a:lnTo>
                  <a:pt x="972" y="31"/>
                </a:lnTo>
                <a:lnTo>
                  <a:pt x="1054" y="0"/>
                </a:lnTo>
                <a:close/>
              </a:path>
            </a:pathLst>
          </a:custGeom>
          <a:solidFill>
            <a:schemeClr val="bg1">
              <a:lumMod val="75000"/>
            </a:scheme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60000"/>
                  <a:lumOff val="40000"/>
                </a:schemeClr>
              </a:solidFill>
            </a:endParaRPr>
          </a:p>
        </p:txBody>
      </p:sp>
      <p:sp>
        <p:nvSpPr>
          <p:cNvPr id="4" name="矩形 3"/>
          <p:cNvSpPr/>
          <p:nvPr/>
        </p:nvSpPr>
        <p:spPr>
          <a:xfrm>
            <a:off x="7034485" y="4792485"/>
            <a:ext cx="800219" cy="830997"/>
          </a:xfrm>
          <a:prstGeom prst="rect">
            <a:avLst/>
          </a:prstGeom>
        </p:spPr>
        <p:txBody>
          <a:bodyPr wrap="none">
            <a:spAutoFit/>
          </a:bodyPr>
          <a:lstStyle/>
          <a:p>
            <a:r>
              <a:rPr lang="zh-CN" altLang="en-US" sz="2400" b="1" dirty="0" smtClean="0">
                <a:solidFill>
                  <a:schemeClr val="tx1">
                    <a:lumMod val="60000"/>
                    <a:lumOff val="40000"/>
                  </a:schemeClr>
                </a:solidFill>
                <a:latin typeface="+mn-ea"/>
                <a:ea typeface="+mn-ea"/>
              </a:rPr>
              <a:t>党建</a:t>
            </a:r>
            <a:endParaRPr lang="en-US" altLang="zh-CN" sz="2400" b="1" dirty="0" smtClean="0">
              <a:solidFill>
                <a:schemeClr val="tx1">
                  <a:lumMod val="60000"/>
                  <a:lumOff val="40000"/>
                </a:schemeClr>
              </a:solidFill>
              <a:latin typeface="+mn-ea"/>
              <a:ea typeface="+mn-ea"/>
            </a:endParaRPr>
          </a:p>
          <a:p>
            <a:r>
              <a:rPr lang="zh-CN" altLang="en-US" sz="2400" b="1" dirty="0" smtClean="0">
                <a:solidFill>
                  <a:schemeClr val="tx1">
                    <a:lumMod val="60000"/>
                    <a:lumOff val="40000"/>
                  </a:schemeClr>
                </a:solidFill>
                <a:latin typeface="+mn-ea"/>
                <a:ea typeface="+mn-ea"/>
              </a:rPr>
              <a:t>方面</a:t>
            </a:r>
            <a:endParaRPr lang="zh-CN" altLang="en-US" sz="2400" b="1" dirty="0">
              <a:solidFill>
                <a:schemeClr val="tx1">
                  <a:lumMod val="60000"/>
                  <a:lumOff val="40000"/>
                </a:schemeClr>
              </a:solidFill>
              <a:latin typeface="+mn-ea"/>
              <a:ea typeface="+mn-ea"/>
            </a:endParaRPr>
          </a:p>
        </p:txBody>
      </p:sp>
      <p:sp>
        <p:nvSpPr>
          <p:cNvPr id="32" name="Freeform 29"/>
          <p:cNvSpPr/>
          <p:nvPr/>
        </p:nvSpPr>
        <p:spPr bwMode="auto">
          <a:xfrm>
            <a:off x="9484176" y="2287093"/>
            <a:ext cx="779705" cy="70985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46011937"/>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4824536"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全面</a:t>
            </a:r>
            <a:r>
              <a:rPr lang="zh-CN" altLang="zh-CN" sz="3200" dirty="0">
                <a:solidFill>
                  <a:schemeClr val="tx1"/>
                </a:solidFill>
                <a:latin typeface="+mn-lt"/>
                <a:ea typeface="+mn-ea"/>
                <a:cs typeface="+mn-ea"/>
              </a:rPr>
              <a:t>从严治党的宏观思路</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2" name="矩形 1"/>
          <p:cNvSpPr/>
          <p:nvPr/>
        </p:nvSpPr>
        <p:spPr>
          <a:xfrm>
            <a:off x="361357" y="4445157"/>
            <a:ext cx="2786383" cy="954107"/>
          </a:xfrm>
          <a:prstGeom prst="rect">
            <a:avLst/>
          </a:prstGeom>
        </p:spPr>
        <p:txBody>
          <a:bodyPr wrap="square">
            <a:spAutoFit/>
          </a:bodyPr>
          <a:lstStyle/>
          <a:p>
            <a:pPr algn="ctr"/>
            <a:r>
              <a:rPr lang="zh-CN" altLang="en-US" sz="2800" b="1" dirty="0">
                <a:solidFill>
                  <a:schemeClr val="bg1">
                    <a:lumMod val="75000"/>
                  </a:schemeClr>
                </a:solidFill>
                <a:latin typeface="+mn-lt"/>
                <a:ea typeface="+mn-ea"/>
                <a:cs typeface="+mn-ea"/>
              </a:rPr>
              <a:t>党的十八届六中全会公报</a:t>
            </a:r>
          </a:p>
        </p:txBody>
      </p:sp>
      <p:sp>
        <p:nvSpPr>
          <p:cNvPr id="28" name="Freeform 5"/>
          <p:cNvSpPr>
            <a:spLocks noEditPoints="1"/>
          </p:cNvSpPr>
          <p:nvPr/>
        </p:nvSpPr>
        <p:spPr bwMode="auto">
          <a:xfrm>
            <a:off x="1070068" y="2688719"/>
            <a:ext cx="1368962" cy="1632852"/>
          </a:xfrm>
          <a:custGeom>
            <a:avLst/>
            <a:gdLst>
              <a:gd name="T0" fmla="*/ 2923 w 3075"/>
              <a:gd name="T1" fmla="*/ 0 h 3746"/>
              <a:gd name="T2" fmla="*/ 3075 w 3075"/>
              <a:gd name="T3" fmla="*/ 152 h 3746"/>
              <a:gd name="T4" fmla="*/ 3075 w 3075"/>
              <a:gd name="T5" fmla="*/ 3442 h 3746"/>
              <a:gd name="T6" fmla="*/ 2822 w 3075"/>
              <a:gd name="T7" fmla="*/ 3442 h 3746"/>
              <a:gd name="T8" fmla="*/ 316 w 3075"/>
              <a:gd name="T9" fmla="*/ 228 h 3746"/>
              <a:gd name="T10" fmla="*/ 316 w 3075"/>
              <a:gd name="T11" fmla="*/ 0 h 3746"/>
              <a:gd name="T12" fmla="*/ 152 w 3075"/>
              <a:gd name="T13" fmla="*/ 304 h 3746"/>
              <a:gd name="T14" fmla="*/ 2759 w 3075"/>
              <a:gd name="T15" fmla="*/ 304 h 3746"/>
              <a:gd name="T16" fmla="*/ 2759 w 3075"/>
              <a:gd name="T17" fmla="*/ 3594 h 3746"/>
              <a:gd name="T18" fmla="*/ 2607 w 3075"/>
              <a:gd name="T19" fmla="*/ 3746 h 3746"/>
              <a:gd name="T20" fmla="*/ 823 w 3075"/>
              <a:gd name="T21" fmla="*/ 3746 h 3746"/>
              <a:gd name="T22" fmla="*/ 63 w 3075"/>
              <a:gd name="T23" fmla="*/ 3176 h 3746"/>
              <a:gd name="T24" fmla="*/ 0 w 3075"/>
              <a:gd name="T25" fmla="*/ 3062 h 3746"/>
              <a:gd name="T26" fmla="*/ 0 w 3075"/>
              <a:gd name="T27" fmla="*/ 304 h 3746"/>
              <a:gd name="T28" fmla="*/ 291 w 3075"/>
              <a:gd name="T29" fmla="*/ 2910 h 3746"/>
              <a:gd name="T30" fmla="*/ 734 w 3075"/>
              <a:gd name="T31" fmla="*/ 2746 h 3746"/>
              <a:gd name="T32" fmla="*/ 810 w 3075"/>
              <a:gd name="T33" fmla="*/ 2797 h 3746"/>
              <a:gd name="T34" fmla="*/ 2468 w 3075"/>
              <a:gd name="T35" fmla="*/ 3455 h 3746"/>
              <a:gd name="T36" fmla="*/ 291 w 3075"/>
              <a:gd name="T37" fmla="*/ 582 h 3746"/>
              <a:gd name="T38" fmla="*/ 861 w 3075"/>
              <a:gd name="T39" fmla="*/ 3404 h 3746"/>
              <a:gd name="T40" fmla="*/ 709 w 3075"/>
              <a:gd name="T41" fmla="*/ 2885 h 3746"/>
              <a:gd name="T42" fmla="*/ 861 w 3075"/>
              <a:gd name="T43" fmla="*/ 3404 h 3746"/>
              <a:gd name="T44" fmla="*/ 1093 w 3075"/>
              <a:gd name="T45" fmla="*/ 1194 h 3746"/>
              <a:gd name="T46" fmla="*/ 1251 w 3075"/>
              <a:gd name="T47" fmla="*/ 1033 h 3746"/>
              <a:gd name="T48" fmla="*/ 1088 w 3075"/>
              <a:gd name="T49" fmla="*/ 1000 h 3746"/>
              <a:gd name="T50" fmla="*/ 1375 w 3075"/>
              <a:gd name="T51" fmla="*/ 802 h 3746"/>
              <a:gd name="T52" fmla="*/ 1339 w 3075"/>
              <a:gd name="T53" fmla="*/ 944 h 3746"/>
              <a:gd name="T54" fmla="*/ 1388 w 3075"/>
              <a:gd name="T55" fmla="*/ 711 h 3746"/>
              <a:gd name="T56" fmla="*/ 1728 w 3075"/>
              <a:gd name="T57" fmla="*/ 1336 h 3746"/>
              <a:gd name="T58" fmla="*/ 1578 w 3075"/>
              <a:gd name="T59" fmla="*/ 1356 h 3746"/>
              <a:gd name="T60" fmla="*/ 1102 w 3075"/>
              <a:gd name="T61" fmla="*/ 1405 h 3746"/>
              <a:gd name="T62" fmla="*/ 1093 w 3075"/>
              <a:gd name="T63" fmla="*/ 1307 h 3746"/>
              <a:gd name="T64" fmla="*/ 2284 w 3075"/>
              <a:gd name="T65" fmla="*/ 1578 h 3746"/>
              <a:gd name="T66" fmla="*/ 387 w 3075"/>
              <a:gd name="T67" fmla="*/ 1630 h 3746"/>
              <a:gd name="T68" fmla="*/ 439 w 3075"/>
              <a:gd name="T69" fmla="*/ 1682 h 3746"/>
              <a:gd name="T70" fmla="*/ 2336 w 3075"/>
              <a:gd name="T71" fmla="*/ 1630 h 3746"/>
              <a:gd name="T72" fmla="*/ 2284 w 3075"/>
              <a:gd name="T73" fmla="*/ 1578 h 3746"/>
              <a:gd name="T74" fmla="*/ 439 w 3075"/>
              <a:gd name="T75" fmla="*/ 1833 h 3746"/>
              <a:gd name="T76" fmla="*/ 387 w 3075"/>
              <a:gd name="T77" fmla="*/ 1885 h 3746"/>
              <a:gd name="T78" fmla="*/ 2284 w 3075"/>
              <a:gd name="T79" fmla="*/ 1937 h 3746"/>
              <a:gd name="T80" fmla="*/ 2336 w 3075"/>
              <a:gd name="T81" fmla="*/ 1885 h 3746"/>
              <a:gd name="T82" fmla="*/ 2284 w 3075"/>
              <a:gd name="T83" fmla="*/ 2088 h 3746"/>
              <a:gd name="T84" fmla="*/ 387 w 3075"/>
              <a:gd name="T85" fmla="*/ 2140 h 3746"/>
              <a:gd name="T86" fmla="*/ 439 w 3075"/>
              <a:gd name="T87" fmla="*/ 2191 h 3746"/>
              <a:gd name="T88" fmla="*/ 2336 w 3075"/>
              <a:gd name="T89" fmla="*/ 2140 h 3746"/>
              <a:gd name="T90" fmla="*/ 2284 w 3075"/>
              <a:gd name="T91" fmla="*/ 2088 h 3746"/>
              <a:gd name="T92" fmla="*/ 439 w 3075"/>
              <a:gd name="T93" fmla="*/ 2342 h 3746"/>
              <a:gd name="T94" fmla="*/ 387 w 3075"/>
              <a:gd name="T95" fmla="*/ 2394 h 3746"/>
              <a:gd name="T96" fmla="*/ 2284 w 3075"/>
              <a:gd name="T97" fmla="*/ 2446 h 3746"/>
              <a:gd name="T98" fmla="*/ 2336 w 3075"/>
              <a:gd name="T99" fmla="*/ 2394 h 3746"/>
              <a:gd name="T100" fmla="*/ 2284 w 3075"/>
              <a:gd name="T101" fmla="*/ 2597 h 3746"/>
              <a:gd name="T102" fmla="*/ 387 w 3075"/>
              <a:gd name="T103" fmla="*/ 2649 h 3746"/>
              <a:gd name="T104" fmla="*/ 439 w 3075"/>
              <a:gd name="T105" fmla="*/ 2701 h 3746"/>
              <a:gd name="T106" fmla="*/ 2336 w 3075"/>
              <a:gd name="T107" fmla="*/ 2649 h 3746"/>
              <a:gd name="T108" fmla="*/ 2284 w 3075"/>
              <a:gd name="T109" fmla="*/ 2597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3746">
                <a:moveTo>
                  <a:pt x="468" y="0"/>
                </a:moveTo>
                <a:lnTo>
                  <a:pt x="2923" y="0"/>
                </a:lnTo>
                <a:lnTo>
                  <a:pt x="3075" y="0"/>
                </a:lnTo>
                <a:lnTo>
                  <a:pt x="3075" y="152"/>
                </a:lnTo>
                <a:lnTo>
                  <a:pt x="3075" y="3303"/>
                </a:lnTo>
                <a:lnTo>
                  <a:pt x="3075" y="3442"/>
                </a:lnTo>
                <a:lnTo>
                  <a:pt x="2923" y="3442"/>
                </a:lnTo>
                <a:lnTo>
                  <a:pt x="2822" y="3442"/>
                </a:lnTo>
                <a:lnTo>
                  <a:pt x="2822" y="228"/>
                </a:lnTo>
                <a:lnTo>
                  <a:pt x="316" y="228"/>
                </a:lnTo>
                <a:lnTo>
                  <a:pt x="316" y="152"/>
                </a:lnTo>
                <a:lnTo>
                  <a:pt x="316" y="0"/>
                </a:lnTo>
                <a:lnTo>
                  <a:pt x="468" y="0"/>
                </a:lnTo>
                <a:close/>
                <a:moveTo>
                  <a:pt x="152" y="304"/>
                </a:moveTo>
                <a:lnTo>
                  <a:pt x="2607" y="304"/>
                </a:lnTo>
                <a:lnTo>
                  <a:pt x="2759" y="304"/>
                </a:lnTo>
                <a:lnTo>
                  <a:pt x="2759" y="443"/>
                </a:lnTo>
                <a:lnTo>
                  <a:pt x="2759" y="3594"/>
                </a:lnTo>
                <a:lnTo>
                  <a:pt x="2759" y="3746"/>
                </a:lnTo>
                <a:lnTo>
                  <a:pt x="2607" y="3746"/>
                </a:lnTo>
                <a:lnTo>
                  <a:pt x="873" y="3746"/>
                </a:lnTo>
                <a:lnTo>
                  <a:pt x="823" y="3746"/>
                </a:lnTo>
                <a:lnTo>
                  <a:pt x="785" y="3708"/>
                </a:lnTo>
                <a:lnTo>
                  <a:pt x="63" y="3176"/>
                </a:lnTo>
                <a:lnTo>
                  <a:pt x="0" y="3126"/>
                </a:lnTo>
                <a:lnTo>
                  <a:pt x="0" y="3062"/>
                </a:lnTo>
                <a:lnTo>
                  <a:pt x="0" y="443"/>
                </a:lnTo>
                <a:lnTo>
                  <a:pt x="0" y="304"/>
                </a:lnTo>
                <a:lnTo>
                  <a:pt x="152" y="304"/>
                </a:lnTo>
                <a:close/>
                <a:moveTo>
                  <a:pt x="291" y="2910"/>
                </a:moveTo>
                <a:lnTo>
                  <a:pt x="291" y="2910"/>
                </a:lnTo>
                <a:lnTo>
                  <a:pt x="734" y="2746"/>
                </a:lnTo>
                <a:lnTo>
                  <a:pt x="797" y="2733"/>
                </a:lnTo>
                <a:lnTo>
                  <a:pt x="810" y="2797"/>
                </a:lnTo>
                <a:lnTo>
                  <a:pt x="1000" y="3455"/>
                </a:lnTo>
                <a:lnTo>
                  <a:pt x="2468" y="3455"/>
                </a:lnTo>
                <a:lnTo>
                  <a:pt x="2468" y="582"/>
                </a:lnTo>
                <a:lnTo>
                  <a:pt x="291" y="582"/>
                </a:lnTo>
                <a:lnTo>
                  <a:pt x="291" y="2910"/>
                </a:lnTo>
                <a:close/>
                <a:moveTo>
                  <a:pt x="861" y="3404"/>
                </a:moveTo>
                <a:lnTo>
                  <a:pt x="861" y="3404"/>
                </a:lnTo>
                <a:lnTo>
                  <a:pt x="709" y="2885"/>
                </a:lnTo>
                <a:lnTo>
                  <a:pt x="342" y="3024"/>
                </a:lnTo>
                <a:lnTo>
                  <a:pt x="861" y="3404"/>
                </a:lnTo>
                <a:close/>
                <a:moveTo>
                  <a:pt x="1042" y="1246"/>
                </a:moveTo>
                <a:lnTo>
                  <a:pt x="1093" y="1194"/>
                </a:lnTo>
                <a:cubicBezTo>
                  <a:pt x="1200" y="1287"/>
                  <a:pt x="1325" y="1347"/>
                  <a:pt x="1485" y="1270"/>
                </a:cubicBezTo>
                <a:lnTo>
                  <a:pt x="1251" y="1033"/>
                </a:lnTo>
                <a:lnTo>
                  <a:pt x="1187" y="1098"/>
                </a:lnTo>
                <a:lnTo>
                  <a:pt x="1088" y="1000"/>
                </a:lnTo>
                <a:lnTo>
                  <a:pt x="1263" y="822"/>
                </a:lnTo>
                <a:cubicBezTo>
                  <a:pt x="1288" y="835"/>
                  <a:pt x="1329" y="836"/>
                  <a:pt x="1375" y="802"/>
                </a:cubicBezTo>
                <a:lnTo>
                  <a:pt x="1426" y="853"/>
                </a:lnTo>
                <a:lnTo>
                  <a:pt x="1339" y="944"/>
                </a:lnTo>
                <a:lnTo>
                  <a:pt x="1575" y="1182"/>
                </a:lnTo>
                <a:cubicBezTo>
                  <a:pt x="1663" y="1033"/>
                  <a:pt x="1591" y="812"/>
                  <a:pt x="1388" y="711"/>
                </a:cubicBezTo>
                <a:cubicBezTo>
                  <a:pt x="1588" y="720"/>
                  <a:pt x="1848" y="950"/>
                  <a:pt x="1664" y="1270"/>
                </a:cubicBezTo>
                <a:lnTo>
                  <a:pt x="1728" y="1336"/>
                </a:lnTo>
                <a:lnTo>
                  <a:pt x="1644" y="1418"/>
                </a:lnTo>
                <a:lnTo>
                  <a:pt x="1578" y="1356"/>
                </a:lnTo>
                <a:cubicBezTo>
                  <a:pt x="1408" y="1448"/>
                  <a:pt x="1253" y="1438"/>
                  <a:pt x="1131" y="1341"/>
                </a:cubicBezTo>
                <a:cubicBezTo>
                  <a:pt x="1138" y="1364"/>
                  <a:pt x="1124" y="1390"/>
                  <a:pt x="1102" y="1405"/>
                </a:cubicBezTo>
                <a:cubicBezTo>
                  <a:pt x="1076" y="1422"/>
                  <a:pt x="1047" y="1416"/>
                  <a:pt x="1030" y="1392"/>
                </a:cubicBezTo>
                <a:cubicBezTo>
                  <a:pt x="1002" y="1349"/>
                  <a:pt x="1048" y="1297"/>
                  <a:pt x="1093" y="1307"/>
                </a:cubicBezTo>
                <a:cubicBezTo>
                  <a:pt x="1075" y="1289"/>
                  <a:pt x="1058" y="1268"/>
                  <a:pt x="1042" y="1246"/>
                </a:cubicBezTo>
                <a:close/>
                <a:moveTo>
                  <a:pt x="2284" y="1578"/>
                </a:moveTo>
                <a:lnTo>
                  <a:pt x="439" y="1578"/>
                </a:lnTo>
                <a:cubicBezTo>
                  <a:pt x="411" y="1578"/>
                  <a:pt x="387" y="1602"/>
                  <a:pt x="387" y="1630"/>
                </a:cubicBezTo>
                <a:lnTo>
                  <a:pt x="387" y="1630"/>
                </a:lnTo>
                <a:cubicBezTo>
                  <a:pt x="387" y="1659"/>
                  <a:pt x="411" y="1682"/>
                  <a:pt x="439" y="1682"/>
                </a:cubicBezTo>
                <a:lnTo>
                  <a:pt x="2284" y="1682"/>
                </a:lnTo>
                <a:cubicBezTo>
                  <a:pt x="2313" y="1682"/>
                  <a:pt x="2336" y="1659"/>
                  <a:pt x="2336" y="1630"/>
                </a:cubicBezTo>
                <a:lnTo>
                  <a:pt x="2336" y="1630"/>
                </a:lnTo>
                <a:cubicBezTo>
                  <a:pt x="2336" y="1602"/>
                  <a:pt x="2313" y="1578"/>
                  <a:pt x="2284" y="1578"/>
                </a:cubicBezTo>
                <a:close/>
                <a:moveTo>
                  <a:pt x="2284" y="1833"/>
                </a:moveTo>
                <a:lnTo>
                  <a:pt x="439" y="1833"/>
                </a:lnTo>
                <a:cubicBezTo>
                  <a:pt x="411" y="1833"/>
                  <a:pt x="387" y="1856"/>
                  <a:pt x="387" y="1885"/>
                </a:cubicBezTo>
                <a:lnTo>
                  <a:pt x="387" y="1885"/>
                </a:lnTo>
                <a:cubicBezTo>
                  <a:pt x="387" y="1913"/>
                  <a:pt x="411" y="1937"/>
                  <a:pt x="439" y="1937"/>
                </a:cubicBezTo>
                <a:lnTo>
                  <a:pt x="2284" y="1937"/>
                </a:lnTo>
                <a:cubicBezTo>
                  <a:pt x="2313" y="1937"/>
                  <a:pt x="2336" y="1913"/>
                  <a:pt x="2336" y="1885"/>
                </a:cubicBezTo>
                <a:lnTo>
                  <a:pt x="2336" y="1885"/>
                </a:lnTo>
                <a:cubicBezTo>
                  <a:pt x="2336" y="1856"/>
                  <a:pt x="2313" y="1833"/>
                  <a:pt x="2284" y="1833"/>
                </a:cubicBezTo>
                <a:close/>
                <a:moveTo>
                  <a:pt x="2284" y="2088"/>
                </a:moveTo>
                <a:lnTo>
                  <a:pt x="439" y="2088"/>
                </a:lnTo>
                <a:cubicBezTo>
                  <a:pt x="411" y="2088"/>
                  <a:pt x="387" y="2111"/>
                  <a:pt x="387" y="2140"/>
                </a:cubicBezTo>
                <a:lnTo>
                  <a:pt x="387" y="2140"/>
                </a:lnTo>
                <a:cubicBezTo>
                  <a:pt x="387" y="2168"/>
                  <a:pt x="411" y="2191"/>
                  <a:pt x="439" y="2191"/>
                </a:cubicBezTo>
                <a:lnTo>
                  <a:pt x="2284" y="2191"/>
                </a:lnTo>
                <a:cubicBezTo>
                  <a:pt x="2313" y="2191"/>
                  <a:pt x="2336" y="2168"/>
                  <a:pt x="2336" y="2140"/>
                </a:cubicBezTo>
                <a:lnTo>
                  <a:pt x="2336" y="2140"/>
                </a:lnTo>
                <a:cubicBezTo>
                  <a:pt x="2336" y="2111"/>
                  <a:pt x="2313" y="2088"/>
                  <a:pt x="2284" y="2088"/>
                </a:cubicBezTo>
                <a:close/>
                <a:moveTo>
                  <a:pt x="2284" y="2342"/>
                </a:moveTo>
                <a:lnTo>
                  <a:pt x="439" y="2342"/>
                </a:lnTo>
                <a:cubicBezTo>
                  <a:pt x="411" y="2342"/>
                  <a:pt x="387" y="2366"/>
                  <a:pt x="387" y="2394"/>
                </a:cubicBezTo>
                <a:lnTo>
                  <a:pt x="387" y="2394"/>
                </a:lnTo>
                <a:cubicBezTo>
                  <a:pt x="387" y="2423"/>
                  <a:pt x="411" y="2446"/>
                  <a:pt x="439" y="2446"/>
                </a:cubicBezTo>
                <a:lnTo>
                  <a:pt x="2284" y="2446"/>
                </a:lnTo>
                <a:cubicBezTo>
                  <a:pt x="2313" y="2446"/>
                  <a:pt x="2336" y="2423"/>
                  <a:pt x="2336" y="2394"/>
                </a:cubicBezTo>
                <a:lnTo>
                  <a:pt x="2336" y="2394"/>
                </a:lnTo>
                <a:cubicBezTo>
                  <a:pt x="2336" y="2366"/>
                  <a:pt x="2313" y="2342"/>
                  <a:pt x="2284" y="2342"/>
                </a:cubicBezTo>
                <a:close/>
                <a:moveTo>
                  <a:pt x="2284" y="2597"/>
                </a:moveTo>
                <a:lnTo>
                  <a:pt x="439" y="2597"/>
                </a:lnTo>
                <a:cubicBezTo>
                  <a:pt x="411" y="2597"/>
                  <a:pt x="387" y="2620"/>
                  <a:pt x="387" y="2649"/>
                </a:cubicBezTo>
                <a:lnTo>
                  <a:pt x="387" y="2649"/>
                </a:lnTo>
                <a:cubicBezTo>
                  <a:pt x="387" y="2677"/>
                  <a:pt x="411" y="2701"/>
                  <a:pt x="439" y="2701"/>
                </a:cubicBezTo>
                <a:lnTo>
                  <a:pt x="2284" y="2701"/>
                </a:lnTo>
                <a:cubicBezTo>
                  <a:pt x="2313" y="2701"/>
                  <a:pt x="2336" y="2677"/>
                  <a:pt x="2336" y="2649"/>
                </a:cubicBezTo>
                <a:lnTo>
                  <a:pt x="2336" y="2649"/>
                </a:lnTo>
                <a:cubicBezTo>
                  <a:pt x="2336" y="2620"/>
                  <a:pt x="2313" y="2597"/>
                  <a:pt x="2284" y="25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2" name="矩形 11"/>
          <p:cNvSpPr/>
          <p:nvPr/>
        </p:nvSpPr>
        <p:spPr>
          <a:xfrm>
            <a:off x="8355021" y="4445157"/>
            <a:ext cx="3431992" cy="1384995"/>
          </a:xfrm>
          <a:prstGeom prst="rect">
            <a:avLst/>
          </a:prstGeom>
        </p:spPr>
        <p:txBody>
          <a:bodyPr wrap="square">
            <a:spAutoFit/>
          </a:bodyPr>
          <a:lstStyle/>
          <a:p>
            <a:pPr algn="ctr"/>
            <a:r>
              <a:rPr lang="zh-CN" altLang="en-US" sz="2800" b="1" dirty="0">
                <a:solidFill>
                  <a:schemeClr val="bg1">
                    <a:lumMod val="75000"/>
                  </a:schemeClr>
                </a:solidFill>
                <a:latin typeface="+mn-lt"/>
                <a:ea typeface="+mn-ea"/>
                <a:cs typeface="+mn-ea"/>
              </a:rPr>
              <a:t>习近平总书记关于</a:t>
            </a:r>
            <a:endParaRPr lang="en-US" altLang="zh-CN" sz="2800" b="1" dirty="0">
              <a:solidFill>
                <a:schemeClr val="bg1">
                  <a:lumMod val="75000"/>
                </a:schemeClr>
              </a:solidFill>
              <a:latin typeface="+mn-lt"/>
              <a:ea typeface="+mn-ea"/>
              <a:cs typeface="+mn-ea"/>
            </a:endParaRPr>
          </a:p>
          <a:p>
            <a:pPr algn="ctr"/>
            <a:r>
              <a:rPr lang="en-US" altLang="zh-CN" sz="2800" b="1" dirty="0">
                <a:solidFill>
                  <a:schemeClr val="bg1">
                    <a:lumMod val="75000"/>
                  </a:schemeClr>
                </a:solidFill>
                <a:latin typeface="+mn-lt"/>
                <a:ea typeface="+mn-ea"/>
                <a:cs typeface="+mn-ea"/>
              </a:rPr>
              <a:t>《</a:t>
            </a:r>
            <a:r>
              <a:rPr lang="zh-CN" altLang="en-US" sz="2800" b="1" dirty="0">
                <a:solidFill>
                  <a:schemeClr val="bg1">
                    <a:lumMod val="75000"/>
                  </a:schemeClr>
                </a:solidFill>
                <a:latin typeface="+mn-lt"/>
                <a:ea typeface="+mn-ea"/>
                <a:cs typeface="+mn-ea"/>
              </a:rPr>
              <a:t>准则</a:t>
            </a:r>
            <a:r>
              <a:rPr lang="en-US" altLang="zh-CN" sz="2800" b="1" dirty="0">
                <a:solidFill>
                  <a:schemeClr val="bg1">
                    <a:lumMod val="75000"/>
                  </a:schemeClr>
                </a:solidFill>
                <a:latin typeface="+mn-lt"/>
                <a:ea typeface="+mn-ea"/>
                <a:cs typeface="+mn-ea"/>
              </a:rPr>
              <a:t>》</a:t>
            </a:r>
            <a:r>
              <a:rPr lang="zh-CN" altLang="en-US" sz="2800" b="1" dirty="0">
                <a:solidFill>
                  <a:schemeClr val="bg1">
                    <a:lumMod val="75000"/>
                  </a:schemeClr>
                </a:solidFill>
                <a:latin typeface="+mn-lt"/>
                <a:ea typeface="+mn-ea"/>
                <a:cs typeface="+mn-ea"/>
              </a:rPr>
              <a:t>和</a:t>
            </a:r>
            <a:r>
              <a:rPr lang="en-US" altLang="zh-CN" sz="2800" b="1" dirty="0">
                <a:solidFill>
                  <a:schemeClr val="bg1">
                    <a:lumMod val="75000"/>
                  </a:schemeClr>
                </a:solidFill>
                <a:latin typeface="+mn-lt"/>
                <a:ea typeface="+mn-ea"/>
                <a:cs typeface="+mn-ea"/>
              </a:rPr>
              <a:t>《</a:t>
            </a:r>
            <a:r>
              <a:rPr lang="zh-CN" altLang="en-US" sz="2800" b="1" dirty="0">
                <a:solidFill>
                  <a:schemeClr val="bg1">
                    <a:lumMod val="75000"/>
                  </a:schemeClr>
                </a:solidFill>
                <a:latin typeface="+mn-lt"/>
                <a:ea typeface="+mn-ea"/>
                <a:cs typeface="+mn-ea"/>
              </a:rPr>
              <a:t>条例</a:t>
            </a:r>
            <a:r>
              <a:rPr lang="en-US" altLang="zh-CN" sz="2800" b="1" dirty="0">
                <a:solidFill>
                  <a:schemeClr val="bg1">
                    <a:lumMod val="75000"/>
                  </a:schemeClr>
                </a:solidFill>
                <a:latin typeface="+mn-lt"/>
                <a:ea typeface="+mn-ea"/>
                <a:cs typeface="+mn-ea"/>
              </a:rPr>
              <a:t>》</a:t>
            </a:r>
            <a:r>
              <a:rPr lang="zh-CN" altLang="en-US" sz="2800" b="1" dirty="0">
                <a:solidFill>
                  <a:schemeClr val="bg1">
                    <a:lumMod val="75000"/>
                  </a:schemeClr>
                </a:solidFill>
                <a:latin typeface="+mn-lt"/>
                <a:ea typeface="+mn-ea"/>
                <a:cs typeface="+mn-ea"/>
              </a:rPr>
              <a:t>的说明</a:t>
            </a:r>
          </a:p>
        </p:txBody>
      </p:sp>
      <p:pic>
        <p:nvPicPr>
          <p:cNvPr id="38" name="图片 3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51632" y="2710433"/>
            <a:ext cx="2038769" cy="1632851"/>
          </a:xfrm>
          <a:prstGeom prst="rect">
            <a:avLst/>
          </a:prstGeom>
        </p:spPr>
      </p:pic>
      <p:sp>
        <p:nvSpPr>
          <p:cNvPr id="41" name="矩形 40"/>
          <p:cNvSpPr/>
          <p:nvPr/>
        </p:nvSpPr>
        <p:spPr>
          <a:xfrm>
            <a:off x="3073239" y="3367375"/>
            <a:ext cx="2695920" cy="1384995"/>
          </a:xfrm>
          <a:prstGeom prst="rect">
            <a:avLst/>
          </a:prstGeom>
        </p:spPr>
        <p:txBody>
          <a:bodyPr wrap="square">
            <a:spAutoFit/>
          </a:bodyPr>
          <a:lstStyle/>
          <a:p>
            <a:pPr algn="ctr"/>
            <a:r>
              <a:rPr lang="en-US" altLang="zh-CN" sz="2800" b="1" dirty="0">
                <a:solidFill>
                  <a:schemeClr val="bg1">
                    <a:lumMod val="75000"/>
                  </a:schemeClr>
                </a:solidFill>
                <a:latin typeface="+mn-lt"/>
                <a:ea typeface="+mn-ea"/>
                <a:cs typeface="+mn-ea"/>
                <a:sym typeface="+mn-lt"/>
              </a:rPr>
              <a:t>《</a:t>
            </a:r>
            <a:r>
              <a:rPr lang="zh-CN" altLang="en-US" sz="2800" b="1" dirty="0">
                <a:solidFill>
                  <a:schemeClr val="bg1">
                    <a:lumMod val="75000"/>
                  </a:schemeClr>
                </a:solidFill>
                <a:latin typeface="+mn-lt"/>
                <a:ea typeface="+mn-ea"/>
                <a:cs typeface="+mn-ea"/>
                <a:sym typeface="+mn-lt"/>
              </a:rPr>
              <a:t>关于新形势下</a:t>
            </a:r>
            <a:endParaRPr lang="en-US" altLang="zh-CN" sz="2800" b="1" dirty="0">
              <a:solidFill>
                <a:schemeClr val="bg1">
                  <a:lumMod val="75000"/>
                </a:schemeClr>
              </a:solidFill>
              <a:latin typeface="+mn-lt"/>
              <a:ea typeface="+mn-ea"/>
              <a:cs typeface="+mn-ea"/>
              <a:sym typeface="+mn-lt"/>
            </a:endParaRPr>
          </a:p>
          <a:p>
            <a:pPr algn="ctr"/>
            <a:r>
              <a:rPr lang="zh-CN" altLang="en-US" sz="2800" b="1" dirty="0">
                <a:solidFill>
                  <a:schemeClr val="bg1">
                    <a:lumMod val="75000"/>
                  </a:schemeClr>
                </a:solidFill>
                <a:latin typeface="+mn-lt"/>
                <a:ea typeface="+mn-ea"/>
                <a:cs typeface="+mn-ea"/>
                <a:sym typeface="+mn-lt"/>
              </a:rPr>
              <a:t>党内政治生活的</a:t>
            </a:r>
            <a:endParaRPr lang="en-US" altLang="zh-CN" sz="2800" b="1" dirty="0">
              <a:solidFill>
                <a:schemeClr val="bg1">
                  <a:lumMod val="75000"/>
                </a:schemeClr>
              </a:solidFill>
              <a:latin typeface="+mn-lt"/>
              <a:ea typeface="+mn-ea"/>
              <a:cs typeface="+mn-ea"/>
              <a:sym typeface="+mn-lt"/>
            </a:endParaRPr>
          </a:p>
          <a:p>
            <a:pPr algn="ctr"/>
            <a:r>
              <a:rPr lang="zh-CN" altLang="en-US" sz="2800" b="1" dirty="0">
                <a:solidFill>
                  <a:schemeClr val="bg1">
                    <a:lumMod val="75000"/>
                  </a:schemeClr>
                </a:solidFill>
                <a:latin typeface="+mn-lt"/>
                <a:ea typeface="+mn-ea"/>
                <a:cs typeface="+mn-ea"/>
                <a:sym typeface="+mn-lt"/>
              </a:rPr>
              <a:t>若干</a:t>
            </a:r>
            <a:r>
              <a:rPr lang="zh-CN" altLang="en-US" sz="2800" b="1" dirty="0" smtClean="0">
                <a:solidFill>
                  <a:schemeClr val="bg1">
                    <a:lumMod val="75000"/>
                  </a:schemeClr>
                </a:solidFill>
                <a:latin typeface="+mn-lt"/>
                <a:ea typeface="+mn-ea"/>
                <a:cs typeface="+mn-ea"/>
                <a:sym typeface="+mn-lt"/>
              </a:rPr>
              <a:t>准则</a:t>
            </a:r>
            <a:r>
              <a:rPr lang="en-US" altLang="zh-CN" sz="2800" b="1" dirty="0" smtClean="0">
                <a:solidFill>
                  <a:schemeClr val="bg1">
                    <a:lumMod val="75000"/>
                  </a:schemeClr>
                </a:solidFill>
                <a:latin typeface="+mn-lt"/>
                <a:ea typeface="+mn-ea"/>
                <a:cs typeface="+mn-ea"/>
                <a:sym typeface="+mn-lt"/>
              </a:rPr>
              <a:t>》</a:t>
            </a:r>
            <a:endParaRPr lang="zh-CN" altLang="en-US" sz="2800" b="1" dirty="0">
              <a:solidFill>
                <a:schemeClr val="bg1">
                  <a:lumMod val="75000"/>
                </a:schemeClr>
              </a:solidFill>
              <a:latin typeface="+mn-lt"/>
              <a:ea typeface="+mn-ea"/>
              <a:cs typeface="+mn-ea"/>
              <a:sym typeface="+mn-lt"/>
            </a:endParaRPr>
          </a:p>
        </p:txBody>
      </p:sp>
      <p:sp>
        <p:nvSpPr>
          <p:cNvPr id="43" name="矩形 42"/>
          <p:cNvSpPr/>
          <p:nvPr/>
        </p:nvSpPr>
        <p:spPr>
          <a:xfrm>
            <a:off x="5882357" y="3367464"/>
            <a:ext cx="2695920" cy="954107"/>
          </a:xfrm>
          <a:prstGeom prst="rect">
            <a:avLst/>
          </a:prstGeom>
        </p:spPr>
        <p:txBody>
          <a:bodyPr wrap="square">
            <a:spAutoFit/>
          </a:bodyPr>
          <a:lstStyle/>
          <a:p>
            <a:pPr algn="ctr"/>
            <a:r>
              <a:rPr lang="en-US" altLang="zh-CN" sz="2800" b="1" dirty="0">
                <a:solidFill>
                  <a:schemeClr val="bg1">
                    <a:lumMod val="75000"/>
                  </a:schemeClr>
                </a:solidFill>
                <a:latin typeface="+mn-lt"/>
                <a:ea typeface="+mn-ea"/>
                <a:cs typeface="+mn-ea"/>
                <a:sym typeface="+mn-lt"/>
              </a:rPr>
              <a:t>《</a:t>
            </a:r>
            <a:r>
              <a:rPr lang="zh-CN" altLang="en-US" sz="2800" b="1" dirty="0">
                <a:solidFill>
                  <a:schemeClr val="bg1">
                    <a:lumMod val="75000"/>
                  </a:schemeClr>
                </a:solidFill>
                <a:latin typeface="+mn-lt"/>
                <a:ea typeface="+mn-ea"/>
                <a:cs typeface="+mn-ea"/>
                <a:sym typeface="+mn-lt"/>
              </a:rPr>
              <a:t>中国共产党</a:t>
            </a:r>
            <a:endParaRPr lang="en-US" altLang="zh-CN" sz="2800" b="1" dirty="0">
              <a:solidFill>
                <a:schemeClr val="bg1">
                  <a:lumMod val="75000"/>
                </a:schemeClr>
              </a:solidFill>
              <a:latin typeface="+mn-lt"/>
              <a:ea typeface="+mn-ea"/>
              <a:cs typeface="+mn-ea"/>
              <a:sym typeface="+mn-lt"/>
            </a:endParaRPr>
          </a:p>
          <a:p>
            <a:pPr algn="ctr"/>
            <a:r>
              <a:rPr lang="zh-CN" altLang="en-US" sz="2800" b="1" dirty="0">
                <a:solidFill>
                  <a:schemeClr val="bg1">
                    <a:lumMod val="75000"/>
                  </a:schemeClr>
                </a:solidFill>
                <a:latin typeface="+mn-lt"/>
                <a:ea typeface="+mn-ea"/>
                <a:cs typeface="+mn-ea"/>
                <a:sym typeface="+mn-lt"/>
              </a:rPr>
              <a:t>党内监督条例</a:t>
            </a:r>
            <a:r>
              <a:rPr lang="en-US" altLang="zh-CN" sz="2800" b="1" dirty="0">
                <a:solidFill>
                  <a:schemeClr val="bg1">
                    <a:lumMod val="75000"/>
                  </a:schemeClr>
                </a:solidFill>
                <a:latin typeface="+mn-lt"/>
                <a:ea typeface="+mn-ea"/>
                <a:cs typeface="+mn-ea"/>
                <a:sym typeface="+mn-lt"/>
              </a:rPr>
              <a:t>》</a:t>
            </a:r>
            <a:endParaRPr lang="zh-CN" altLang="en-US" sz="2800" b="1" dirty="0">
              <a:solidFill>
                <a:schemeClr val="bg1">
                  <a:lumMod val="75000"/>
                </a:schemeClr>
              </a:solidFill>
              <a:latin typeface="+mn-lt"/>
              <a:ea typeface="+mn-ea"/>
              <a:cs typeface="+mn-ea"/>
              <a:sym typeface="+mn-lt"/>
            </a:endParaRPr>
          </a:p>
        </p:txBody>
      </p:sp>
      <p:sp>
        <p:nvSpPr>
          <p:cNvPr id="46" name="Freeform 7"/>
          <p:cNvSpPr>
            <a:spLocks noEditPoints="1"/>
          </p:cNvSpPr>
          <p:nvPr/>
        </p:nvSpPr>
        <p:spPr bwMode="auto">
          <a:xfrm>
            <a:off x="3733863" y="1607087"/>
            <a:ext cx="1368962" cy="1632852"/>
          </a:xfrm>
          <a:custGeom>
            <a:avLst/>
            <a:gdLst>
              <a:gd name="T0" fmla="*/ 115 w 595"/>
              <a:gd name="T1" fmla="*/ 517 h 756"/>
              <a:gd name="T2" fmla="*/ 140 w 595"/>
              <a:gd name="T3" fmla="*/ 491 h 756"/>
              <a:gd name="T4" fmla="*/ 338 w 595"/>
              <a:gd name="T5" fmla="*/ 529 h 756"/>
              <a:gd name="T6" fmla="*/ 220 w 595"/>
              <a:gd name="T7" fmla="*/ 410 h 756"/>
              <a:gd name="T8" fmla="*/ 188 w 595"/>
              <a:gd name="T9" fmla="*/ 443 h 756"/>
              <a:gd name="T10" fmla="*/ 138 w 595"/>
              <a:gd name="T11" fmla="*/ 393 h 756"/>
              <a:gd name="T12" fmla="*/ 226 w 595"/>
              <a:gd name="T13" fmla="*/ 304 h 756"/>
              <a:gd name="T14" fmla="*/ 283 w 595"/>
              <a:gd name="T15" fmla="*/ 293 h 756"/>
              <a:gd name="T16" fmla="*/ 309 w 595"/>
              <a:gd name="T17" fmla="*/ 319 h 756"/>
              <a:gd name="T18" fmla="*/ 265 w 595"/>
              <a:gd name="T19" fmla="*/ 365 h 756"/>
              <a:gd name="T20" fmla="*/ 384 w 595"/>
              <a:gd name="T21" fmla="*/ 485 h 756"/>
              <a:gd name="T22" fmla="*/ 289 w 595"/>
              <a:gd name="T23" fmla="*/ 247 h 756"/>
              <a:gd name="T24" fmla="*/ 429 w 595"/>
              <a:gd name="T25" fmla="*/ 529 h 756"/>
              <a:gd name="T26" fmla="*/ 461 w 595"/>
              <a:gd name="T27" fmla="*/ 563 h 756"/>
              <a:gd name="T28" fmla="*/ 418 w 595"/>
              <a:gd name="T29" fmla="*/ 604 h 756"/>
              <a:gd name="T30" fmla="*/ 385 w 595"/>
              <a:gd name="T31" fmla="*/ 573 h 756"/>
              <a:gd name="T32" fmla="*/ 160 w 595"/>
              <a:gd name="T33" fmla="*/ 565 h 756"/>
              <a:gd name="T34" fmla="*/ 145 w 595"/>
              <a:gd name="T35" fmla="*/ 597 h 756"/>
              <a:gd name="T36" fmla="*/ 109 w 595"/>
              <a:gd name="T37" fmla="*/ 591 h 756"/>
              <a:gd name="T38" fmla="*/ 141 w 595"/>
              <a:gd name="T39" fmla="*/ 548 h 756"/>
              <a:gd name="T40" fmla="*/ 115 w 595"/>
              <a:gd name="T41" fmla="*/ 517 h 756"/>
              <a:gd name="T42" fmla="*/ 595 w 595"/>
              <a:gd name="T43" fmla="*/ 682 h 756"/>
              <a:gd name="T44" fmla="*/ 519 w 595"/>
              <a:gd name="T45" fmla="*/ 756 h 756"/>
              <a:gd name="T46" fmla="*/ 74 w 595"/>
              <a:gd name="T47" fmla="*/ 756 h 756"/>
              <a:gd name="T48" fmla="*/ 0 w 595"/>
              <a:gd name="T49" fmla="*/ 682 h 756"/>
              <a:gd name="T50" fmla="*/ 0 w 595"/>
              <a:gd name="T51" fmla="*/ 72 h 756"/>
              <a:gd name="T52" fmla="*/ 87 w 595"/>
              <a:gd name="T53" fmla="*/ 0 h 756"/>
              <a:gd name="T54" fmla="*/ 563 w 595"/>
              <a:gd name="T55" fmla="*/ 0 h 756"/>
              <a:gd name="T56" fmla="*/ 585 w 595"/>
              <a:gd name="T57" fmla="*/ 20 h 756"/>
              <a:gd name="T58" fmla="*/ 563 w 595"/>
              <a:gd name="T59" fmla="*/ 39 h 756"/>
              <a:gd name="T60" fmla="*/ 83 w 595"/>
              <a:gd name="T61" fmla="*/ 39 h 756"/>
              <a:gd name="T62" fmla="*/ 38 w 595"/>
              <a:gd name="T63" fmla="*/ 80 h 756"/>
              <a:gd name="T64" fmla="*/ 79 w 595"/>
              <a:gd name="T65" fmla="*/ 125 h 756"/>
              <a:gd name="T66" fmla="*/ 561 w 595"/>
              <a:gd name="T67" fmla="*/ 125 h 756"/>
              <a:gd name="T68" fmla="*/ 595 w 595"/>
              <a:gd name="T69" fmla="*/ 158 h 756"/>
              <a:gd name="T70" fmla="*/ 595 w 595"/>
              <a:gd name="T71" fmla="*/ 68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756">
                <a:moveTo>
                  <a:pt x="115" y="517"/>
                </a:moveTo>
                <a:lnTo>
                  <a:pt x="140" y="491"/>
                </a:lnTo>
                <a:cubicBezTo>
                  <a:pt x="195" y="538"/>
                  <a:pt x="257" y="568"/>
                  <a:pt x="338" y="529"/>
                </a:cubicBezTo>
                <a:lnTo>
                  <a:pt x="220" y="410"/>
                </a:lnTo>
                <a:lnTo>
                  <a:pt x="188" y="443"/>
                </a:lnTo>
                <a:lnTo>
                  <a:pt x="138" y="393"/>
                </a:lnTo>
                <a:lnTo>
                  <a:pt x="226" y="304"/>
                </a:lnTo>
                <a:cubicBezTo>
                  <a:pt x="239" y="310"/>
                  <a:pt x="259" y="310"/>
                  <a:pt x="283" y="293"/>
                </a:cubicBezTo>
                <a:lnTo>
                  <a:pt x="309" y="319"/>
                </a:lnTo>
                <a:lnTo>
                  <a:pt x="265" y="365"/>
                </a:lnTo>
                <a:lnTo>
                  <a:pt x="384" y="485"/>
                </a:lnTo>
                <a:cubicBezTo>
                  <a:pt x="428" y="410"/>
                  <a:pt x="392" y="298"/>
                  <a:pt x="289" y="247"/>
                </a:cubicBezTo>
                <a:cubicBezTo>
                  <a:pt x="390" y="252"/>
                  <a:pt x="521" y="368"/>
                  <a:pt x="429" y="529"/>
                </a:cubicBezTo>
                <a:lnTo>
                  <a:pt x="461" y="563"/>
                </a:lnTo>
                <a:lnTo>
                  <a:pt x="418" y="604"/>
                </a:lnTo>
                <a:lnTo>
                  <a:pt x="385" y="573"/>
                </a:lnTo>
                <a:cubicBezTo>
                  <a:pt x="299" y="619"/>
                  <a:pt x="221" y="614"/>
                  <a:pt x="160" y="565"/>
                </a:cubicBezTo>
                <a:cubicBezTo>
                  <a:pt x="163" y="577"/>
                  <a:pt x="156" y="590"/>
                  <a:pt x="145" y="597"/>
                </a:cubicBezTo>
                <a:cubicBezTo>
                  <a:pt x="132" y="606"/>
                  <a:pt x="117" y="603"/>
                  <a:pt x="109" y="591"/>
                </a:cubicBezTo>
                <a:cubicBezTo>
                  <a:pt x="95" y="569"/>
                  <a:pt x="118" y="543"/>
                  <a:pt x="141" y="548"/>
                </a:cubicBezTo>
                <a:cubicBezTo>
                  <a:pt x="132" y="539"/>
                  <a:pt x="123" y="529"/>
                  <a:pt x="115" y="517"/>
                </a:cubicBezTo>
                <a:close/>
                <a:moveTo>
                  <a:pt x="595" y="682"/>
                </a:moveTo>
                <a:cubicBezTo>
                  <a:pt x="595" y="723"/>
                  <a:pt x="559" y="756"/>
                  <a:pt x="519" y="756"/>
                </a:cubicBezTo>
                <a:lnTo>
                  <a:pt x="74" y="756"/>
                </a:lnTo>
                <a:cubicBezTo>
                  <a:pt x="33" y="756"/>
                  <a:pt x="0" y="723"/>
                  <a:pt x="0" y="682"/>
                </a:cubicBezTo>
                <a:lnTo>
                  <a:pt x="0" y="72"/>
                </a:lnTo>
                <a:cubicBezTo>
                  <a:pt x="0" y="31"/>
                  <a:pt x="33" y="0"/>
                  <a:pt x="87" y="0"/>
                </a:cubicBezTo>
                <a:lnTo>
                  <a:pt x="563" y="0"/>
                </a:lnTo>
                <a:cubicBezTo>
                  <a:pt x="574" y="0"/>
                  <a:pt x="585" y="9"/>
                  <a:pt x="585" y="20"/>
                </a:cubicBezTo>
                <a:cubicBezTo>
                  <a:pt x="585" y="31"/>
                  <a:pt x="574" y="39"/>
                  <a:pt x="563" y="39"/>
                </a:cubicBezTo>
                <a:cubicBezTo>
                  <a:pt x="563" y="39"/>
                  <a:pt x="83" y="39"/>
                  <a:pt x="83" y="39"/>
                </a:cubicBezTo>
                <a:cubicBezTo>
                  <a:pt x="54" y="39"/>
                  <a:pt x="38" y="59"/>
                  <a:pt x="38" y="80"/>
                </a:cubicBezTo>
                <a:cubicBezTo>
                  <a:pt x="38" y="100"/>
                  <a:pt x="54" y="125"/>
                  <a:pt x="79" y="125"/>
                </a:cubicBezTo>
                <a:cubicBezTo>
                  <a:pt x="79" y="125"/>
                  <a:pt x="561" y="124"/>
                  <a:pt x="561" y="125"/>
                </a:cubicBezTo>
                <a:cubicBezTo>
                  <a:pt x="579" y="125"/>
                  <a:pt x="595" y="140"/>
                  <a:pt x="595" y="158"/>
                </a:cubicBezTo>
                <a:cubicBezTo>
                  <a:pt x="595" y="159"/>
                  <a:pt x="595" y="682"/>
                  <a:pt x="595" y="6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7" name="Freeform 12"/>
          <p:cNvSpPr>
            <a:spLocks noEditPoints="1"/>
          </p:cNvSpPr>
          <p:nvPr/>
        </p:nvSpPr>
        <p:spPr bwMode="auto">
          <a:xfrm>
            <a:off x="6451048" y="1607087"/>
            <a:ext cx="1368962" cy="1632853"/>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Tree>
    <p:extLst>
      <p:ext uri="{BB962C8B-B14F-4D97-AF65-F5344CB8AC3E}">
        <p14:creationId xmlns="" xmlns:p14="http://schemas.microsoft.com/office/powerpoint/2010/main" val="3755391377"/>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H_SubTitle_2"/>
          <p:cNvSpPr>
            <a:spLocks noChangeArrowheads="1"/>
          </p:cNvSpPr>
          <p:nvPr>
            <p:custDataLst>
              <p:tags r:id="rId1"/>
            </p:custDataLst>
          </p:nvPr>
        </p:nvSpPr>
        <p:spPr bwMode="auto">
          <a:xfrm>
            <a:off x="6718195" y="4057120"/>
            <a:ext cx="1631673" cy="1613458"/>
          </a:xfrm>
          <a:prstGeom prst="ellipse">
            <a:avLst/>
          </a:prstGeom>
          <a:solidFill>
            <a:schemeClr val="accent2"/>
          </a:solidFill>
          <a:ln>
            <a:noFill/>
          </a:ln>
          <a:extLst>
            <a:ext uri="{91240B29-F687-4F45-9708-019B960494DF}">
              <a14:hiddenLine xmlns="" xmlns:a14="http://schemas.microsoft.com/office/drawing/2010/main" w="50800">
                <a:solidFill>
                  <a:srgbClr val="000000"/>
                </a:solidFill>
                <a:round/>
                <a:headEnd/>
                <a:tailEnd/>
              </a14:hiddenLine>
            </a:ext>
          </a:extLst>
        </p:spPr>
        <p:txBody>
          <a:bodyPr wrap="none"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endParaRPr lang="zh-CN" altLang="en-US" sz="1600" dirty="0">
              <a:solidFill>
                <a:srgbClr val="FFFFFF"/>
              </a:solidFill>
              <a:latin typeface="+mn-lt"/>
              <a:ea typeface="+mn-ea"/>
            </a:endParaRPr>
          </a:p>
        </p:txBody>
      </p:sp>
      <p:sp>
        <p:nvSpPr>
          <p:cNvPr id="34" name="MH_SubTitle_2"/>
          <p:cNvSpPr/>
          <p:nvPr>
            <p:custDataLst>
              <p:tags r:id="rId2"/>
            </p:custDataLst>
          </p:nvPr>
        </p:nvSpPr>
        <p:spPr>
          <a:xfrm>
            <a:off x="6865085" y="4057120"/>
            <a:ext cx="1337891" cy="13767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dirty="0">
              <a:solidFill>
                <a:srgbClr val="454545"/>
              </a:solidFill>
            </a:endParaRPr>
          </a:p>
        </p:txBody>
      </p:sp>
      <p:sp>
        <p:nvSpPr>
          <p:cNvPr id="13" name="MH_SubTitle_2"/>
          <p:cNvSpPr>
            <a:spLocks noChangeArrowheads="1"/>
          </p:cNvSpPr>
          <p:nvPr>
            <p:custDataLst>
              <p:tags r:id="rId3"/>
            </p:custDataLst>
          </p:nvPr>
        </p:nvSpPr>
        <p:spPr bwMode="auto">
          <a:xfrm>
            <a:off x="6718195" y="1916832"/>
            <a:ext cx="1631673" cy="1600428"/>
          </a:xfrm>
          <a:prstGeom prst="ellipse">
            <a:avLst/>
          </a:prstGeom>
          <a:solidFill>
            <a:schemeClr val="accent2"/>
          </a:solidFill>
          <a:ln>
            <a:noFill/>
          </a:ln>
          <a:extLst>
            <a:ext uri="{91240B29-F687-4F45-9708-019B960494DF}">
              <a14:hiddenLine xmlns="" xmlns:a14="http://schemas.microsoft.com/office/drawing/2010/main" w="50800">
                <a:solidFill>
                  <a:srgbClr val="000000"/>
                </a:solidFill>
                <a:round/>
                <a:headEnd/>
                <a:tailEnd/>
              </a14:hiddenLine>
            </a:ext>
          </a:extLst>
        </p:spPr>
        <p:txBody>
          <a:bodyPr wrap="none"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endParaRPr lang="zh-CN" altLang="en-US" sz="1600" dirty="0">
              <a:solidFill>
                <a:srgbClr val="FFFFFF"/>
              </a:solidFill>
              <a:latin typeface="+mn-lt"/>
              <a:ea typeface="+mn-ea"/>
            </a:endParaRPr>
          </a:p>
        </p:txBody>
      </p:sp>
      <p:sp>
        <p:nvSpPr>
          <p:cNvPr id="33" name="MH_SubTitle_2"/>
          <p:cNvSpPr/>
          <p:nvPr>
            <p:custDataLst>
              <p:tags r:id="rId4"/>
            </p:custDataLst>
          </p:nvPr>
        </p:nvSpPr>
        <p:spPr>
          <a:xfrm>
            <a:off x="6878153" y="2140515"/>
            <a:ext cx="1337891" cy="13767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en-US" altLang="zh-CN" dirty="0">
              <a:solidFill>
                <a:srgbClr val="454545"/>
              </a:solidFill>
            </a:endParaRPr>
          </a:p>
        </p:txBody>
      </p:sp>
      <p:sp>
        <p:nvSpPr>
          <p:cNvPr id="31" name="矩形: 圆角 4"/>
          <p:cNvSpPr/>
          <p:nvPr/>
        </p:nvSpPr>
        <p:spPr bwMode="auto">
          <a:xfrm>
            <a:off x="936913" y="1539409"/>
            <a:ext cx="3001228" cy="600294"/>
          </a:xfrm>
          <a:prstGeom prst="round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1" hangingPunct="1">
              <a:buFont typeface="Arial" pitchFamily="34" charset="0"/>
              <a:buNone/>
            </a:pPr>
            <a:endParaRPr lang="zh-CN" altLang="en-US" sz="2200">
              <a:solidFill>
                <a:schemeClr val="bg2"/>
              </a:solidFill>
              <a:latin typeface="+mn-lt"/>
              <a:ea typeface="+mn-ea"/>
              <a:cs typeface="+mn-ea"/>
              <a:sym typeface="+mn-lt"/>
            </a:endParaRPr>
          </a:p>
        </p:txBody>
      </p:sp>
      <p:grpSp>
        <p:nvGrpSpPr>
          <p:cNvPr id="2" name="组合 8"/>
          <p:cNvGrpSpPr/>
          <p:nvPr/>
        </p:nvGrpSpPr>
        <p:grpSpPr>
          <a:xfrm>
            <a:off x="3315344" y="2945707"/>
            <a:ext cx="1927415" cy="1845998"/>
            <a:chOff x="6555582" y="3270251"/>
            <a:chExt cx="1044575" cy="1044575"/>
          </a:xfrm>
        </p:grpSpPr>
        <p:sp>
          <p:nvSpPr>
            <p:cNvPr id="10" name="MH_Other_3"/>
            <p:cNvSpPr>
              <a:spLocks noChangeArrowheads="1"/>
            </p:cNvSpPr>
            <p:nvPr>
              <p:custDataLst>
                <p:tags r:id="rId5"/>
              </p:custDataLst>
            </p:nvPr>
          </p:nvSpPr>
          <p:spPr bwMode="auto">
            <a:xfrm>
              <a:off x="6555582" y="3270251"/>
              <a:ext cx="1044575" cy="1044575"/>
            </a:xfrm>
            <a:prstGeom prst="ellipse">
              <a:avLst/>
            </a:prstGeom>
            <a:solidFill>
              <a:schemeClr val="bg1">
                <a:lumMod val="75000"/>
              </a:schemeClr>
            </a:solidFill>
            <a:ln>
              <a:noFill/>
            </a:ln>
            <a:extLst>
              <a:ext uri="{91240B29-F687-4F45-9708-019B960494DF}">
                <a14:hiddenLine xmlns="" xmlns:a14="http://schemas.microsoft.com/office/drawing/2010/main" w="50800">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2800" b="1">
                  <a:solidFill>
                    <a:schemeClr val="bg1"/>
                  </a:solidFill>
                  <a:latin typeface="+mn-ea"/>
                  <a:ea typeface="+mn-ea"/>
                </a:rPr>
                <a:t>信誉</a:t>
              </a:r>
            </a:p>
          </p:txBody>
        </p:sp>
        <p:sp>
          <p:nvSpPr>
            <p:cNvPr id="11" name="MH_SubTitle_1"/>
            <p:cNvSpPr/>
            <p:nvPr>
              <p:custDataLst>
                <p:tags r:id="rId6"/>
              </p:custDataLst>
            </p:nvPr>
          </p:nvSpPr>
          <p:spPr>
            <a:xfrm>
              <a:off x="6657182" y="3270251"/>
              <a:ext cx="900113" cy="900113"/>
            </a:xfrm>
            <a:prstGeom prst="ellipse">
              <a:avLst/>
            </a:prstGeom>
            <a:solidFill>
              <a:srgbClr val="FFFFFF"/>
            </a:solidFill>
            <a:ln w="50800">
              <a:noFill/>
            </a:ln>
            <a:effectLst/>
          </p:spPr>
          <p:txBody>
            <a:bodyPr wrap="none" lIns="0" tIns="0" rIns="0" bIns="0" anchor="ctr">
              <a:normAutofit/>
            </a:bodyPr>
            <a:lstStyle/>
            <a:p>
              <a:pPr algn="ctr" eaLnBrk="1" fontAlgn="auto" hangingPunct="1">
                <a:spcBef>
                  <a:spcPts val="0"/>
                </a:spcBef>
                <a:spcAft>
                  <a:spcPts val="0"/>
                </a:spcAft>
                <a:defRPr/>
              </a:pPr>
              <a:endParaRPr lang="zh-CN" altLang="en-US" sz="2000" dirty="0">
                <a:solidFill>
                  <a:srgbClr val="080808"/>
                </a:solidFill>
                <a:latin typeface="+mn-lt"/>
                <a:ea typeface="+mn-ea"/>
                <a:cs typeface="Verdana" panose="020B0604030504040204" pitchFamily="34" charset="0"/>
              </a:endParaRPr>
            </a:p>
          </p:txBody>
        </p:sp>
      </p:grpSp>
      <p:sp>
        <p:nvSpPr>
          <p:cNvPr id="26" name="TextBox 3"/>
          <p:cNvSpPr txBox="1"/>
          <p:nvPr/>
        </p:nvSpPr>
        <p:spPr>
          <a:xfrm>
            <a:off x="913805" y="260648"/>
            <a:ext cx="4824536"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全面</a:t>
            </a:r>
            <a:r>
              <a:rPr lang="zh-CN" altLang="zh-CN" sz="3200" dirty="0">
                <a:solidFill>
                  <a:schemeClr val="tx1"/>
                </a:solidFill>
                <a:latin typeface="+mn-lt"/>
                <a:ea typeface="+mn-ea"/>
                <a:cs typeface="+mn-ea"/>
              </a:rPr>
              <a:t>从严治党的宏观思路</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7" name="矩形 6"/>
          <p:cNvSpPr/>
          <p:nvPr/>
        </p:nvSpPr>
        <p:spPr>
          <a:xfrm>
            <a:off x="3489525" y="3470174"/>
            <a:ext cx="1687434" cy="584775"/>
          </a:xfrm>
          <a:prstGeom prst="rect">
            <a:avLst/>
          </a:prstGeom>
        </p:spPr>
        <p:txBody>
          <a:bodyPr wrap="square">
            <a:spAutoFit/>
          </a:bodyPr>
          <a:lstStyle/>
          <a:p>
            <a:pPr algn="ctr"/>
            <a:r>
              <a:rPr lang="zh-CN" altLang="en-US" sz="3200" b="1" dirty="0" smtClean="0">
                <a:latin typeface="+mn-lt"/>
                <a:ea typeface="+mn-ea"/>
                <a:cs typeface="+mn-ea"/>
                <a:sym typeface="+mn-lt"/>
              </a:rPr>
              <a:t>总目标</a:t>
            </a:r>
            <a:endParaRPr lang="zh-CN" altLang="en-US" sz="3200" b="1" dirty="0">
              <a:latin typeface="+mn-lt"/>
              <a:ea typeface="+mn-ea"/>
              <a:cs typeface="+mn-ea"/>
              <a:sym typeface="+mn-lt"/>
            </a:endParaRPr>
          </a:p>
        </p:txBody>
      </p:sp>
      <p:sp>
        <p:nvSpPr>
          <p:cNvPr id="8" name="TextBox 3"/>
          <p:cNvSpPr txBox="1"/>
          <p:nvPr/>
        </p:nvSpPr>
        <p:spPr>
          <a:xfrm>
            <a:off x="841797" y="3391652"/>
            <a:ext cx="2373238" cy="954107"/>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pPr algn="ctr"/>
            <a:r>
              <a:rPr lang="zh-CN" altLang="zh-CN" dirty="0" smtClean="0">
                <a:solidFill>
                  <a:schemeClr val="tx1"/>
                </a:solidFill>
                <a:latin typeface="+mn-ea"/>
                <a:ea typeface="+mn-ea"/>
                <a:cs typeface="+mn-ea"/>
              </a:rPr>
              <a:t>加强</a:t>
            </a:r>
            <a:r>
              <a:rPr lang="zh-CN" altLang="zh-CN" dirty="0">
                <a:solidFill>
                  <a:schemeClr val="tx1"/>
                </a:solidFill>
                <a:latin typeface="+mn-ea"/>
                <a:ea typeface="+mn-ea"/>
                <a:cs typeface="+mn-ea"/>
              </a:rPr>
              <a:t>党</a:t>
            </a:r>
            <a:r>
              <a:rPr lang="zh-CN" altLang="zh-CN" dirty="0" smtClean="0">
                <a:solidFill>
                  <a:schemeClr val="tx1"/>
                </a:solidFill>
                <a:latin typeface="+mn-ea"/>
                <a:ea typeface="+mn-ea"/>
                <a:cs typeface="+mn-ea"/>
              </a:rPr>
              <a:t>的</a:t>
            </a:r>
            <a:endParaRPr lang="en-US" altLang="zh-CN" dirty="0" smtClean="0">
              <a:solidFill>
                <a:schemeClr val="tx1"/>
              </a:solidFill>
              <a:latin typeface="+mn-ea"/>
              <a:ea typeface="+mn-ea"/>
              <a:cs typeface="+mn-ea"/>
            </a:endParaRPr>
          </a:p>
          <a:p>
            <a:pPr algn="ctr"/>
            <a:r>
              <a:rPr lang="zh-CN" altLang="zh-CN" dirty="0" smtClean="0">
                <a:solidFill>
                  <a:schemeClr val="tx1"/>
                </a:solidFill>
                <a:latin typeface="+mn-ea"/>
                <a:ea typeface="+mn-ea"/>
                <a:cs typeface="+mn-ea"/>
              </a:rPr>
              <a:t>集中</a:t>
            </a:r>
            <a:r>
              <a:rPr lang="zh-CN" altLang="zh-CN" dirty="0">
                <a:solidFill>
                  <a:schemeClr val="tx1"/>
                </a:solidFill>
                <a:latin typeface="+mn-ea"/>
                <a:ea typeface="+mn-ea"/>
                <a:cs typeface="+mn-ea"/>
              </a:rPr>
              <a:t>统一领导</a:t>
            </a:r>
            <a:endParaRPr lang="zh-CN" altLang="en-US" dirty="0">
              <a:solidFill>
                <a:schemeClr val="tx1"/>
              </a:solidFill>
              <a:latin typeface="+mn-ea"/>
              <a:ea typeface="+mn-ea"/>
              <a:cs typeface="+mn-ea"/>
              <a:sym typeface="+mn-lt"/>
            </a:endParaRPr>
          </a:p>
        </p:txBody>
      </p:sp>
      <p:sp>
        <p:nvSpPr>
          <p:cNvPr id="12" name="下箭头 10"/>
          <p:cNvSpPr/>
          <p:nvPr/>
        </p:nvSpPr>
        <p:spPr bwMode="auto">
          <a:xfrm rot="5400000">
            <a:off x="5651452" y="3313275"/>
            <a:ext cx="727553" cy="886384"/>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4" name="矩形 3"/>
          <p:cNvSpPr/>
          <p:nvPr/>
        </p:nvSpPr>
        <p:spPr>
          <a:xfrm>
            <a:off x="8511807" y="2425723"/>
            <a:ext cx="2339102" cy="523220"/>
          </a:xfrm>
          <a:prstGeom prst="rect">
            <a:avLst/>
          </a:prstGeom>
          <a:noFill/>
        </p:spPr>
        <p:txBody>
          <a:bodyPr wrap="square" rtlCol="0">
            <a:spAutoFit/>
          </a:bodyPr>
          <a:lstStyle/>
          <a:p>
            <a:pPr algn="ctr"/>
            <a:r>
              <a:rPr lang="zh-CN" altLang="en-US" sz="2800" b="1" dirty="0">
                <a:latin typeface="+mn-ea"/>
                <a:ea typeface="+mn-ea"/>
                <a:cs typeface="+mn-ea"/>
              </a:rPr>
              <a:t>党内政治生活</a:t>
            </a:r>
          </a:p>
        </p:txBody>
      </p:sp>
      <p:sp>
        <p:nvSpPr>
          <p:cNvPr id="28" name="矩形 27"/>
          <p:cNvSpPr/>
          <p:nvPr/>
        </p:nvSpPr>
        <p:spPr>
          <a:xfrm>
            <a:off x="8511807" y="4602238"/>
            <a:ext cx="2339102" cy="523220"/>
          </a:xfrm>
          <a:prstGeom prst="rect">
            <a:avLst/>
          </a:prstGeom>
          <a:noFill/>
        </p:spPr>
        <p:txBody>
          <a:bodyPr wrap="square" rtlCol="0">
            <a:spAutoFit/>
          </a:bodyPr>
          <a:lstStyle/>
          <a:p>
            <a:r>
              <a:rPr lang="zh-CN" altLang="en-US" sz="2800" b="1" dirty="0">
                <a:latin typeface="+mn-ea"/>
                <a:ea typeface="+mn-ea"/>
                <a:cs typeface="+mn-ea"/>
              </a:rPr>
              <a:t>党内监督 </a:t>
            </a:r>
          </a:p>
        </p:txBody>
      </p:sp>
      <p:sp>
        <p:nvSpPr>
          <p:cNvPr id="30" name="TextBox 3"/>
          <p:cNvSpPr txBox="1"/>
          <p:nvPr/>
        </p:nvSpPr>
        <p:spPr>
          <a:xfrm>
            <a:off x="985813" y="1556792"/>
            <a:ext cx="2691690"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en-US" sz="3200" dirty="0" smtClean="0">
                <a:solidFill>
                  <a:srgbClr val="F8F8F8"/>
                </a:solidFill>
                <a:latin typeface="+mn-ea"/>
                <a:ea typeface="+mn-ea"/>
                <a:cs typeface="+mn-ea"/>
              </a:rPr>
              <a:t>“</a:t>
            </a:r>
            <a:r>
              <a:rPr lang="en-US" altLang="zh-CN" sz="3200" dirty="0" smtClean="0">
                <a:solidFill>
                  <a:srgbClr val="F8F8F8"/>
                </a:solidFill>
                <a:latin typeface="+mn-ea"/>
                <a:cs typeface="+mn-ea"/>
              </a:rPr>
              <a:t>1+2</a:t>
            </a:r>
            <a:r>
              <a:rPr lang="zh-CN" altLang="en-US" sz="3200" dirty="0" smtClean="0">
                <a:solidFill>
                  <a:srgbClr val="F8F8F8"/>
                </a:solidFill>
                <a:latin typeface="+mn-ea"/>
                <a:ea typeface="+mn-ea"/>
                <a:cs typeface="+mn-ea"/>
              </a:rPr>
              <a:t>”模式</a:t>
            </a:r>
            <a:endParaRPr lang="zh-CN" altLang="en-US" sz="3200" dirty="0">
              <a:solidFill>
                <a:srgbClr val="F8F8F8"/>
              </a:solidFill>
              <a:latin typeface="+mn-ea"/>
              <a:ea typeface="+mn-ea"/>
              <a:cs typeface="+mn-ea"/>
              <a:sym typeface="+mn-lt"/>
            </a:endParaRPr>
          </a:p>
        </p:txBody>
      </p:sp>
      <p:sp>
        <p:nvSpPr>
          <p:cNvPr id="32" name="矩形 31"/>
          <p:cNvSpPr/>
          <p:nvPr/>
        </p:nvSpPr>
        <p:spPr>
          <a:xfrm>
            <a:off x="6970338" y="2351833"/>
            <a:ext cx="1153519" cy="954107"/>
          </a:xfrm>
          <a:prstGeom prst="rect">
            <a:avLst/>
          </a:prstGeom>
        </p:spPr>
        <p:txBody>
          <a:bodyPr wrap="square">
            <a:spAutoFit/>
          </a:bodyPr>
          <a:lstStyle/>
          <a:p>
            <a:pPr algn="ctr">
              <a:buFont typeface="Arial" panose="020B0604020202020204" pitchFamily="34" charset="0"/>
              <a:buNone/>
            </a:pPr>
            <a:r>
              <a:rPr lang="zh-CN" altLang="en-US" sz="2800" b="1" dirty="0" smtClean="0">
                <a:solidFill>
                  <a:schemeClr val="bg1">
                    <a:lumMod val="75000"/>
                  </a:schemeClr>
                </a:solidFill>
                <a:latin typeface="+mn-ea"/>
                <a:ea typeface="+mn-ea"/>
              </a:rPr>
              <a:t>具体</a:t>
            </a:r>
            <a:endParaRPr lang="en-US" altLang="zh-CN" sz="2800" b="1" dirty="0" smtClean="0">
              <a:solidFill>
                <a:schemeClr val="bg1">
                  <a:lumMod val="75000"/>
                </a:schemeClr>
              </a:solidFill>
              <a:latin typeface="+mn-ea"/>
              <a:ea typeface="+mn-ea"/>
            </a:endParaRPr>
          </a:p>
          <a:p>
            <a:pPr algn="ctr">
              <a:buFont typeface="Arial" panose="020B0604020202020204" pitchFamily="34" charset="0"/>
              <a:buNone/>
            </a:pPr>
            <a:r>
              <a:rPr lang="zh-CN" altLang="en-US" sz="2800" b="1" dirty="0" smtClean="0">
                <a:solidFill>
                  <a:schemeClr val="bg1">
                    <a:lumMod val="75000"/>
                  </a:schemeClr>
                </a:solidFill>
                <a:latin typeface="+mn-ea"/>
                <a:ea typeface="+mn-ea"/>
              </a:rPr>
              <a:t>路径</a:t>
            </a:r>
            <a:endParaRPr lang="zh-CN" altLang="en-US" sz="2800" b="1" dirty="0">
              <a:solidFill>
                <a:schemeClr val="bg1">
                  <a:lumMod val="75000"/>
                </a:schemeClr>
              </a:solidFill>
              <a:latin typeface="+mn-ea"/>
              <a:ea typeface="+mn-ea"/>
            </a:endParaRPr>
          </a:p>
        </p:txBody>
      </p:sp>
      <p:sp>
        <p:nvSpPr>
          <p:cNvPr id="35" name="矩形 34"/>
          <p:cNvSpPr/>
          <p:nvPr/>
        </p:nvSpPr>
        <p:spPr>
          <a:xfrm>
            <a:off x="7060536" y="4268438"/>
            <a:ext cx="973121" cy="954107"/>
          </a:xfrm>
          <a:prstGeom prst="rect">
            <a:avLst/>
          </a:prstGeom>
        </p:spPr>
        <p:txBody>
          <a:bodyPr wrap="square">
            <a:spAutoFit/>
          </a:bodyPr>
          <a:lstStyle/>
          <a:p>
            <a:pPr algn="ctr">
              <a:buFont typeface="Arial" panose="020B0604020202020204" pitchFamily="34" charset="0"/>
              <a:buNone/>
            </a:pPr>
            <a:r>
              <a:rPr lang="zh-CN" altLang="en-US" sz="2800" b="1" dirty="0">
                <a:solidFill>
                  <a:schemeClr val="bg1">
                    <a:lumMod val="75000"/>
                  </a:schemeClr>
                </a:solidFill>
                <a:latin typeface="+mn-ea"/>
                <a:ea typeface="+mn-ea"/>
              </a:rPr>
              <a:t>具体</a:t>
            </a:r>
            <a:endParaRPr lang="en-US" altLang="zh-CN" sz="2800" b="1" dirty="0">
              <a:solidFill>
                <a:schemeClr val="bg1">
                  <a:lumMod val="75000"/>
                </a:schemeClr>
              </a:solidFill>
              <a:latin typeface="+mn-ea"/>
              <a:ea typeface="+mn-ea"/>
            </a:endParaRPr>
          </a:p>
          <a:p>
            <a:pPr algn="ctr">
              <a:buFont typeface="Arial" panose="020B0604020202020204" pitchFamily="34" charset="0"/>
              <a:buNone/>
            </a:pPr>
            <a:r>
              <a:rPr lang="zh-CN" altLang="en-US" sz="2800" b="1" dirty="0">
                <a:solidFill>
                  <a:schemeClr val="bg1">
                    <a:lumMod val="75000"/>
                  </a:schemeClr>
                </a:solidFill>
                <a:latin typeface="+mn-ea"/>
                <a:ea typeface="+mn-ea"/>
              </a:rPr>
              <a:t>路径</a:t>
            </a:r>
          </a:p>
        </p:txBody>
      </p:sp>
    </p:spTree>
    <p:extLst>
      <p:ext uri="{BB962C8B-B14F-4D97-AF65-F5344CB8AC3E}">
        <p14:creationId xmlns="" xmlns:p14="http://schemas.microsoft.com/office/powerpoint/2010/main" val="3727620750"/>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913805" y="260648"/>
            <a:ext cx="4824536" cy="584775"/>
          </a:xfrm>
          <a:prstGeom prst="rect">
            <a:avLst/>
          </a:prstGeom>
          <a:noFill/>
        </p:spPr>
        <p:txBody>
          <a:bodyPr wrap="square" rtlCol="0">
            <a:spAutoFit/>
          </a:bodyPr>
          <a:lstStyle>
            <a:defPPr>
              <a:defRPr lang="zh-CN"/>
            </a:defPPr>
            <a:lvl1pPr>
              <a:defRPr sz="2800" b="1">
                <a:solidFill>
                  <a:schemeClr val="accent1"/>
                </a:solidFill>
                <a:latin typeface="微软雅黑"/>
                <a:ea typeface="微软雅黑"/>
              </a:defRPr>
            </a:lvl1pPr>
          </a:lstStyle>
          <a:p>
            <a:r>
              <a:rPr lang="zh-CN" altLang="zh-CN" sz="3200" dirty="0" smtClean="0">
                <a:solidFill>
                  <a:schemeClr val="tx1"/>
                </a:solidFill>
                <a:latin typeface="+mn-lt"/>
                <a:ea typeface="+mn-ea"/>
                <a:cs typeface="+mn-ea"/>
              </a:rPr>
              <a:t>全面</a:t>
            </a:r>
            <a:r>
              <a:rPr lang="zh-CN" altLang="zh-CN" sz="3200" dirty="0">
                <a:solidFill>
                  <a:schemeClr val="tx1"/>
                </a:solidFill>
                <a:latin typeface="+mn-lt"/>
                <a:ea typeface="+mn-ea"/>
                <a:cs typeface="+mn-ea"/>
              </a:rPr>
              <a:t>从严治党的宏观思路</a:t>
            </a:r>
            <a:endParaRPr lang="zh-CN" altLang="en-US" sz="3200" dirty="0">
              <a:solidFill>
                <a:schemeClr val="tx1"/>
              </a:solidFill>
              <a:latin typeface="+mn-lt"/>
              <a:ea typeface="+mn-ea"/>
              <a:cs typeface="+mn-ea"/>
              <a:sym typeface="+mn-lt"/>
            </a:endParaRPr>
          </a:p>
        </p:txBody>
      </p:sp>
      <p:sp>
        <p:nvSpPr>
          <p:cNvPr id="39" name="圆角矩形 4"/>
          <p:cNvSpPr/>
          <p:nvPr/>
        </p:nvSpPr>
        <p:spPr bwMode="auto">
          <a:xfrm>
            <a:off x="409749" y="404664"/>
            <a:ext cx="288032" cy="288032"/>
          </a:xfrm>
          <a:prstGeom prst="roundRect">
            <a:avLst>
              <a:gd name="adj" fmla="val 7253"/>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accent3"/>
              </a:solidFill>
              <a:effectLst/>
              <a:latin typeface="+mn-lt"/>
              <a:ea typeface="+mn-ea"/>
              <a:cs typeface="+mn-ea"/>
              <a:sym typeface="+mn-lt"/>
            </a:endParaRPr>
          </a:p>
        </p:txBody>
      </p:sp>
      <p:sp>
        <p:nvSpPr>
          <p:cNvPr id="7" name="TextBox 3"/>
          <p:cNvSpPr txBox="1"/>
          <p:nvPr/>
        </p:nvSpPr>
        <p:spPr>
          <a:xfrm>
            <a:off x="5594325" y="1762575"/>
            <a:ext cx="5328592" cy="954107"/>
          </a:xfrm>
          <a:prstGeom prst="rect">
            <a:avLst/>
          </a:prstGeom>
          <a:solidFill>
            <a:schemeClr val="tx1"/>
          </a:solid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tabLst/>
              <a:defRPr kumimoji="0" sz="2800" b="1" i="0" u="none" strike="noStrike" kern="0" cap="none" spc="0" normalizeH="0" baseline="0">
                <a:ln>
                  <a:noFill/>
                </a:ln>
                <a:effectLst/>
                <a:uLnTx/>
                <a:uFillTx/>
                <a:latin typeface="+mn-lt"/>
                <a:ea typeface="+mn-ea"/>
                <a:cs typeface="+mn-ea"/>
              </a:defRPr>
            </a:lvl1pPr>
          </a:lstStyle>
          <a:p>
            <a:r>
              <a:rPr lang="zh-CN" altLang="en-US" dirty="0" smtClean="0">
                <a:solidFill>
                  <a:schemeClr val="bg2"/>
                </a:solidFill>
                <a:latin typeface="方正黑体简体" panose="02010601030101010101" pitchFamily="2" charset="-122"/>
                <a:ea typeface="方正黑体简体" panose="02010601030101010101" pitchFamily="2" charset="-122"/>
              </a:rPr>
              <a:t>习近平总书记</a:t>
            </a:r>
            <a:endParaRPr lang="en-US" altLang="zh-CN" dirty="0" smtClean="0">
              <a:solidFill>
                <a:schemeClr val="bg2"/>
              </a:solidFill>
              <a:latin typeface="方正黑体简体" panose="02010601030101010101" pitchFamily="2" charset="-122"/>
              <a:ea typeface="方正黑体简体" panose="02010601030101010101" pitchFamily="2" charset="-122"/>
            </a:endParaRPr>
          </a:p>
          <a:p>
            <a:r>
              <a:rPr lang="zh-CN" altLang="en-US" dirty="0" smtClean="0">
                <a:solidFill>
                  <a:schemeClr val="bg2"/>
                </a:solidFill>
                <a:latin typeface="方正黑体简体" panose="02010601030101010101" pitchFamily="2" charset="-122"/>
                <a:ea typeface="方正黑体简体" panose="02010601030101010101" pitchFamily="2" charset="-122"/>
              </a:rPr>
              <a:t>关于</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准则</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和</a:t>
            </a:r>
            <a:r>
              <a:rPr lang="en-US" altLang="zh-CN" dirty="0" smtClean="0">
                <a:solidFill>
                  <a:schemeClr val="bg2"/>
                </a:solidFill>
                <a:latin typeface="方正黑体简体" panose="02010601030101010101" pitchFamily="2" charset="-122"/>
                <a:ea typeface="方正黑体简体" panose="02010601030101010101" pitchFamily="2" charset="-122"/>
              </a:rPr>
              <a:t>《</a:t>
            </a:r>
            <a:r>
              <a:rPr lang="zh-CN" altLang="en-US" dirty="0" smtClean="0">
                <a:solidFill>
                  <a:schemeClr val="bg2"/>
                </a:solidFill>
                <a:latin typeface="方正黑体简体" panose="02010601030101010101" pitchFamily="2" charset="-122"/>
                <a:ea typeface="方正黑体简体" panose="02010601030101010101" pitchFamily="2" charset="-122"/>
              </a:rPr>
              <a:t>条例</a:t>
            </a:r>
            <a:r>
              <a:rPr lang="en-US" altLang="zh-CN" dirty="0">
                <a:solidFill>
                  <a:schemeClr val="bg2"/>
                </a:solidFill>
                <a:latin typeface="方正黑体简体" panose="02010601030101010101" pitchFamily="2" charset="-122"/>
                <a:ea typeface="方正黑体简体" panose="02010601030101010101" pitchFamily="2" charset="-122"/>
              </a:rPr>
              <a:t>》</a:t>
            </a:r>
            <a:r>
              <a:rPr lang="zh-CN" altLang="en-US" dirty="0">
                <a:solidFill>
                  <a:schemeClr val="bg2"/>
                </a:solidFill>
                <a:latin typeface="方正黑体简体" panose="02010601030101010101" pitchFamily="2" charset="-122"/>
                <a:ea typeface="方正黑体简体" panose="02010601030101010101" pitchFamily="2" charset="-122"/>
              </a:rPr>
              <a:t>的</a:t>
            </a:r>
            <a:r>
              <a:rPr lang="zh-CN" altLang="en-US" dirty="0" smtClean="0">
                <a:solidFill>
                  <a:schemeClr val="bg2"/>
                </a:solidFill>
                <a:latin typeface="方正黑体简体" panose="02010601030101010101" pitchFamily="2" charset="-122"/>
                <a:ea typeface="方正黑体简体" panose="02010601030101010101" pitchFamily="2" charset="-122"/>
              </a:rPr>
              <a:t>说明</a:t>
            </a:r>
            <a:endParaRPr lang="zh-CN" altLang="en-US" dirty="0">
              <a:solidFill>
                <a:schemeClr val="bg2"/>
              </a:solidFill>
              <a:latin typeface="方正黑体简体" panose="02010601030101010101" pitchFamily="2" charset="-122"/>
              <a:ea typeface="方正黑体简体" panose="02010601030101010101" pitchFamily="2" charset="-122"/>
            </a:endParaRPr>
          </a:p>
        </p:txBody>
      </p:sp>
      <p:sp>
        <p:nvSpPr>
          <p:cNvPr id="9" name="文本框 2"/>
          <p:cNvSpPr txBox="1">
            <a:spLocks noChangeArrowheads="1"/>
          </p:cNvSpPr>
          <p:nvPr/>
        </p:nvSpPr>
        <p:spPr bwMode="auto">
          <a:xfrm>
            <a:off x="5594325" y="2756535"/>
            <a:ext cx="5328592"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zh-CN" altLang="en-US" sz="2000" b="1" dirty="0" smtClean="0">
                <a:solidFill>
                  <a:schemeClr val="bg1">
                    <a:lumMod val="75000"/>
                  </a:schemeClr>
                </a:solidFill>
                <a:latin typeface="+mn-lt"/>
                <a:ea typeface="+mn-ea"/>
                <a:cs typeface="+mn-ea"/>
              </a:rPr>
              <a:t>大家</a:t>
            </a:r>
            <a:r>
              <a:rPr lang="zh-CN" altLang="en-US" sz="2000" b="1" dirty="0">
                <a:solidFill>
                  <a:schemeClr val="bg1">
                    <a:lumMod val="75000"/>
                  </a:schemeClr>
                </a:solidFill>
                <a:latin typeface="+mn-lt"/>
                <a:ea typeface="+mn-ea"/>
                <a:cs typeface="+mn-ea"/>
              </a:rPr>
              <a:t>一致认为，</a:t>
            </a:r>
            <a:r>
              <a:rPr lang="zh-CN" altLang="en-US" sz="2000" b="1" dirty="0">
                <a:solidFill>
                  <a:schemeClr val="tx1">
                    <a:lumMod val="60000"/>
                    <a:lumOff val="40000"/>
                  </a:schemeClr>
                </a:solidFill>
                <a:latin typeface="+mn-lt"/>
                <a:ea typeface="+mn-ea"/>
                <a:cs typeface="+mn-ea"/>
              </a:rPr>
              <a:t>坚持党中央集中统一领导，确立和维护党的领导核心</a:t>
            </a:r>
            <a:r>
              <a:rPr lang="zh-CN" altLang="en-US" sz="2000" b="1" dirty="0">
                <a:solidFill>
                  <a:schemeClr val="bg1">
                    <a:lumMod val="75000"/>
                  </a:schemeClr>
                </a:solidFill>
                <a:latin typeface="+mn-lt"/>
                <a:ea typeface="+mn-ea"/>
                <a:cs typeface="+mn-ea"/>
              </a:rPr>
              <a:t>，是全党全国各族人民的共同愿望，是推进全面从严治党、提高党的创造力凝聚力战斗力的迫切要求，是保持党和国家事业发展正确方向的根本保证。</a:t>
            </a: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7821" y="1725573"/>
            <a:ext cx="4113364" cy="2782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780799822"/>
      </p:ext>
    </p:extLst>
  </p:cSld>
  <p:clrMapOvr>
    <a:masterClrMapping/>
  </p:clrMapOvr>
  <mc:AlternateContent xmlns:mc="http://schemas.openxmlformats.org/markup-compatibility/2006">
    <mc:Choice xmlns="" xmlns:p14="http://schemas.microsoft.com/office/powerpoint/2010/main" Requires="p14">
      <p:transition p14:dur="0" advTm="8819"/>
    </mc:Choice>
    <mc:Fallback>
      <p:transition advTm="881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PRESENTATION_TITLE" val="党支部培训"/>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110112139"/>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1110125550"/>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110125550"/>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1110125550"/>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110125550"/>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110142548"/>
  <p:tag name="MH_LIBRARY" val="GRAPHIC"/>
  <p:tag name="MH_TYPE" val="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110142548"/>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1110142548"/>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1110142548"/>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1110142548"/>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110112139"/>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11012154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110112139"/>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11011213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110133713"/>
  <p:tag name="MH_LIBRARY" val="GRAPHIC"/>
  <p:tag name="MH_TYPE" val="Text"/>
  <p:tag name="MH_ORDER" val="1"/>
</p:tagLst>
</file>

<file path=ppt/theme/theme1.xml><?xml version="1.0" encoding="utf-8"?>
<a:theme xmlns:a="http://schemas.openxmlformats.org/drawingml/2006/main" name="1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7947</TotalTime>
  <Pages>0</Pages>
  <Words>3090</Words>
  <Characters>0</Characters>
  <Application>Microsoft Office PowerPoint</Application>
  <DocSecurity>0</DocSecurity>
  <PresentationFormat>自定义</PresentationFormat>
  <Lines>0</Lines>
  <Paragraphs>370</Paragraphs>
  <Slides>41</Slides>
  <Notes>41</Notes>
  <HiddenSlides>0</HiddenSlides>
  <MMClips>0</MMClips>
  <ScaleCrop>false</ScaleCrop>
  <HeadingPairs>
    <vt:vector size="4" baseType="variant">
      <vt:variant>
        <vt:lpstr>主题</vt:lpstr>
      </vt:variant>
      <vt:variant>
        <vt:i4>8</vt:i4>
      </vt:variant>
      <vt:variant>
        <vt:lpstr>幻灯片标题</vt:lpstr>
      </vt:variant>
      <vt:variant>
        <vt:i4>41</vt:i4>
      </vt:variant>
    </vt:vector>
  </HeadingPairs>
  <TitlesOfParts>
    <vt:vector size="49" baseType="lpstr">
      <vt:lpstr>1_默认设计模板</vt:lpstr>
      <vt:lpstr>2_默认设计模板</vt:lpstr>
      <vt:lpstr>3_默认设计模板</vt:lpstr>
      <vt:lpstr>4_默认设计模板</vt:lpstr>
      <vt:lpstr>5_默认设计模板</vt:lpstr>
      <vt:lpstr>6_默认设计模板</vt:lpstr>
      <vt:lpstr>7_默认设计模板</vt:lpstr>
      <vt:lpstr>8_默认设计模板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党支部培训</dc:title>
  <dc:subject/>
  <dc:creator>Administrator</dc:creator>
  <cp:keywords/>
  <dc:description/>
  <cp:lastModifiedBy>微软用户</cp:lastModifiedBy>
  <cp:revision>904</cp:revision>
  <dcterms:created xsi:type="dcterms:W3CDTF">2013-01-25T01:44:32Z</dcterms:created>
  <dcterms:modified xsi:type="dcterms:W3CDTF">2016-11-17T01:11:08Z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